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69" r:id="rId5"/>
    <p:sldId id="275" r:id="rId6"/>
    <p:sldId id="294" r:id="rId7"/>
    <p:sldId id="277" r:id="rId8"/>
    <p:sldId id="278" r:id="rId9"/>
    <p:sldId id="279" r:id="rId10"/>
    <p:sldId id="280" r:id="rId11"/>
    <p:sldId id="281" r:id="rId12"/>
    <p:sldId id="291" r:id="rId13"/>
    <p:sldId id="288" r:id="rId14"/>
    <p:sldId id="292" r:id="rId15"/>
    <p:sldId id="284" r:id="rId16"/>
    <p:sldId id="287" r:id="rId17"/>
    <p:sldId id="293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F748995-64C3-F379-00B4-95D7ABAF006A}" v="1" dt="2024-07-09T17:28:24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C970-4CB3-4354-8AF0-FC2B2BC198BD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6F918-6B8D-43B3-BFEB-766A22A4C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21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1: Youth Portion - Access Portal and Navigate to Youth Employment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393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5: Employer Portion 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5201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5: Employer Portion 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289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5: Employer Portion 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69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5: Employer Portion 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498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2: Navigate to Youth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01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2: Navigate to Youth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3: Complete Youth Application 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83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4: Send Youth ID to Employer and receive confirmation email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311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5: Employer Portion – Employer Registers (if not registered) and Navigates to My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571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5: Employer Portion 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7788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5: Employer Portion – Employer Registers (if not registered) and Navigates to My Applications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68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  <a:cs typeface="Calibri"/>
              </a:rPr>
              <a:t>Step 5: Employer Portion -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50935C-05EB-4A11-ADA7-148C9255BA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4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oi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649B615-1BF8-58F1-62EC-71F43C778F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4890" y="-60385"/>
            <a:ext cx="12433196" cy="700068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FBB4-8387-1911-853C-E6E7BD6A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8100" y="635634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874AC67-8CB6-CE48-B6B4-CD39A781B9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2949-A9DD-6C38-B4CC-3BAA57A0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D937-D770-84FB-C56E-89F88A29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CF7898-26FC-384F-B363-B0F174A0B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DE95C30-CBED-0B32-3FF8-F483A972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890" y="1679480"/>
            <a:ext cx="10515600" cy="115728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D2250-6872-9132-1F28-343EF5150A7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5900" y="3838670"/>
            <a:ext cx="6943725" cy="3651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410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771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0826F9-6819-6DAF-B5A6-B79F9DD1EBA3}"/>
              </a:ext>
            </a:extLst>
          </p:cNvPr>
          <p:cNvCxnSpPr/>
          <p:nvPr userDrawn="1"/>
        </p:nvCxnSpPr>
        <p:spPr>
          <a:xfrm>
            <a:off x="838200" y="1202835"/>
            <a:ext cx="105156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99455" y="6577929"/>
            <a:ext cx="63874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1B5F66-0419-4F6B-BBA6-38F61E5855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8541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- La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E61EB42-8887-B2D1-6872-6BDE7E6F6FC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656" y="-34506"/>
            <a:ext cx="12355902" cy="6927011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FBB4-8387-1911-853C-E6E7BD6A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8100" y="635634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874AC67-8CB6-CE48-B6B4-CD39A781B9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2949-A9DD-6C38-B4CC-3BAA57A0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D937-D770-84FB-C56E-89F88A29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CF7898-26FC-384F-B363-B0F174A0B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DE95C30-CBED-0B32-3FF8-F483A972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890" y="1679480"/>
            <a:ext cx="10515600" cy="115728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256C-721B-1ABA-7331-5B8240492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779235"/>
            <a:ext cx="6943725" cy="3651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297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- Safe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8175F8BC-034D-C6B1-7128-E309E45E9C2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61343" y="-69010"/>
            <a:ext cx="12345358" cy="699602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2FBB4-8387-1911-853C-E6E7BD6A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28100" y="6356349"/>
            <a:ext cx="27432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E874AC67-8CB6-CE48-B6B4-CD39A781B900}" type="datetimeFigureOut">
              <a:rPr lang="en-US" smtClean="0"/>
              <a:pPr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22949-A9DD-6C38-B4CC-3BAA57A07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0D937-D770-84FB-C56E-89F88A29D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0700" y="6356350"/>
            <a:ext cx="27432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1CF7898-26FC-384F-B363-B0F174A0B1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DE95C30-CBED-0B32-3FF8-F483A972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4890" y="1679480"/>
            <a:ext cx="10515600" cy="1157288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CA0A468-B536-4FA3-CE45-FB26F3240B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3832401"/>
            <a:ext cx="6943725" cy="365125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801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">
            <a:extLst>
              <a:ext uri="{FF2B5EF4-FFF2-40B4-BE49-F238E27FC236}">
                <a16:creationId xmlns:a16="http://schemas.microsoft.com/office/drawing/2014/main" id="{08FD17B4-1FF9-DB71-B76C-D095E1F8B17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82616" cy="690897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DCE1-BC53-683B-E167-0C4A66440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AC67-8CB6-CE48-B6B4-CD39A781B90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EF3387-05BA-C801-0807-5E2B95542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A30D69-3D13-A552-9940-F43E696534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7898-26FC-384F-B363-B0F174A0B13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EFD7-A5A4-5B2F-6A9E-CC782549FFE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2762" y="1433050"/>
            <a:ext cx="11166475" cy="4235450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ED8DE56C-9E4C-24C2-D884-1040F3353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2" y="510481"/>
            <a:ext cx="10515600" cy="1157288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58053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">
            <a:extLst>
              <a:ext uri="{FF2B5EF4-FFF2-40B4-BE49-F238E27FC236}">
                <a16:creationId xmlns:a16="http://schemas.microsoft.com/office/drawing/2014/main" id="{67BDF856-C87E-0BF9-4F4D-583746045B4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82616" cy="6908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CFDF3D-7315-C84A-041B-BC8269A04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3464"/>
            <a:ext cx="10515600" cy="1147224"/>
          </a:xfrm>
        </p:spPr>
        <p:txBody>
          <a:bodyPr>
            <a:noAutofit/>
          </a:bodyPr>
          <a:lstStyle>
            <a:lvl1pPr>
              <a:defRPr sz="4000">
                <a:solidFill>
                  <a:srgbClr val="1E3869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ED915-98FD-E08E-65B8-30E2622D62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6110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E3869"/>
                </a:solidFill>
              </a:defRPr>
            </a:lvl1pPr>
            <a:lvl2pPr>
              <a:defRPr sz="2400">
                <a:solidFill>
                  <a:srgbClr val="1E3869"/>
                </a:solidFill>
              </a:defRPr>
            </a:lvl2pPr>
            <a:lvl3pPr>
              <a:defRPr sz="2000">
                <a:solidFill>
                  <a:srgbClr val="1E3869"/>
                </a:solidFill>
              </a:defRPr>
            </a:lvl3pPr>
            <a:lvl4pPr>
              <a:defRPr sz="1900">
                <a:solidFill>
                  <a:srgbClr val="1E3869"/>
                </a:solidFill>
              </a:defRPr>
            </a:lvl4pPr>
            <a:lvl5pPr>
              <a:defRPr sz="1800">
                <a:solidFill>
                  <a:srgbClr val="1E38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61E663-D9B0-4CAD-B634-10686B7A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AC67-8CB6-CE48-B6B4-CD39A781B90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1DED4-63D6-9125-537F-0526E0A61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CDA68-EFDD-9028-E9ED-F4A82C5BD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7898-26FC-384F-B363-B0F174A0B13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E10E3B-079E-4E6D-AAF0-40DC5AF2390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196265" y="1825625"/>
            <a:ext cx="5181600" cy="416110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E3869"/>
                </a:solidFill>
              </a:defRPr>
            </a:lvl1pPr>
            <a:lvl2pPr>
              <a:defRPr sz="3200">
                <a:solidFill>
                  <a:srgbClr val="1E3869"/>
                </a:solidFill>
              </a:defRPr>
            </a:lvl2pPr>
            <a:lvl3pPr>
              <a:defRPr sz="2400">
                <a:solidFill>
                  <a:srgbClr val="1E3869"/>
                </a:solidFill>
              </a:defRPr>
            </a:lvl3pPr>
            <a:lvl4pPr>
              <a:defRPr sz="2200">
                <a:solidFill>
                  <a:srgbClr val="1E3869"/>
                </a:solidFill>
              </a:defRPr>
            </a:lvl4pPr>
            <a:lvl5pPr>
              <a:defRPr sz="2000">
                <a:solidFill>
                  <a:srgbClr val="1E38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756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shape">
            <a:extLst>
              <a:ext uri="{FF2B5EF4-FFF2-40B4-BE49-F238E27FC236}">
                <a16:creationId xmlns:a16="http://schemas.microsoft.com/office/drawing/2014/main" id="{63081317-450F-585A-6638-1A477DB8CB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82616" cy="6908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BD1A7D-EBC3-748D-C5F4-25CC0DD57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60717"/>
            <a:ext cx="10515600" cy="1129971"/>
          </a:xfrm>
        </p:spPr>
        <p:txBody>
          <a:bodyPr/>
          <a:lstStyle>
            <a:lvl1pPr>
              <a:defRPr>
                <a:solidFill>
                  <a:srgbClr val="1E38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AE930F-D44E-4A1C-B32D-B957F8C9C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1E38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A7CAF8-794A-45F0-C086-3D4A84A2E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sz="2600">
                <a:solidFill>
                  <a:srgbClr val="1E3869"/>
                </a:solidFill>
              </a:defRPr>
            </a:lvl1pPr>
            <a:lvl2pPr>
              <a:defRPr>
                <a:solidFill>
                  <a:srgbClr val="1E3869"/>
                </a:solidFill>
              </a:defRPr>
            </a:lvl2pPr>
            <a:lvl3pPr>
              <a:defRPr>
                <a:solidFill>
                  <a:srgbClr val="1E3869"/>
                </a:solidFill>
              </a:defRPr>
            </a:lvl3pPr>
            <a:lvl4pPr>
              <a:defRPr>
                <a:solidFill>
                  <a:srgbClr val="1E3869"/>
                </a:solidFill>
              </a:defRPr>
            </a:lvl4pPr>
            <a:lvl5pPr>
              <a:defRPr>
                <a:solidFill>
                  <a:srgbClr val="1E38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A0B42-EFDD-D73B-A0F9-45F4469A25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rgbClr val="1E3869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4E555A-0D8C-3D40-3D9B-349B6DD08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sz="2600">
                <a:solidFill>
                  <a:srgbClr val="1E3869"/>
                </a:solidFill>
              </a:defRPr>
            </a:lvl1pPr>
            <a:lvl2pPr>
              <a:defRPr>
                <a:solidFill>
                  <a:srgbClr val="1E3869"/>
                </a:solidFill>
              </a:defRPr>
            </a:lvl2pPr>
            <a:lvl3pPr>
              <a:defRPr>
                <a:solidFill>
                  <a:srgbClr val="1E3869"/>
                </a:solidFill>
              </a:defRPr>
            </a:lvl3pPr>
            <a:lvl4pPr>
              <a:defRPr>
                <a:solidFill>
                  <a:srgbClr val="1E3869"/>
                </a:solidFill>
              </a:defRPr>
            </a:lvl4pPr>
            <a:lvl5pPr>
              <a:defRPr>
                <a:solidFill>
                  <a:srgbClr val="1E38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69DCCA-EDF8-D153-68B5-570EAE0EE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AC67-8CB6-CE48-B6B4-CD39A781B90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45A714-5A8A-45C0-68BF-182592C3C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DB2F41-001E-00B0-7591-C366FA53A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7898-26FC-384F-B363-B0F174A0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14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- Contac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4DB5FF-9B33-C2E7-9FAE-BB1A4854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AC67-8CB6-CE48-B6B4-CD39A781B90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41E719-C486-CFC4-22A3-83BF06FC7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9D5617-E8F3-AAF8-12DA-97AE7D47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7898-26FC-384F-B363-B0F174A0B13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748BDDB-900B-3A16-8C65-A03CC51C6B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AD3C13D-BE32-405F-4095-8E8DA67EB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7574" y="3421408"/>
            <a:ext cx="3044735" cy="43821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D7C25520-C562-0AEC-10EC-4E720E5C73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7573" y="3952400"/>
            <a:ext cx="3044735" cy="43821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0DB6EFA-4449-9222-3E5F-D8CE4B26660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7572" y="4483392"/>
            <a:ext cx="3044735" cy="43821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011F1F1B-F8D2-C219-4778-63011ED03ED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517572" y="5014384"/>
            <a:ext cx="3044735" cy="438212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00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hape">
            <a:extLst>
              <a:ext uri="{FF2B5EF4-FFF2-40B4-BE49-F238E27FC236}">
                <a16:creationId xmlns:a16="http://schemas.microsoft.com/office/drawing/2014/main" id="{6F0A322C-D86E-E8AB-04A9-77FAEDF619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82616" cy="69089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2233AE-6EA5-6D53-A4EC-08447048D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>
                <a:solidFill>
                  <a:srgbClr val="1E386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BF8BB-706D-4F84-20FD-C652D6F44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1E3869"/>
                </a:solidFill>
              </a:defRPr>
            </a:lvl1pPr>
            <a:lvl2pPr>
              <a:defRPr sz="2800">
                <a:solidFill>
                  <a:srgbClr val="1E3869"/>
                </a:solidFill>
              </a:defRPr>
            </a:lvl2pPr>
            <a:lvl3pPr>
              <a:defRPr sz="2400">
                <a:solidFill>
                  <a:srgbClr val="1E3869"/>
                </a:solidFill>
              </a:defRPr>
            </a:lvl3pPr>
            <a:lvl4pPr>
              <a:defRPr sz="2000">
                <a:solidFill>
                  <a:srgbClr val="1E3869"/>
                </a:solidFill>
              </a:defRPr>
            </a:lvl4pPr>
            <a:lvl5pPr>
              <a:defRPr sz="2000">
                <a:solidFill>
                  <a:srgbClr val="1E3869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DA185E-7EF7-5619-8FCD-B11F51A6B5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1E3869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1B911E-3CB3-7EFF-9871-644658658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AC67-8CB6-CE48-B6B4-CD39A781B90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AB188D-EC75-ED2F-0380-F12915F37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6070A-AB33-0C0D-52AA-F7FCBE15C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7898-26FC-384F-B363-B0F174A0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82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2A769-D8B2-7E03-DEA6-02673A93C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7FAB0D-4080-92D5-3286-513F8551EA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30D80-C6E2-6EE5-71B0-CE5C59F9E8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2C8EA-A396-575A-F13F-4A43A9C627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4AC67-8CB6-CE48-B6B4-CD39A781B90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898BEB-03AC-86E5-353E-55BA2837D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57406-81DE-1573-96B2-E8806468F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F7898-26FC-384F-B363-B0F174A0B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66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">
            <a:extLst>
              <a:ext uri="{FF2B5EF4-FFF2-40B4-BE49-F238E27FC236}">
                <a16:creationId xmlns:a16="http://schemas.microsoft.com/office/drawing/2014/main" id="{872075B0-F568-433D-2237-71D100BDB46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282616" cy="690897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996BCC-B162-881A-8C19-6AB282062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3400"/>
            <a:ext cx="10515600" cy="1157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4D3A0-E44E-2522-61D6-686869B92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34C4B-D07D-D351-B6B1-E33720620F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090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4AC67-8CB6-CE48-B6B4-CD39A781B900}" type="datetimeFigureOut">
              <a:rPr lang="en-US" smtClean="0"/>
              <a:t>7/9/2024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BCB6E-362C-3DAE-652F-5691DDABE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03BC7-7F3B-73DD-A7D6-15436FF32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98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1CF7898-26FC-384F-B363-B0F174A0B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62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E386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rgbClr val="1E386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E386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E386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86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E386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B094-BEA0-0E9E-633D-940CA5064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5162" y="1961582"/>
            <a:ext cx="10515600" cy="1157288"/>
          </a:xfrm>
        </p:spPr>
        <p:txBody>
          <a:bodyPr>
            <a:normAutofit fontScale="90000"/>
          </a:bodyPr>
          <a:lstStyle/>
          <a:p>
            <a:r>
              <a:rPr lang="en-US" dirty="0"/>
              <a:t>DOLI Quick Start –</a:t>
            </a:r>
            <a:br>
              <a:rPr lang="en-US" dirty="0"/>
            </a:br>
            <a:r>
              <a:rPr lang="en-US" dirty="0"/>
              <a:t>Child Labor Application Portal Guide</a:t>
            </a:r>
          </a:p>
        </p:txBody>
      </p:sp>
    </p:spTree>
    <p:extLst>
      <p:ext uri="{BB962C8B-B14F-4D97-AF65-F5344CB8AC3E}">
        <p14:creationId xmlns:p14="http://schemas.microsoft.com/office/powerpoint/2010/main" val="3996323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 panose="020F0502020204030204"/>
              </a:rPr>
              <a:t>8.  Employer and Youth receive email notifications of Employer portion completion</a:t>
            </a:r>
            <a:endParaRPr lang="en-US" dirty="0"/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Youth notifies legal guardian to complete their portion</a:t>
            </a:r>
          </a:p>
          <a:p>
            <a:pPr>
              <a:lnSpc>
                <a:spcPct val="90000"/>
              </a:lnSpc>
            </a:pP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 panose="020F0502020204030204"/>
              </a:rPr>
              <a:t>       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endParaRPr lang="en-US">
              <a:cs typeface="Calibri" panose="020F050202020403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Employer Portion </a:t>
            </a:r>
            <a:r>
              <a:rPr lang="en-US">
                <a:cs typeface="Calibri Light"/>
              </a:rPr>
              <a:t>- Notification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CE1BA5-7F93-A56F-3037-21588E4DE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092" y="2308977"/>
            <a:ext cx="5908208" cy="21484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10A0A0-627A-3CCB-DA5F-0A65686D11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215" y="4148865"/>
            <a:ext cx="5801766" cy="204964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FD3878-6976-A66E-6E03-B5BE8CD0F502}"/>
              </a:ext>
            </a:extLst>
          </p:cNvPr>
          <p:cNvSpPr/>
          <p:nvPr/>
        </p:nvSpPr>
        <p:spPr>
          <a:xfrm>
            <a:off x="4694836" y="4039016"/>
            <a:ext cx="5796196" cy="21610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09A8740-65AA-26AB-242E-110085D44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2842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13388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 panose="020F0502020204030204"/>
              </a:rPr>
              <a:t>9.  Authorizing Adult accesses portal and selects Parent Guardian Custodian Registration</a:t>
            </a:r>
            <a:endParaRPr lang="en-US" dirty="0"/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Adult enters Youth ID and Birth Date</a:t>
            </a:r>
          </a:p>
          <a:p>
            <a:pPr>
              <a:lnSpc>
                <a:spcPct val="90000"/>
              </a:lnSpc>
            </a:pPr>
            <a:endParaRPr lang="en-US">
              <a:cs typeface="Calibri" panose="020F0502020204030204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 panose="020F0502020204030204"/>
              </a:rPr>
              <a:t>       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endParaRPr lang="en-US">
              <a:cs typeface="Calibri" panose="020F050202020403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Authorizing Adult </a:t>
            </a:r>
            <a:r>
              <a:rPr lang="en-US" dirty="0">
                <a:cs typeface="Calibri Light"/>
              </a:rPr>
              <a:t>Portion </a:t>
            </a:r>
            <a:r>
              <a:rPr lang="en-US">
                <a:cs typeface="Calibri Light"/>
              </a:rPr>
              <a:t>– Application Access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475D36-BB22-3E49-1FD1-433B58B7FE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59" r="6464" b="11576"/>
          <a:stretch/>
        </p:blipFill>
        <p:spPr>
          <a:xfrm>
            <a:off x="1061804" y="2107708"/>
            <a:ext cx="5925290" cy="26422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7CEFB8-DF37-B2C1-E74B-CBF0BF8BA77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376" t="9270" r="8599" b="14888"/>
          <a:stretch/>
        </p:blipFill>
        <p:spPr>
          <a:xfrm>
            <a:off x="6696388" y="3675894"/>
            <a:ext cx="4141120" cy="2005164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1ECBDBE-B8E3-939C-4E69-408C54BE18D7}"/>
              </a:ext>
            </a:extLst>
          </p:cNvPr>
          <p:cNvCxnSpPr/>
          <p:nvPr/>
        </p:nvCxnSpPr>
        <p:spPr>
          <a:xfrm flipV="1">
            <a:off x="7454273" y="5489312"/>
            <a:ext cx="680890" cy="7137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07DFA8D-52A9-CC37-12F4-415AE7B64EAC}"/>
              </a:ext>
            </a:extLst>
          </p:cNvPr>
          <p:cNvCxnSpPr/>
          <p:nvPr/>
        </p:nvCxnSpPr>
        <p:spPr>
          <a:xfrm flipV="1">
            <a:off x="4250542" y="4613219"/>
            <a:ext cx="880758" cy="901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91C7A7F-7880-60C8-28AD-198408008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88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 panose="020F0502020204030204"/>
              </a:rPr>
              <a:t>10. Authorized Adult completes all fields, signs acknowledgement and submits. </a:t>
            </a:r>
            <a:endParaRPr lang="en-US" dirty="0"/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endParaRPr lang="en-US">
              <a:cs typeface="Calibri" panose="020F050202020403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Authorized Adult Portion</a:t>
            </a:r>
            <a:r>
              <a:rPr lang="en-US">
                <a:cs typeface="Calibri Light"/>
              </a:rPr>
              <a:t>  - Application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12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62ED4E-6B0E-BCFE-0D29-3C25A5386AD2}"/>
              </a:ext>
            </a:extLst>
          </p:cNvPr>
          <p:cNvCxnSpPr>
            <a:cxnSpLocks/>
          </p:cNvCxnSpPr>
          <p:nvPr/>
        </p:nvCxnSpPr>
        <p:spPr>
          <a:xfrm>
            <a:off x="468158" y="4418620"/>
            <a:ext cx="1216076" cy="50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 descr="A screenshot of a computer&#10;&#10;Description automatically generated">
            <a:extLst>
              <a:ext uri="{FF2B5EF4-FFF2-40B4-BE49-F238E27FC236}">
                <a16:creationId xmlns:a16="http://schemas.microsoft.com/office/drawing/2014/main" id="{55A27861-3171-1B48-7C8A-D7FDEC092C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3499"/>
          <a:stretch/>
        </p:blipFill>
        <p:spPr>
          <a:xfrm>
            <a:off x="1888012" y="2013001"/>
            <a:ext cx="5688451" cy="4059864"/>
          </a:xfrm>
        </p:spPr>
      </p:pic>
      <p:sp>
        <p:nvSpPr>
          <p:cNvPr id="3" name="Left Brace 2">
            <a:extLst>
              <a:ext uri="{FF2B5EF4-FFF2-40B4-BE49-F238E27FC236}">
                <a16:creationId xmlns:a16="http://schemas.microsoft.com/office/drawing/2014/main" id="{941CF7E0-1BCD-18B7-09D5-B7B303774515}"/>
              </a:ext>
            </a:extLst>
          </p:cNvPr>
          <p:cNvSpPr/>
          <p:nvPr/>
        </p:nvSpPr>
        <p:spPr>
          <a:xfrm>
            <a:off x="1815475" y="4041098"/>
            <a:ext cx="433048" cy="79947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D1D48-CE00-710E-1826-3E54998C68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105" y="3056587"/>
            <a:ext cx="3356444" cy="210643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71618A-A9A7-80F9-34B5-56CB9FA4B5A7}"/>
              </a:ext>
            </a:extLst>
          </p:cNvPr>
          <p:cNvCxnSpPr/>
          <p:nvPr/>
        </p:nvCxnSpPr>
        <p:spPr>
          <a:xfrm flipV="1">
            <a:off x="9407159" y="4814754"/>
            <a:ext cx="880758" cy="90107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650420-4EC2-59E6-2947-86AD30B51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60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8402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 panose="020F0502020204030204"/>
              </a:rPr>
              <a:t>11. Upon submission, Adult observes submission confirmation </a:t>
            </a:r>
            <a:endParaRPr lang="en-US" dirty="0"/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Youth receives email notification of application completion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endParaRPr lang="en-US">
              <a:cs typeface="Calibri" panose="020F050202020403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Submission Confirmation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637D694-E283-9487-6022-A52CBA335C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920" r="2933" b="7560"/>
          <a:stretch/>
        </p:blipFill>
        <p:spPr>
          <a:xfrm>
            <a:off x="2672741" y="2570969"/>
            <a:ext cx="6538542" cy="3543534"/>
          </a:xfr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31CC6E4-89A7-7BB0-1262-ADEC7887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742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10895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 panose="020F0502020204030204"/>
              </a:rPr>
              <a:t>12. Upon approval, Hiring Agent and Adult receive notification that certificate has been approved.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Employer logs in and navigates to My Applications </a:t>
            </a:r>
          </a:p>
          <a:p>
            <a:pPr marL="742950" lvl="1" indent="-285750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Calibri" panose="020F0502020204030204"/>
              </a:rPr>
              <a:t>Click download icon to download certificate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endParaRPr lang="en-US">
              <a:cs typeface="Calibri" panose="020F050202020403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Certificate Download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0BBF745-D470-C013-729A-DFA248268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80712" y="2341953"/>
            <a:ext cx="7476248" cy="3605994"/>
          </a:xfr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C4C24C-5F5B-09B9-0C08-248B2312E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224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8DE9B2-B230-8FE8-06E9-3A5CA607D8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804.371.3104 ext. 242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DEE6F8-4650-9F23-23B3-3915C3EAE5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17573" y="3952400"/>
            <a:ext cx="3540202" cy="438212"/>
          </a:xfrm>
        </p:spPr>
        <p:txBody>
          <a:bodyPr/>
          <a:lstStyle/>
          <a:p>
            <a:r>
              <a:rPr lang="en-US" sz="1600" dirty="0"/>
              <a:t>youthemployment@doli.virginia.gov</a:t>
            </a:r>
          </a:p>
        </p:txBody>
      </p:sp>
    </p:spTree>
    <p:extLst>
      <p:ext uri="{BB962C8B-B14F-4D97-AF65-F5344CB8AC3E}">
        <p14:creationId xmlns:p14="http://schemas.microsoft.com/office/powerpoint/2010/main" val="304767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</a:pPr>
            <a:r>
              <a:rPr lang="en-US">
                <a:cs typeface="Calibri"/>
              </a:rPr>
              <a:t>Navigate to Labor &amp; Employment Law by clicking photo tile or selecting "Request a Child Labor Employment Certificate" from the drop down 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/>
              <a:t>Youth Portion – Self Service Landing Page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072F0F3-9280-BD29-9A5F-68EBEFFE9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20AC674-3A05-2221-7227-371DEC1E5D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r="-126" b="9628"/>
          <a:stretch/>
        </p:blipFill>
        <p:spPr>
          <a:xfrm>
            <a:off x="2571858" y="2073275"/>
            <a:ext cx="7610271" cy="3932392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D6860AF-6FF2-C40A-4A60-F66E45EE1FF5}"/>
              </a:ext>
            </a:extLst>
          </p:cNvPr>
          <p:cNvCxnSpPr/>
          <p:nvPr/>
        </p:nvCxnSpPr>
        <p:spPr>
          <a:xfrm flipV="1">
            <a:off x="1557260" y="5379098"/>
            <a:ext cx="2022455" cy="33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62ED4E-6B0E-BCFE-0D29-3C25A5386AD2}"/>
              </a:ext>
            </a:extLst>
          </p:cNvPr>
          <p:cNvCxnSpPr>
            <a:cxnSpLocks/>
          </p:cNvCxnSpPr>
          <p:nvPr/>
        </p:nvCxnSpPr>
        <p:spPr>
          <a:xfrm>
            <a:off x="1561470" y="3993871"/>
            <a:ext cx="2014032" cy="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84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"/>
              </a:rPr>
              <a:t>2. Select Youth Employment Certificates </a:t>
            </a:r>
            <a:endParaRPr lang="en-US"/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/>
              <a:t>Youth Portion – Labor Law Page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CD8851-F055-EF0F-02ED-F024A67A49A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73" r="2422" b="2920"/>
          <a:stretch/>
        </p:blipFill>
        <p:spPr>
          <a:xfrm>
            <a:off x="1752600" y="1969398"/>
            <a:ext cx="8743966" cy="392899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62ED4E-6B0E-BCFE-0D29-3C25A5386AD2}"/>
              </a:ext>
            </a:extLst>
          </p:cNvPr>
          <p:cNvCxnSpPr>
            <a:cxnSpLocks/>
          </p:cNvCxnSpPr>
          <p:nvPr/>
        </p:nvCxnSpPr>
        <p:spPr>
          <a:xfrm>
            <a:off x="317008" y="3586770"/>
            <a:ext cx="1952936" cy="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66F5723-D051-5A5D-EA26-5EF78DB14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0122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"/>
              </a:rPr>
              <a:t>2. Select Youth Application to begin process</a:t>
            </a:r>
            <a:endParaRPr lang="en-US"/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r>
              <a:rPr lang="en-US">
                <a:cs typeface="Calibri"/>
              </a:rPr>
              <a:t>Note: This section should be completed by the youth desiring employment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/>
              <a:t>Youth Portion – Certificate Application Page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FE7A3A-CFB1-7921-B8B7-25F80C058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30370"/>
            <a:ext cx="10515600" cy="4141848"/>
          </a:xfr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62ED4E-6B0E-BCFE-0D29-3C25A5386AD2}"/>
              </a:ext>
            </a:extLst>
          </p:cNvPr>
          <p:cNvCxnSpPr>
            <a:cxnSpLocks/>
          </p:cNvCxnSpPr>
          <p:nvPr/>
        </p:nvCxnSpPr>
        <p:spPr>
          <a:xfrm>
            <a:off x="145558" y="3872520"/>
            <a:ext cx="1390961" cy="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082F0F63-EBA6-BC79-7A7F-02DAF4F058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752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341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"/>
              </a:rPr>
              <a:t>3. Youth completes all fields, signs and submits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/>
              <a:t>Youth Portion – Youth Application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2B0F801-0C0B-3C5B-DA73-5D67DAEB0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2426" y="1825625"/>
            <a:ext cx="7607148" cy="4351338"/>
          </a:xfr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72A9D37-E89B-EDE6-0F4F-B7A3419550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36575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8402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" panose="020F0502020204030204"/>
              </a:rPr>
              <a:t>4. Send Youth ID to Employer </a:t>
            </a:r>
            <a:endParaRPr lang="en-US"/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r>
              <a:rPr lang="en-US">
                <a:cs typeface="Calibri" panose="020F0502020204030204"/>
              </a:rPr>
              <a:t>A confirmation email will be sent to the registered email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endParaRPr lang="en-US">
              <a:cs typeface="Calibri" panose="020F050202020403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>
                <a:cs typeface="Calibri Light"/>
              </a:rPr>
              <a:t>Youth Portion – Submission </a:t>
            </a:r>
            <a:endParaRPr lang="en-US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7595B9-F0E1-73F6-0455-2E2311138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6144" y="2113079"/>
            <a:ext cx="5826958" cy="2090034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6D91849-4A36-CAD7-A6BE-AF8D12764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8488" y="3738509"/>
            <a:ext cx="5961714" cy="1954291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8084A67-29A0-0566-395B-1DFE01545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10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10895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 panose="020F0502020204030204"/>
              </a:rPr>
              <a:t>5. Employer accesses portal, logs in/registers and navigates to My Applications tab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r>
              <a:rPr lang="en-US" dirty="0">
                <a:cs typeface="Calibri" panose="020F0502020204030204"/>
              </a:rPr>
              <a:t>Select New Application</a:t>
            </a:r>
          </a:p>
          <a:p>
            <a:pPr>
              <a:lnSpc>
                <a:spcPct val="90000"/>
              </a:lnSpc>
            </a:pPr>
            <a:endParaRPr lang="en-US">
              <a:cs typeface="Calibri" panose="020F0502020204030204"/>
            </a:endParaRP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endParaRPr lang="en-US">
              <a:cs typeface="Calibri" panose="020F050202020403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Employer Portion </a:t>
            </a:r>
            <a:r>
              <a:rPr lang="en-US">
                <a:cs typeface="Calibri Light"/>
              </a:rPr>
              <a:t>- Login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4" name="Picture 3" descr="A screenshot of a login form&#10;&#10;Description automatically generated">
            <a:extLst>
              <a:ext uri="{FF2B5EF4-FFF2-40B4-BE49-F238E27FC236}">
                <a16:creationId xmlns:a16="http://schemas.microsoft.com/office/drawing/2014/main" id="{41D36F90-395D-5F56-4BD1-F9C0AC88C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044" y="2072503"/>
            <a:ext cx="4898166" cy="1934154"/>
          </a:xfrm>
          <a:prstGeom prst="rect">
            <a:avLst/>
          </a:prstGeom>
        </p:spPr>
      </p:pic>
      <p:pic>
        <p:nvPicPr>
          <p:cNvPr id="5" name="Picture 4" descr="A screenshot of a application&#10;&#10;Description automatically generated">
            <a:extLst>
              <a:ext uri="{FF2B5EF4-FFF2-40B4-BE49-F238E27FC236}">
                <a16:creationId xmlns:a16="http://schemas.microsoft.com/office/drawing/2014/main" id="{E328BCAD-3445-6D6F-B191-5CC3C75F7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1498" y="2534070"/>
            <a:ext cx="7311622" cy="3524356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62ED4E-6B0E-BCFE-0D29-3C25A5386AD2}"/>
              </a:ext>
            </a:extLst>
          </p:cNvPr>
          <p:cNvCxnSpPr>
            <a:cxnSpLocks/>
          </p:cNvCxnSpPr>
          <p:nvPr/>
        </p:nvCxnSpPr>
        <p:spPr>
          <a:xfrm>
            <a:off x="9426208" y="2029464"/>
            <a:ext cx="991868" cy="8961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9FA3D72-0EAF-E2DA-6AB6-1C285372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803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" panose="020F0502020204030204"/>
              </a:rPr>
              <a:t>7. Employer completes all fields, signs acknowledgement and submits. </a:t>
            </a:r>
            <a:endParaRPr lang="en-US"/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endParaRPr lang="en-US">
              <a:cs typeface="Calibri" panose="020F050202020403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Employer Portion </a:t>
            </a:r>
            <a:r>
              <a:rPr lang="en-US">
                <a:cs typeface="Calibri Light"/>
              </a:rPr>
              <a:t>– Application Submission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8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62ED4E-6B0E-BCFE-0D29-3C25A5386AD2}"/>
              </a:ext>
            </a:extLst>
          </p:cNvPr>
          <p:cNvCxnSpPr>
            <a:cxnSpLocks/>
          </p:cNvCxnSpPr>
          <p:nvPr/>
        </p:nvCxnSpPr>
        <p:spPr>
          <a:xfrm>
            <a:off x="443175" y="3261046"/>
            <a:ext cx="1390961" cy="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E849768-E949-A209-8F1F-F1F1D017CA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3589" b="15453"/>
          <a:stretch/>
        </p:blipFill>
        <p:spPr>
          <a:xfrm>
            <a:off x="2011195" y="1776803"/>
            <a:ext cx="5033204" cy="4038878"/>
          </a:xfrm>
        </p:spPr>
      </p:pic>
      <p:sp>
        <p:nvSpPr>
          <p:cNvPr id="4" name="Left Brace 3">
            <a:extLst>
              <a:ext uri="{FF2B5EF4-FFF2-40B4-BE49-F238E27FC236}">
                <a16:creationId xmlns:a16="http://schemas.microsoft.com/office/drawing/2014/main" id="{4357EABA-B7CC-374C-88B8-C5317B691551}"/>
              </a:ext>
            </a:extLst>
          </p:cNvPr>
          <p:cNvSpPr/>
          <p:nvPr/>
        </p:nvSpPr>
        <p:spPr>
          <a:xfrm>
            <a:off x="2011179" y="2829394"/>
            <a:ext cx="399737" cy="866099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D59A7-D933-AE4F-333F-40D26AA0E3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220" y="2927506"/>
            <a:ext cx="3543821" cy="2243841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54BDF0C-81FA-A8FF-E5D4-26CC913DAFAC}"/>
              </a:ext>
            </a:extLst>
          </p:cNvPr>
          <p:cNvCxnSpPr/>
          <p:nvPr/>
        </p:nvCxnSpPr>
        <p:spPr>
          <a:xfrm flipV="1">
            <a:off x="9186471" y="4843902"/>
            <a:ext cx="660069" cy="9052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DE3037-190E-89AC-181E-A79183E7A6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78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F66E6E-70CF-4911-4F79-35F7390E1B94}"/>
              </a:ext>
            </a:extLst>
          </p:cNvPr>
          <p:cNvSpPr txBox="1"/>
          <p:nvPr/>
        </p:nvSpPr>
        <p:spPr>
          <a:xfrm>
            <a:off x="940126" y="1331834"/>
            <a:ext cx="9559047" cy="5909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90000"/>
              </a:lnSpc>
            </a:pPr>
            <a:r>
              <a:rPr lang="en-US">
                <a:cs typeface="Calibri" panose="020F0502020204030204"/>
              </a:rPr>
              <a:t>6. Employer enters Youth ID and Youth Birth Date </a:t>
            </a:r>
          </a:p>
          <a:p>
            <a:pPr marL="800100" lvl="1" indent="-342900">
              <a:lnSpc>
                <a:spcPct val="90000"/>
              </a:lnSpc>
              <a:buFont typeface="Courier New"/>
              <a:buChar char="o"/>
            </a:pPr>
            <a:endParaRPr lang="en-US">
              <a:cs typeface="Calibri" panose="020F0502020204030204"/>
            </a:endParaRP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F1A3172F-D6EE-62DF-90D7-0E9E7E98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4844"/>
            <a:ext cx="10515600" cy="597355"/>
          </a:xfrm>
        </p:spPr>
        <p:txBody>
          <a:bodyPr>
            <a:normAutofit fontScale="90000"/>
          </a:bodyPr>
          <a:lstStyle/>
          <a:p>
            <a:r>
              <a:rPr lang="en-US" dirty="0">
                <a:cs typeface="Calibri Light"/>
              </a:rPr>
              <a:t>Employer Portion </a:t>
            </a:r>
            <a:r>
              <a:rPr lang="en-US">
                <a:cs typeface="Calibri Light"/>
              </a:rPr>
              <a:t>– Application Access</a:t>
            </a:r>
            <a:endParaRPr lang="en-US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D1945022-23D5-19BF-D8C4-30FA43E20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B5F66-0419-4F6B-BBA6-38F61E58554D}" type="slidenum">
              <a:rPr lang="en-US" smtClean="0"/>
              <a:pPr/>
              <a:t>9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462ED4E-6B0E-BCFE-0D29-3C25A5386AD2}"/>
              </a:ext>
            </a:extLst>
          </p:cNvPr>
          <p:cNvCxnSpPr>
            <a:cxnSpLocks/>
          </p:cNvCxnSpPr>
          <p:nvPr/>
        </p:nvCxnSpPr>
        <p:spPr>
          <a:xfrm>
            <a:off x="4198998" y="4613681"/>
            <a:ext cx="1390961" cy="8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AFCCA42B-67CA-76F3-15C4-0909C9777E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95" t="6742" r="8006" b="9998"/>
          <a:stretch/>
        </p:blipFill>
        <p:spPr>
          <a:xfrm>
            <a:off x="3440191" y="2231009"/>
            <a:ext cx="5161283" cy="2720392"/>
          </a:xfrm>
          <a:prstGeom prst="rect">
            <a:avLst/>
          </a:prstGeom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D8944A9-AF28-731B-3A5F-C8E3F1738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162" y="374334"/>
            <a:ext cx="2072021" cy="644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951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5E617961-8FF5-F94C-90E5-DAEF3B6E8B99}" vid="{76380E2C-D41F-7143-AA12-1E6EE71029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584cfd-52bd-4608-9360-b74931e4176a">
      <Terms xmlns="http://schemas.microsoft.com/office/infopath/2007/PartnerControls"/>
    </lcf76f155ced4ddcb4097134ff3c332f>
    <TaxCatchAll xmlns="ce09b84c-a0b5-4da1-96e3-be6ebd5342b0" xsi:nil="true"/>
    <Comments xmlns="01584cfd-52bd-4608-9360-b74931e4176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E179655F5FC841B8F298532B9EEBEB" ma:contentTypeVersion="15" ma:contentTypeDescription="Create a new document." ma:contentTypeScope="" ma:versionID="27c5cbcbe1390ab8ee4aedc1e4ac649b">
  <xsd:schema xmlns:xsd="http://www.w3.org/2001/XMLSchema" xmlns:xs="http://www.w3.org/2001/XMLSchema" xmlns:p="http://schemas.microsoft.com/office/2006/metadata/properties" xmlns:ns2="01584cfd-52bd-4608-9360-b74931e4176a" xmlns:ns3="ce09b84c-a0b5-4da1-96e3-be6ebd5342b0" targetNamespace="http://schemas.microsoft.com/office/2006/metadata/properties" ma:root="true" ma:fieldsID="4c3816ab1e1017333e4aa11da51c57b0" ns2:_="" ns3:_="">
    <xsd:import namespace="01584cfd-52bd-4608-9360-b74931e4176a"/>
    <xsd:import namespace="ce09b84c-a0b5-4da1-96e3-be6ebd5342b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Comme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584cfd-52bd-4608-9360-b74931e417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Comments" ma:index="12" nillable="true" ma:displayName="Comments" ma:format="Dropdown" ma:internalName="Comments">
      <xsd:simpleType>
        <xsd:restriction base="dms:Text">
          <xsd:maxLength value="255"/>
        </xsd:restriction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0920e099-540f-4e49-b54d-0e500676cc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9b84c-a0b5-4da1-96e3-be6ebd5342b0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8bd51b84-479d-4af5-948c-87a75c754458}" ma:internalName="TaxCatchAll" ma:showField="CatchAllData" ma:web="ce09b84c-a0b5-4da1-96e3-be6ebd5342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6005AB-278A-42AC-A05B-124C24B182A7}">
  <ds:schemaRefs>
    <ds:schemaRef ds:uri="http://schemas.microsoft.com/office/2006/documentManagement/types"/>
    <ds:schemaRef ds:uri="http://purl.org/dc/elements/1.1/"/>
    <ds:schemaRef ds:uri="http://purl.org/dc/dcmitype/"/>
    <ds:schemaRef ds:uri="ce09b84c-a0b5-4da1-96e3-be6ebd5342b0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01584cfd-52bd-4608-9360-b74931e4176a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60728D4-26BA-4385-B639-F212BCE52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D955EE-F9DF-4C94-AAE1-94B0EA3CCB20}">
  <ds:schemaRefs>
    <ds:schemaRef ds:uri="01584cfd-52bd-4608-9360-b74931e4176a"/>
    <ds:schemaRef ds:uri="ce09b84c-a0b5-4da1-96e3-be6ebd5342b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445</Words>
  <Application>Microsoft Office PowerPoint</Application>
  <PresentationFormat>Widescreen</PresentationFormat>
  <Paragraphs>80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DOLI Quick Start – Child Labor Application Portal Guide</vt:lpstr>
      <vt:lpstr>Youth Portion – Self Service Landing Page</vt:lpstr>
      <vt:lpstr>Youth Portion – Labor Law Page</vt:lpstr>
      <vt:lpstr>Youth Portion – Certificate Application Page</vt:lpstr>
      <vt:lpstr>Youth Portion – Youth Application</vt:lpstr>
      <vt:lpstr>Youth Portion – Submission </vt:lpstr>
      <vt:lpstr>Employer Portion - Login</vt:lpstr>
      <vt:lpstr>Employer Portion – Application Submission</vt:lpstr>
      <vt:lpstr>Employer Portion – Application Access</vt:lpstr>
      <vt:lpstr>Employer Portion - Notification</vt:lpstr>
      <vt:lpstr>Authorizing Adult Portion – Application Access</vt:lpstr>
      <vt:lpstr>Authorized Adult Portion  - Application</vt:lpstr>
      <vt:lpstr>Submission Confirmation</vt:lpstr>
      <vt:lpstr>Certificate Download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Kara Caldwell</dc:creator>
  <cp:lastModifiedBy>Moebus, Craig (DOLI)</cp:lastModifiedBy>
  <cp:revision>9</cp:revision>
  <dcterms:created xsi:type="dcterms:W3CDTF">2023-02-24T03:04:09Z</dcterms:created>
  <dcterms:modified xsi:type="dcterms:W3CDTF">2024-07-09T17:32:10Z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0x0101003CE179655F5FC841B8F298532B9EEBEB</vt:lpwstr>
  </property>
  <property fmtid="{D5CDD505-2E9C-101B-9397-08002B2CF9AE}" pid="3" name="MediaServiceImageTags">
    <vt:lpwstr/>
  </property>
</Properties>
</file>