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4"/>
    <p:sldMasterId id="2147483757" r:id="rId5"/>
  </p:sldMasterIdLst>
  <p:notesMasterIdLst>
    <p:notesMasterId r:id="rId115"/>
  </p:notesMasterIdLst>
  <p:sldIdLst>
    <p:sldId id="256" r:id="rId6"/>
    <p:sldId id="367" r:id="rId7"/>
    <p:sldId id="258" r:id="rId8"/>
    <p:sldId id="342" r:id="rId9"/>
    <p:sldId id="343" r:id="rId10"/>
    <p:sldId id="380" r:id="rId11"/>
    <p:sldId id="418" r:id="rId12"/>
    <p:sldId id="381" r:id="rId13"/>
    <p:sldId id="382" r:id="rId14"/>
    <p:sldId id="394" r:id="rId15"/>
    <p:sldId id="344" r:id="rId16"/>
    <p:sldId id="383" r:id="rId17"/>
    <p:sldId id="274" r:id="rId18"/>
    <p:sldId id="384" r:id="rId19"/>
    <p:sldId id="396" r:id="rId20"/>
    <p:sldId id="385" r:id="rId21"/>
    <p:sldId id="404" r:id="rId22"/>
    <p:sldId id="386" r:id="rId23"/>
    <p:sldId id="266" r:id="rId24"/>
    <p:sldId id="267" r:id="rId25"/>
    <p:sldId id="387" r:id="rId26"/>
    <p:sldId id="268" r:id="rId27"/>
    <p:sldId id="269" r:id="rId28"/>
    <p:sldId id="388" r:id="rId29"/>
    <p:sldId id="270" r:id="rId30"/>
    <p:sldId id="390" r:id="rId31"/>
    <p:sldId id="391" r:id="rId32"/>
    <p:sldId id="271" r:id="rId33"/>
    <p:sldId id="392" r:id="rId34"/>
    <p:sldId id="275" r:id="rId35"/>
    <p:sldId id="276" r:id="rId36"/>
    <p:sldId id="372" r:id="rId37"/>
    <p:sldId id="277" r:id="rId38"/>
    <p:sldId id="363" r:id="rId39"/>
    <p:sldId id="278" r:id="rId40"/>
    <p:sldId id="279" r:id="rId41"/>
    <p:sldId id="393" r:id="rId42"/>
    <p:sldId id="280" r:id="rId43"/>
    <p:sldId id="281" r:id="rId44"/>
    <p:sldId id="282" r:id="rId45"/>
    <p:sldId id="397" r:id="rId46"/>
    <p:sldId id="405" r:id="rId47"/>
    <p:sldId id="283" r:id="rId48"/>
    <p:sldId id="285" r:id="rId49"/>
    <p:sldId id="286" r:id="rId50"/>
    <p:sldId id="374" r:id="rId51"/>
    <p:sldId id="345" r:id="rId52"/>
    <p:sldId id="288" r:id="rId53"/>
    <p:sldId id="375" r:id="rId54"/>
    <p:sldId id="346" r:id="rId55"/>
    <p:sldId id="289" r:id="rId56"/>
    <p:sldId id="376" r:id="rId57"/>
    <p:sldId id="290" r:id="rId58"/>
    <p:sldId id="291" r:id="rId59"/>
    <p:sldId id="377" r:id="rId60"/>
    <p:sldId id="292" r:id="rId61"/>
    <p:sldId id="347" r:id="rId62"/>
    <p:sldId id="294" r:id="rId63"/>
    <p:sldId id="364" r:id="rId64"/>
    <p:sldId id="295" r:id="rId65"/>
    <p:sldId id="365" r:id="rId66"/>
    <p:sldId id="296" r:id="rId67"/>
    <p:sldId id="366" r:id="rId68"/>
    <p:sldId id="348" r:id="rId69"/>
    <p:sldId id="298" r:id="rId70"/>
    <p:sldId id="299" r:id="rId71"/>
    <p:sldId id="411" r:id="rId72"/>
    <p:sldId id="349" r:id="rId73"/>
    <p:sldId id="398" r:id="rId74"/>
    <p:sldId id="412" r:id="rId75"/>
    <p:sldId id="350" r:id="rId76"/>
    <p:sldId id="301" r:id="rId77"/>
    <p:sldId id="414" r:id="rId78"/>
    <p:sldId id="413" r:id="rId79"/>
    <p:sldId id="351" r:id="rId80"/>
    <p:sldId id="415" r:id="rId81"/>
    <p:sldId id="352" r:id="rId82"/>
    <p:sldId id="416" r:id="rId83"/>
    <p:sldId id="353" r:id="rId84"/>
    <p:sldId id="304" r:id="rId85"/>
    <p:sldId id="399" r:id="rId86"/>
    <p:sldId id="355" r:id="rId87"/>
    <p:sldId id="356" r:id="rId88"/>
    <p:sldId id="406" r:id="rId89"/>
    <p:sldId id="308" r:id="rId90"/>
    <p:sldId id="400" r:id="rId91"/>
    <p:sldId id="309" r:id="rId92"/>
    <p:sldId id="357" r:id="rId93"/>
    <p:sldId id="401" r:id="rId94"/>
    <p:sldId id="358" r:id="rId95"/>
    <p:sldId id="417" r:id="rId96"/>
    <p:sldId id="315" r:id="rId97"/>
    <p:sldId id="316" r:id="rId98"/>
    <p:sldId id="317" r:id="rId99"/>
    <p:sldId id="318" r:id="rId100"/>
    <p:sldId id="319" r:id="rId101"/>
    <p:sldId id="322" r:id="rId102"/>
    <p:sldId id="402" r:id="rId103"/>
    <p:sldId id="324" r:id="rId104"/>
    <p:sldId id="360" r:id="rId105"/>
    <p:sldId id="361" r:id="rId106"/>
    <p:sldId id="325" r:id="rId107"/>
    <p:sldId id="407" r:id="rId108"/>
    <p:sldId id="362" r:id="rId109"/>
    <p:sldId id="378" r:id="rId110"/>
    <p:sldId id="379" r:id="rId111"/>
    <p:sldId id="326" r:id="rId112"/>
    <p:sldId id="403" r:id="rId113"/>
    <p:sldId id="368"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throw, Jay (DOLI)" initials="W(" lastIdx="1" clrIdx="0">
    <p:extLst>
      <p:ext uri="{19B8F6BF-5375-455C-9EA6-DF929625EA0E}">
        <p15:presenceInfo xmlns:p15="http://schemas.microsoft.com/office/powerpoint/2012/main" userId="S::jay.withrow@doli.virginia.gov::80cb9d9e-752d-414a-a8db-eaf354868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E5B7F-D206-45EE-B374-B216403D96F8}" v="1069" dt="2020-07-21T21:01:17.772"/>
    <p1510:client id="{3CD0E721-8F94-4249-AAA3-06EC35F94E5A}" v="225" dt="2020-07-24T12:26:13.170"/>
    <p1510:client id="{3DAFC1D4-CDDE-4BA7-AED2-2C883077C204}" v="5" dt="2020-07-23T19:09:12.129"/>
    <p1510:client id="{7CB18043-EEBC-4E18-BDA9-E65EDB104133}" v="39" dt="2020-07-21T15:54:40.851"/>
    <p1510:client id="{AB0BF215-7A5B-4653-8011-F4051CD15153}" v="2" dt="2020-07-24T11:40:49.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Jennifer (DOLI)" userId="S::jennifer.rose@doli.virginia.gov::ed904f2f-1ccf-4fe2-a2d4-f53737822f31" providerId="AD" clId="Web-{3DAFC1D4-CDDE-4BA7-AED2-2C883077C204}"/>
    <pc:docChg chg="addSld modSld">
      <pc:chgData name="Rose, Jennifer (DOLI)" userId="S::jennifer.rose@doli.virginia.gov::ed904f2f-1ccf-4fe2-a2d4-f53737822f31" providerId="AD" clId="Web-{3DAFC1D4-CDDE-4BA7-AED2-2C883077C204}" dt="2020-07-23T19:09:12.129" v="4" actId="14100"/>
      <pc:docMkLst>
        <pc:docMk/>
      </pc:docMkLst>
      <pc:sldChg chg="addSp modSp new">
        <pc:chgData name="Rose, Jennifer (DOLI)" userId="S::jennifer.rose@doli.virginia.gov::ed904f2f-1ccf-4fe2-a2d4-f53737822f31" providerId="AD" clId="Web-{3DAFC1D4-CDDE-4BA7-AED2-2C883077C204}" dt="2020-07-23T19:09:12.129" v="4" actId="14100"/>
        <pc:sldMkLst>
          <pc:docMk/>
          <pc:sldMk cId="600866134" sldId="408"/>
        </pc:sldMkLst>
        <pc:picChg chg="add mod">
          <ac:chgData name="Rose, Jennifer (DOLI)" userId="S::jennifer.rose@doli.virginia.gov::ed904f2f-1ccf-4fe2-a2d4-f53737822f31" providerId="AD" clId="Web-{3DAFC1D4-CDDE-4BA7-AED2-2C883077C204}" dt="2020-07-23T19:09:12.129" v="4" actId="14100"/>
          <ac:picMkLst>
            <pc:docMk/>
            <pc:sldMk cId="600866134" sldId="408"/>
            <ac:picMk id="2" creationId="{7EB74B48-5D49-4B93-B431-C1A1A2109A85}"/>
          </ac:picMkLst>
        </pc:picChg>
      </pc:sldChg>
    </pc:docChg>
  </pc:docChgLst>
  <pc:docChgLst>
    <pc:chgData name="Rose, Jennifer (DOLI)" userId="S::jennifer.rose@doli.virginia.gov::ed904f2f-1ccf-4fe2-a2d4-f53737822f31" providerId="AD" clId="Web-{3CD0E721-8F94-4249-AAA3-06EC35F94E5A}"/>
    <pc:docChg chg="addSld delSld modSld sldOrd addMainMaster delMainMaster">
      <pc:chgData name="Rose, Jennifer (DOLI)" userId="S::jennifer.rose@doli.virginia.gov::ed904f2f-1ccf-4fe2-a2d4-f53737822f31" providerId="AD" clId="Web-{3CD0E721-8F94-4249-AAA3-06EC35F94E5A}" dt="2020-07-24T12:26:13.170" v="246"/>
      <pc:docMkLst>
        <pc:docMk/>
      </pc:docMkLst>
      <pc:sldChg chg="addSp delSp modSp mod setBg modClrScheme setClrOvrMap chgLayout">
        <pc:chgData name="Rose, Jennifer (DOLI)" userId="S::jennifer.rose@doli.virginia.gov::ed904f2f-1ccf-4fe2-a2d4-f53737822f31" providerId="AD" clId="Web-{3CD0E721-8F94-4249-AAA3-06EC35F94E5A}" dt="2020-07-24T11:50:30.961" v="45" actId="1076"/>
        <pc:sldMkLst>
          <pc:docMk/>
          <pc:sldMk cId="546505671" sldId="256"/>
        </pc:sldMkLst>
        <pc:spChg chg="mod ord">
          <ac:chgData name="Rose, Jennifer (DOLI)" userId="S::jennifer.rose@doli.virginia.gov::ed904f2f-1ccf-4fe2-a2d4-f53737822f31" providerId="AD" clId="Web-{3CD0E721-8F94-4249-AAA3-06EC35F94E5A}" dt="2020-07-24T11:47:55.680" v="32" actId="1076"/>
          <ac:spMkLst>
            <pc:docMk/>
            <pc:sldMk cId="546505671" sldId="256"/>
            <ac:spMk id="2" creationId="{00000000-0000-0000-0000-000000000000}"/>
          </ac:spMkLst>
        </pc:spChg>
        <pc:spChg chg="mod ord">
          <ac:chgData name="Rose, Jennifer (DOLI)" userId="S::jennifer.rose@doli.virginia.gov::ed904f2f-1ccf-4fe2-a2d4-f53737822f31" providerId="AD" clId="Web-{3CD0E721-8F94-4249-AAA3-06EC35F94E5A}" dt="2020-07-24T11:47:14.648" v="27"/>
          <ac:spMkLst>
            <pc:docMk/>
            <pc:sldMk cId="546505671" sldId="256"/>
            <ac:spMk id="3" creationId="{00000000-0000-0000-0000-000000000000}"/>
          </ac:spMkLst>
        </pc:spChg>
        <pc:spChg chg="add del mod">
          <ac:chgData name="Rose, Jennifer (DOLI)" userId="S::jennifer.rose@doli.virginia.gov::ed904f2f-1ccf-4fe2-a2d4-f53737822f31" providerId="AD" clId="Web-{3CD0E721-8F94-4249-AAA3-06EC35F94E5A}" dt="2020-07-24T11:45:51.648" v="21"/>
          <ac:spMkLst>
            <pc:docMk/>
            <pc:sldMk cId="546505671" sldId="256"/>
            <ac:spMk id="5" creationId="{5FD68162-B4E9-4FA5-8EBF-847D867DB5CE}"/>
          </ac:spMkLst>
        </pc:spChg>
        <pc:spChg chg="mod ord">
          <ac:chgData name="Rose, Jennifer (DOLI)" userId="S::jennifer.rose@doli.virginia.gov::ed904f2f-1ccf-4fe2-a2d4-f53737822f31" providerId="AD" clId="Web-{3CD0E721-8F94-4249-AAA3-06EC35F94E5A}" dt="2020-07-24T11:50:30.961" v="45" actId="1076"/>
          <ac:spMkLst>
            <pc:docMk/>
            <pc:sldMk cId="546505671" sldId="256"/>
            <ac:spMk id="8" creationId="{00000000-0000-0000-0000-000000000000}"/>
          </ac:spMkLst>
        </pc:spChg>
        <pc:spChg chg="add del">
          <ac:chgData name="Rose, Jennifer (DOLI)" userId="S::jennifer.rose@doli.virginia.gov::ed904f2f-1ccf-4fe2-a2d4-f53737822f31" providerId="AD" clId="Web-{3CD0E721-8F94-4249-AAA3-06EC35F94E5A}" dt="2020-07-24T11:47:14.648" v="27"/>
          <ac:spMkLst>
            <pc:docMk/>
            <pc:sldMk cId="546505671" sldId="256"/>
            <ac:spMk id="13" creationId="{B8D726A5-7900-41B4-8D49-49B4A2010E7C}"/>
          </ac:spMkLst>
        </pc:spChg>
        <pc:spChg chg="add del">
          <ac:chgData name="Rose, Jennifer (DOLI)" userId="S::jennifer.rose@doli.virginia.gov::ed904f2f-1ccf-4fe2-a2d4-f53737822f31" providerId="AD" clId="Web-{3CD0E721-8F94-4249-AAA3-06EC35F94E5A}" dt="2020-07-24T11:50:00.961" v="43"/>
          <ac:spMkLst>
            <pc:docMk/>
            <pc:sldMk cId="546505671" sldId="256"/>
            <ac:spMk id="20" creationId="{4A5BCE34-61A5-4D9E-BB0C-10B1138F2DB2}"/>
          </ac:spMkLst>
        </pc:spChg>
        <pc:spChg chg="add">
          <ac:chgData name="Rose, Jennifer (DOLI)" userId="S::jennifer.rose@doli.virginia.gov::ed904f2f-1ccf-4fe2-a2d4-f53737822f31" providerId="AD" clId="Web-{3CD0E721-8F94-4249-AAA3-06EC35F94E5A}" dt="2020-07-24T11:50:00.961" v="43"/>
          <ac:spMkLst>
            <pc:docMk/>
            <pc:sldMk cId="546505671" sldId="256"/>
            <ac:spMk id="27" creationId="{E7CFC73E-3E90-4B19-A7DF-742374539963}"/>
          </ac:spMkLst>
        </pc:spChg>
        <pc:spChg chg="add">
          <ac:chgData name="Rose, Jennifer (DOLI)" userId="S::jennifer.rose@doli.virginia.gov::ed904f2f-1ccf-4fe2-a2d4-f53737822f31" providerId="AD" clId="Web-{3CD0E721-8F94-4249-AAA3-06EC35F94E5A}" dt="2020-07-24T11:50:00.961" v="43"/>
          <ac:spMkLst>
            <pc:docMk/>
            <pc:sldMk cId="546505671" sldId="256"/>
            <ac:spMk id="29" creationId="{777C5034-4CD2-4D41-9F8C-C90A0B9EA562}"/>
          </ac:spMkLst>
        </pc:spChg>
        <pc:picChg chg="add mod ord">
          <ac:chgData name="Rose, Jennifer (DOLI)" userId="S::jennifer.rose@doli.virginia.gov::ed904f2f-1ccf-4fe2-a2d4-f53737822f31" providerId="AD" clId="Web-{3CD0E721-8F94-4249-AAA3-06EC35F94E5A}" dt="2020-07-24T11:50:00.961" v="43"/>
          <ac:picMkLst>
            <pc:docMk/>
            <pc:sldMk cId="546505671" sldId="256"/>
            <ac:picMk id="4" creationId="{EB884E94-3794-44E0-A1E3-053171D5E6D0}"/>
          </ac:picMkLst>
        </pc:picChg>
        <pc:picChg chg="add del mod">
          <ac:chgData name="Rose, Jennifer (DOLI)" userId="S::jennifer.rose@doli.virginia.gov::ed904f2f-1ccf-4fe2-a2d4-f53737822f31" providerId="AD" clId="Web-{3CD0E721-8F94-4249-AAA3-06EC35F94E5A}" dt="2020-07-24T11:48:55.352" v="40"/>
          <ac:picMkLst>
            <pc:docMk/>
            <pc:sldMk cId="546505671" sldId="256"/>
            <ac:picMk id="7" creationId="{3F19E71A-8E40-49B7-BEF2-6FEF863C0C8E}"/>
          </ac:picMkLst>
        </pc:picChg>
        <pc:picChg chg="add mod">
          <ac:chgData name="Rose, Jennifer (DOLI)" userId="S::jennifer.rose@doli.virginia.gov::ed904f2f-1ccf-4fe2-a2d4-f53737822f31" providerId="AD" clId="Web-{3CD0E721-8F94-4249-AAA3-06EC35F94E5A}" dt="2020-07-24T11:50:00.961" v="43"/>
          <ac:picMkLst>
            <pc:docMk/>
            <pc:sldMk cId="546505671" sldId="256"/>
            <ac:picMk id="9" creationId="{49FD1E21-7742-4DCB-A2C9-F370636655B6}"/>
          </ac:picMkLst>
        </pc:picChg>
        <pc:cxnChg chg="add del">
          <ac:chgData name="Rose, Jennifer (DOLI)" userId="S::jennifer.rose@doli.virginia.gov::ed904f2f-1ccf-4fe2-a2d4-f53737822f31" providerId="AD" clId="Web-{3CD0E721-8F94-4249-AAA3-06EC35F94E5A}" dt="2020-07-24T11:47:14.648" v="27"/>
          <ac:cxnSpMkLst>
            <pc:docMk/>
            <pc:sldMk cId="546505671" sldId="256"/>
            <ac:cxnSpMk id="15" creationId="{46E49661-E258-450C-8150-A91A6B30D1CD}"/>
          </ac:cxnSpMkLst>
        </pc:cxnChg>
        <pc:cxnChg chg="add del">
          <ac:chgData name="Rose, Jennifer (DOLI)" userId="S::jennifer.rose@doli.virginia.gov::ed904f2f-1ccf-4fe2-a2d4-f53737822f31" providerId="AD" clId="Web-{3CD0E721-8F94-4249-AAA3-06EC35F94E5A}" dt="2020-07-24T11:50:00.961" v="43"/>
          <ac:cxnSpMkLst>
            <pc:docMk/>
            <pc:sldMk cId="546505671" sldId="256"/>
            <ac:cxnSpMk id="22" creationId="{79F1B0F4-BC5D-4BBC-BFC1-4AECA3537A91}"/>
          </ac:cxnSpMkLst>
        </pc:cxnChg>
        <pc:cxnChg chg="add">
          <ac:chgData name="Rose, Jennifer (DOLI)" userId="S::jennifer.rose@doli.virginia.gov::ed904f2f-1ccf-4fe2-a2d4-f53737822f31" providerId="AD" clId="Web-{3CD0E721-8F94-4249-AAA3-06EC35F94E5A}" dt="2020-07-24T11:50:00.961" v="43"/>
          <ac:cxnSpMkLst>
            <pc:docMk/>
            <pc:sldMk cId="546505671" sldId="256"/>
            <ac:cxnSpMk id="31" creationId="{B5FB8C64-39D1-4D21-A1AE-7311CDAF9B96}"/>
          </ac:cxnSpMkLst>
        </pc:cxnChg>
        <pc:cxnChg chg="add">
          <ac:chgData name="Rose, Jennifer (DOLI)" userId="S::jennifer.rose@doli.virginia.gov::ed904f2f-1ccf-4fe2-a2d4-f53737822f31" providerId="AD" clId="Web-{3CD0E721-8F94-4249-AAA3-06EC35F94E5A}" dt="2020-07-24T11:50:00.961" v="43"/>
          <ac:cxnSpMkLst>
            <pc:docMk/>
            <pc:sldMk cId="546505671" sldId="256"/>
            <ac:cxnSpMk id="33" creationId="{92446F88-E03E-4F71-B62A-C8D25CA6EB3E}"/>
          </ac:cxnSpMkLst>
        </pc:cxnChg>
      </pc:sldChg>
      <pc:sldChg chg="modSp mod modClrScheme chgLayout">
        <pc:chgData name="Rose, Jennifer (DOLI)" userId="S::jennifer.rose@doli.virginia.gov::ed904f2f-1ccf-4fe2-a2d4-f53737822f31" providerId="AD" clId="Web-{3CD0E721-8F94-4249-AAA3-06EC35F94E5A}" dt="2020-07-24T11:44:35.867" v="14"/>
        <pc:sldMkLst>
          <pc:docMk/>
          <pc:sldMk cId="173136227" sldId="258"/>
        </pc:sldMkLst>
        <pc:spChg chg="mod ord">
          <ac:chgData name="Rose, Jennifer (DOLI)" userId="S::jennifer.rose@doli.virginia.gov::ed904f2f-1ccf-4fe2-a2d4-f53737822f31" providerId="AD" clId="Web-{3CD0E721-8F94-4249-AAA3-06EC35F94E5A}" dt="2020-07-24T11:44:35.867" v="14"/>
          <ac:spMkLst>
            <pc:docMk/>
            <pc:sldMk cId="173136227" sldId="25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076727422" sldId="266"/>
        </pc:sldMkLst>
        <pc:spChg chg="mod ord">
          <ac:chgData name="Rose, Jennifer (DOLI)" userId="S::jennifer.rose@doli.virginia.gov::ed904f2f-1ccf-4fe2-a2d4-f53737822f31" providerId="AD" clId="Web-{3CD0E721-8F94-4249-AAA3-06EC35F94E5A}" dt="2020-07-24T11:44:35.867" v="14"/>
          <ac:spMkLst>
            <pc:docMk/>
            <pc:sldMk cId="2076727422" sldId="266"/>
            <ac:spMk id="835"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1:52:12.618" v="48"/>
        <pc:sldMkLst>
          <pc:docMk/>
          <pc:sldMk cId="1273642947" sldId="267"/>
        </pc:sldMkLst>
        <pc:spChg chg="mod ord">
          <ac:chgData name="Rose, Jennifer (DOLI)" userId="S::jennifer.rose@doli.virginia.gov::ed904f2f-1ccf-4fe2-a2d4-f53737822f31" providerId="AD" clId="Web-{3CD0E721-8F94-4249-AAA3-06EC35F94E5A}" dt="2020-07-24T11:44:35.867" v="14"/>
          <ac:spMkLst>
            <pc:docMk/>
            <pc:sldMk cId="1273642947" sldId="267"/>
            <ac:spMk id="835" creationId="{00000000-0000-0000-0000-000000000000}"/>
          </ac:spMkLst>
        </pc:spChg>
        <pc:picChg chg="del">
          <ac:chgData name="Rose, Jennifer (DOLI)" userId="S::jennifer.rose@doli.virginia.gov::ed904f2f-1ccf-4fe2-a2d4-f53737822f31" providerId="AD" clId="Web-{3CD0E721-8F94-4249-AAA3-06EC35F94E5A}" dt="2020-07-24T11:52:12.618" v="48"/>
          <ac:picMkLst>
            <pc:docMk/>
            <pc:sldMk cId="1273642947" sldId="267"/>
            <ac:picMk id="17416"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44:35.867" v="14"/>
        <pc:sldMkLst>
          <pc:docMk/>
          <pc:sldMk cId="2121507180" sldId="268"/>
        </pc:sldMkLst>
        <pc:spChg chg="mod ord">
          <ac:chgData name="Rose, Jennifer (DOLI)" userId="S::jennifer.rose@doli.virginia.gov::ed904f2f-1ccf-4fe2-a2d4-f53737822f31" providerId="AD" clId="Web-{3CD0E721-8F94-4249-AAA3-06EC35F94E5A}" dt="2020-07-24T11:44:35.867" v="14"/>
          <ac:spMkLst>
            <pc:docMk/>
            <pc:sldMk cId="2121507180" sldId="26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467185674" sldId="269"/>
        </pc:sldMkLst>
        <pc:spChg chg="mod ord">
          <ac:chgData name="Rose, Jennifer (DOLI)" userId="S::jennifer.rose@doli.virginia.gov::ed904f2f-1ccf-4fe2-a2d4-f53737822f31" providerId="AD" clId="Web-{3CD0E721-8F94-4249-AAA3-06EC35F94E5A}" dt="2020-07-24T11:44:35.867" v="14"/>
          <ac:spMkLst>
            <pc:docMk/>
            <pc:sldMk cId="2467185674" sldId="269"/>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173095148" sldId="270"/>
        </pc:sldMkLst>
        <pc:spChg chg="mod ord">
          <ac:chgData name="Rose, Jennifer (DOLI)" userId="S::jennifer.rose@doli.virginia.gov::ed904f2f-1ccf-4fe2-a2d4-f53737822f31" providerId="AD" clId="Web-{3CD0E721-8F94-4249-AAA3-06EC35F94E5A}" dt="2020-07-24T11:44:35.867" v="14"/>
          <ac:spMkLst>
            <pc:docMk/>
            <pc:sldMk cId="3173095148" sldId="270"/>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984719071" sldId="271"/>
        </pc:sldMkLst>
        <pc:spChg chg="mod ord">
          <ac:chgData name="Rose, Jennifer (DOLI)" userId="S::jennifer.rose@doli.virginia.gov::ed904f2f-1ccf-4fe2-a2d4-f53737822f31" providerId="AD" clId="Web-{3CD0E721-8F94-4249-AAA3-06EC35F94E5A}" dt="2020-07-24T11:44:35.867" v="14"/>
          <ac:spMkLst>
            <pc:docMk/>
            <pc:sldMk cId="1984719071" sldId="271"/>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387332216" sldId="274"/>
        </pc:sldMkLst>
        <pc:spChg chg="mod ord">
          <ac:chgData name="Rose, Jennifer (DOLI)" userId="S::jennifer.rose@doli.virginia.gov::ed904f2f-1ccf-4fe2-a2d4-f53737822f31" providerId="AD" clId="Web-{3CD0E721-8F94-4249-AAA3-06EC35F94E5A}" dt="2020-07-24T11:44:35.867" v="14"/>
          <ac:spMkLst>
            <pc:docMk/>
            <pc:sldMk cId="1387332216" sldId="274"/>
            <ac:spMk id="835"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2:26:13.170" v="246"/>
        <pc:sldMkLst>
          <pc:docMk/>
          <pc:sldMk cId="4231295382" sldId="275"/>
        </pc:sldMkLst>
        <pc:spChg chg="mod">
          <ac:chgData name="Rose, Jennifer (DOLI)" userId="S::jennifer.rose@doli.virginia.gov::ed904f2f-1ccf-4fe2-a2d4-f53737822f31" providerId="AD" clId="Web-{3CD0E721-8F94-4249-AAA3-06EC35F94E5A}" dt="2020-07-24T11:56:27.353" v="57" actId="20577"/>
          <ac:spMkLst>
            <pc:docMk/>
            <pc:sldMk cId="4231295382" sldId="275"/>
            <ac:spMk id="834"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4231295382" sldId="275"/>
            <ac:spMk id="835" creationId="{00000000-0000-0000-0000-000000000000}"/>
          </ac:spMkLst>
        </pc:spChg>
        <pc:picChg chg="del mod ord">
          <ac:chgData name="Rose, Jennifer (DOLI)" userId="S::jennifer.rose@doli.virginia.gov::ed904f2f-1ccf-4fe2-a2d4-f53737822f31" providerId="AD" clId="Web-{3CD0E721-8F94-4249-AAA3-06EC35F94E5A}" dt="2020-07-24T12:26:13.170" v="246"/>
          <ac:picMkLst>
            <pc:docMk/>
            <pc:sldMk cId="4231295382" sldId="275"/>
            <ac:picMk id="20482"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52:55.212" v="50" actId="1076"/>
        <pc:sldMkLst>
          <pc:docMk/>
          <pc:sldMk cId="255555452" sldId="276"/>
        </pc:sldMkLst>
        <pc:spChg chg="mod ord">
          <ac:chgData name="Rose, Jennifer (DOLI)" userId="S::jennifer.rose@doli.virginia.gov::ed904f2f-1ccf-4fe2-a2d4-f53737822f31" providerId="AD" clId="Web-{3CD0E721-8F94-4249-AAA3-06EC35F94E5A}" dt="2020-07-24T11:44:35.867" v="14"/>
          <ac:spMkLst>
            <pc:docMk/>
            <pc:sldMk cId="255555452" sldId="276"/>
            <ac:spMk id="835" creationId="{00000000-0000-0000-0000-000000000000}"/>
          </ac:spMkLst>
        </pc:spChg>
        <pc:picChg chg="mod">
          <ac:chgData name="Rose, Jennifer (DOLI)" userId="S::jennifer.rose@doli.virginia.gov::ed904f2f-1ccf-4fe2-a2d4-f53737822f31" providerId="AD" clId="Web-{3CD0E721-8F94-4249-AAA3-06EC35F94E5A}" dt="2020-07-24T11:52:55.212" v="50" actId="1076"/>
          <ac:picMkLst>
            <pc:docMk/>
            <pc:sldMk cId="255555452" sldId="276"/>
            <ac:picMk id="1028"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57:53.931" v="63" actId="1076"/>
        <pc:sldMkLst>
          <pc:docMk/>
          <pc:sldMk cId="428710731" sldId="277"/>
        </pc:sldMkLst>
        <pc:spChg chg="mod ord">
          <ac:chgData name="Rose, Jennifer (DOLI)" userId="S::jennifer.rose@doli.virginia.gov::ed904f2f-1ccf-4fe2-a2d4-f53737822f31" providerId="AD" clId="Web-{3CD0E721-8F94-4249-AAA3-06EC35F94E5A}" dt="2020-07-24T11:44:35.867" v="14"/>
          <ac:spMkLst>
            <pc:docMk/>
            <pc:sldMk cId="428710731" sldId="277"/>
            <ac:spMk id="835" creationId="{00000000-0000-0000-0000-000000000000}"/>
          </ac:spMkLst>
        </pc:spChg>
        <pc:picChg chg="mod">
          <ac:chgData name="Rose, Jennifer (DOLI)" userId="S::jennifer.rose@doli.virginia.gov::ed904f2f-1ccf-4fe2-a2d4-f53737822f31" providerId="AD" clId="Web-{3CD0E721-8F94-4249-AAA3-06EC35F94E5A}" dt="2020-07-24T11:57:53.931" v="63" actId="1076"/>
          <ac:picMkLst>
            <pc:docMk/>
            <pc:sldMk cId="428710731" sldId="277"/>
            <ac:picMk id="22536"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44:35.867" v="14"/>
        <pc:sldMkLst>
          <pc:docMk/>
          <pc:sldMk cId="3166801360" sldId="278"/>
        </pc:sldMkLst>
        <pc:spChg chg="mod ord">
          <ac:chgData name="Rose, Jennifer (DOLI)" userId="S::jennifer.rose@doli.virginia.gov::ed904f2f-1ccf-4fe2-a2d4-f53737822f31" providerId="AD" clId="Web-{3CD0E721-8F94-4249-AAA3-06EC35F94E5A}" dt="2020-07-24T11:44:35.867" v="14"/>
          <ac:spMkLst>
            <pc:docMk/>
            <pc:sldMk cId="3166801360" sldId="27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099714873" sldId="279"/>
        </pc:sldMkLst>
        <pc:spChg chg="mod ord">
          <ac:chgData name="Rose, Jennifer (DOLI)" userId="S::jennifer.rose@doli.virginia.gov::ed904f2f-1ccf-4fe2-a2d4-f53737822f31" providerId="AD" clId="Web-{3CD0E721-8F94-4249-AAA3-06EC35F94E5A}" dt="2020-07-24T11:44:35.867" v="14"/>
          <ac:spMkLst>
            <pc:docMk/>
            <pc:sldMk cId="2099714873" sldId="279"/>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528300066" sldId="280"/>
        </pc:sldMkLst>
        <pc:spChg chg="mod ord">
          <ac:chgData name="Rose, Jennifer (DOLI)" userId="S::jennifer.rose@doli.virginia.gov::ed904f2f-1ccf-4fe2-a2d4-f53737822f31" providerId="AD" clId="Web-{3CD0E721-8F94-4249-AAA3-06EC35F94E5A}" dt="2020-07-24T11:44:35.867" v="14"/>
          <ac:spMkLst>
            <pc:docMk/>
            <pc:sldMk cId="3528300066" sldId="280"/>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907523292" sldId="281"/>
        </pc:sldMkLst>
        <pc:spChg chg="mod ord">
          <ac:chgData name="Rose, Jennifer (DOLI)" userId="S::jennifer.rose@doli.virginia.gov::ed904f2f-1ccf-4fe2-a2d4-f53737822f31" providerId="AD" clId="Web-{3CD0E721-8F94-4249-AAA3-06EC35F94E5A}" dt="2020-07-24T11:44:35.867" v="14"/>
          <ac:spMkLst>
            <pc:docMk/>
            <pc:sldMk cId="1907523292" sldId="281"/>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4206701942" sldId="282"/>
        </pc:sldMkLst>
        <pc:spChg chg="mod ord">
          <ac:chgData name="Rose, Jennifer (DOLI)" userId="S::jennifer.rose@doli.virginia.gov::ed904f2f-1ccf-4fe2-a2d4-f53737822f31" providerId="AD" clId="Web-{3CD0E721-8F94-4249-AAA3-06EC35F94E5A}" dt="2020-07-24T11:44:35.867" v="14"/>
          <ac:spMkLst>
            <pc:docMk/>
            <pc:sldMk cId="4206701942" sldId="282"/>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956024941" sldId="283"/>
        </pc:sldMkLst>
        <pc:spChg chg="mod ord">
          <ac:chgData name="Rose, Jennifer (DOLI)" userId="S::jennifer.rose@doli.virginia.gov::ed904f2f-1ccf-4fe2-a2d4-f53737822f31" providerId="AD" clId="Web-{3CD0E721-8F94-4249-AAA3-06EC35F94E5A}" dt="2020-07-24T11:44:35.867" v="14"/>
          <ac:spMkLst>
            <pc:docMk/>
            <pc:sldMk cId="3956024941" sldId="283"/>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262263225" sldId="285"/>
        </pc:sldMkLst>
        <pc:spChg chg="mod ord">
          <ac:chgData name="Rose, Jennifer (DOLI)" userId="S::jennifer.rose@doli.virginia.gov::ed904f2f-1ccf-4fe2-a2d4-f53737822f31" providerId="AD" clId="Web-{3CD0E721-8F94-4249-AAA3-06EC35F94E5A}" dt="2020-07-24T11:44:35.867" v="14"/>
          <ac:spMkLst>
            <pc:docMk/>
            <pc:sldMk cId="3262263225" sldId="28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966568992" sldId="286"/>
        </pc:sldMkLst>
        <pc:spChg chg="mod ord">
          <ac:chgData name="Rose, Jennifer (DOLI)" userId="S::jennifer.rose@doli.virginia.gov::ed904f2f-1ccf-4fe2-a2d4-f53737822f31" providerId="AD" clId="Web-{3CD0E721-8F94-4249-AAA3-06EC35F94E5A}" dt="2020-07-24T11:44:35.867" v="14"/>
          <ac:spMkLst>
            <pc:docMk/>
            <pc:sldMk cId="2966568992" sldId="28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752329788" sldId="288"/>
        </pc:sldMkLst>
        <pc:spChg chg="mod ord">
          <ac:chgData name="Rose, Jennifer (DOLI)" userId="S::jennifer.rose@doli.virginia.gov::ed904f2f-1ccf-4fe2-a2d4-f53737822f31" providerId="AD" clId="Web-{3CD0E721-8F94-4249-AAA3-06EC35F94E5A}" dt="2020-07-24T11:44:35.867" v="14"/>
          <ac:spMkLst>
            <pc:docMk/>
            <pc:sldMk cId="3752329788" sldId="28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126274684" sldId="289"/>
        </pc:sldMkLst>
        <pc:spChg chg="mod ord">
          <ac:chgData name="Rose, Jennifer (DOLI)" userId="S::jennifer.rose@doli.virginia.gov::ed904f2f-1ccf-4fe2-a2d4-f53737822f31" providerId="AD" clId="Web-{3CD0E721-8F94-4249-AAA3-06EC35F94E5A}" dt="2020-07-24T11:44:35.867" v="14"/>
          <ac:spMkLst>
            <pc:docMk/>
            <pc:sldMk cId="2126274684" sldId="289"/>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212451732" sldId="290"/>
        </pc:sldMkLst>
        <pc:spChg chg="mod ord">
          <ac:chgData name="Rose, Jennifer (DOLI)" userId="S::jennifer.rose@doli.virginia.gov::ed904f2f-1ccf-4fe2-a2d4-f53737822f31" providerId="AD" clId="Web-{3CD0E721-8F94-4249-AAA3-06EC35F94E5A}" dt="2020-07-24T11:44:35.867" v="14"/>
          <ac:spMkLst>
            <pc:docMk/>
            <pc:sldMk cId="1212451732" sldId="290"/>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4153599172" sldId="291"/>
        </pc:sldMkLst>
        <pc:spChg chg="mod ord">
          <ac:chgData name="Rose, Jennifer (DOLI)" userId="S::jennifer.rose@doli.virginia.gov::ed904f2f-1ccf-4fe2-a2d4-f53737822f31" providerId="AD" clId="Web-{3CD0E721-8F94-4249-AAA3-06EC35F94E5A}" dt="2020-07-24T11:44:35.867" v="14"/>
          <ac:spMkLst>
            <pc:docMk/>
            <pc:sldMk cId="4153599172" sldId="291"/>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255965510" sldId="292"/>
        </pc:sldMkLst>
        <pc:spChg chg="mod ord">
          <ac:chgData name="Rose, Jennifer (DOLI)" userId="S::jennifer.rose@doli.virginia.gov::ed904f2f-1ccf-4fe2-a2d4-f53737822f31" providerId="AD" clId="Web-{3CD0E721-8F94-4249-AAA3-06EC35F94E5A}" dt="2020-07-24T11:44:35.867" v="14"/>
          <ac:spMkLst>
            <pc:docMk/>
            <pc:sldMk cId="1255965510" sldId="292"/>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495349749" sldId="294"/>
        </pc:sldMkLst>
        <pc:spChg chg="mod ord">
          <ac:chgData name="Rose, Jennifer (DOLI)" userId="S::jennifer.rose@doli.virginia.gov::ed904f2f-1ccf-4fe2-a2d4-f53737822f31" providerId="AD" clId="Web-{3CD0E721-8F94-4249-AAA3-06EC35F94E5A}" dt="2020-07-24T11:44:35.867" v="14"/>
          <ac:spMkLst>
            <pc:docMk/>
            <pc:sldMk cId="3495349749" sldId="29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4117579857" sldId="295"/>
        </pc:sldMkLst>
        <pc:spChg chg="mod ord">
          <ac:chgData name="Rose, Jennifer (DOLI)" userId="S::jennifer.rose@doli.virginia.gov::ed904f2f-1ccf-4fe2-a2d4-f53737822f31" providerId="AD" clId="Web-{3CD0E721-8F94-4249-AAA3-06EC35F94E5A}" dt="2020-07-24T11:44:35.867" v="14"/>
          <ac:spMkLst>
            <pc:docMk/>
            <pc:sldMk cId="4117579857" sldId="29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456757340" sldId="296"/>
        </pc:sldMkLst>
        <pc:spChg chg="mod ord">
          <ac:chgData name="Rose, Jennifer (DOLI)" userId="S::jennifer.rose@doli.virginia.gov::ed904f2f-1ccf-4fe2-a2d4-f53737822f31" providerId="AD" clId="Web-{3CD0E721-8F94-4249-AAA3-06EC35F94E5A}" dt="2020-07-24T11:44:35.867" v="14"/>
          <ac:spMkLst>
            <pc:docMk/>
            <pc:sldMk cId="2456757340" sldId="29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59:35.619" v="66" actId="20577"/>
        <pc:sldMkLst>
          <pc:docMk/>
          <pc:sldMk cId="269426227" sldId="298"/>
        </pc:sldMkLst>
        <pc:spChg chg="mod ord">
          <ac:chgData name="Rose, Jennifer (DOLI)" userId="S::jennifer.rose@doli.virginia.gov::ed904f2f-1ccf-4fe2-a2d4-f53737822f31" providerId="AD" clId="Web-{3CD0E721-8F94-4249-AAA3-06EC35F94E5A}" dt="2020-07-24T11:59:35.619" v="66" actId="20577"/>
          <ac:spMkLst>
            <pc:docMk/>
            <pc:sldMk cId="269426227" sldId="298"/>
            <ac:spMk id="2"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269426227" sldId="298"/>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01:41.463" v="76" actId="20577"/>
        <pc:sldMkLst>
          <pc:docMk/>
          <pc:sldMk cId="1209499655" sldId="299"/>
        </pc:sldMkLst>
        <pc:spChg chg="mod ord">
          <ac:chgData name="Rose, Jennifer (DOLI)" userId="S::jennifer.rose@doli.virginia.gov::ed904f2f-1ccf-4fe2-a2d4-f53737822f31" providerId="AD" clId="Web-{3CD0E721-8F94-4249-AAA3-06EC35F94E5A}" dt="2020-07-24T12:01:41.463" v="76" actId="20577"/>
          <ac:spMkLst>
            <pc:docMk/>
            <pc:sldMk cId="1209499655" sldId="299"/>
            <ac:spMk id="3"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1209499655" sldId="299"/>
            <ac:spMk id="6" creationId="{00000000-0000-0000-0000-000000000000}"/>
          </ac:spMkLst>
        </pc:spChg>
      </pc:sldChg>
      <pc:sldChg chg="addSp modSp mod setBg modClrScheme chgLayout">
        <pc:chgData name="Rose, Jennifer (DOLI)" userId="S::jennifer.rose@doli.virginia.gov::ed904f2f-1ccf-4fe2-a2d4-f53737822f31" providerId="AD" clId="Web-{3CD0E721-8F94-4249-AAA3-06EC35F94E5A}" dt="2020-07-24T12:06:36.058" v="125" actId="20577"/>
        <pc:sldMkLst>
          <pc:docMk/>
          <pc:sldMk cId="2093083126" sldId="301"/>
        </pc:sldMkLst>
        <pc:spChg chg="mod ord">
          <ac:chgData name="Rose, Jennifer (DOLI)" userId="S::jennifer.rose@doli.virginia.gov::ed904f2f-1ccf-4fe2-a2d4-f53737822f31" providerId="AD" clId="Web-{3CD0E721-8F94-4249-AAA3-06EC35F94E5A}" dt="2020-07-24T12:06:36.058" v="125" actId="20577"/>
          <ac:spMkLst>
            <pc:docMk/>
            <pc:sldMk cId="2093083126" sldId="301"/>
            <ac:spMk id="3" creationId="{00000000-0000-0000-0000-000000000000}"/>
          </ac:spMkLst>
        </pc:spChg>
        <pc:spChg chg="mod">
          <ac:chgData name="Rose, Jennifer (DOLI)" userId="S::jennifer.rose@doli.virginia.gov::ed904f2f-1ccf-4fe2-a2d4-f53737822f31" providerId="AD" clId="Web-{3CD0E721-8F94-4249-AAA3-06EC35F94E5A}" dt="2020-07-24T12:06:22.651" v="124"/>
          <ac:spMkLst>
            <pc:docMk/>
            <pc:sldMk cId="2093083126" sldId="301"/>
            <ac:spMk id="4" creationId="{00000000-0000-0000-0000-000000000000}"/>
          </ac:spMkLst>
        </pc:spChg>
        <pc:spChg chg="add">
          <ac:chgData name="Rose, Jennifer (DOLI)" userId="S::jennifer.rose@doli.virginia.gov::ed904f2f-1ccf-4fe2-a2d4-f53737822f31" providerId="AD" clId="Web-{3CD0E721-8F94-4249-AAA3-06EC35F94E5A}" dt="2020-07-24T12:06:22.651" v="124"/>
          <ac:spMkLst>
            <pc:docMk/>
            <pc:sldMk cId="2093083126" sldId="301"/>
            <ac:spMk id="11" creationId="{77D7B666-D5E6-48CE-B26A-FB5E5C34AF90}"/>
          </ac:spMkLst>
        </pc:spChg>
        <pc:spChg chg="add">
          <ac:chgData name="Rose, Jennifer (DOLI)" userId="S::jennifer.rose@doli.virginia.gov::ed904f2f-1ccf-4fe2-a2d4-f53737822f31" providerId="AD" clId="Web-{3CD0E721-8F94-4249-AAA3-06EC35F94E5A}" dt="2020-07-24T12:06:22.651" v="124"/>
          <ac:spMkLst>
            <pc:docMk/>
            <pc:sldMk cId="2093083126" sldId="301"/>
            <ac:spMk id="13" creationId="{F6EE670A-A41A-44AD-BC1C-2090365EB5B3}"/>
          </ac:spMkLst>
        </pc:spChg>
        <pc:cxnChg chg="add">
          <ac:chgData name="Rose, Jennifer (DOLI)" userId="S::jennifer.rose@doli.virginia.gov::ed904f2f-1ccf-4fe2-a2d4-f53737822f31" providerId="AD" clId="Web-{3CD0E721-8F94-4249-AAA3-06EC35F94E5A}" dt="2020-07-24T12:06:22.651" v="124"/>
          <ac:cxnSpMkLst>
            <pc:docMk/>
            <pc:sldMk cId="2093083126" sldId="301"/>
            <ac:cxnSpMk id="9" creationId="{D84960AC-1CD6-452A-B5F4-2186E3FD7450}"/>
          </ac:cxnSpMkLst>
        </pc:cxnChg>
      </pc:sldChg>
      <pc:sldChg chg="modSp mod modClrScheme chgLayout">
        <pc:chgData name="Rose, Jennifer (DOLI)" userId="S::jennifer.rose@doli.virginia.gov::ed904f2f-1ccf-4fe2-a2d4-f53737822f31" providerId="AD" clId="Web-{3CD0E721-8F94-4249-AAA3-06EC35F94E5A}" dt="2020-07-24T11:44:35.867" v="14"/>
        <pc:sldMkLst>
          <pc:docMk/>
          <pc:sldMk cId="1172438371" sldId="304"/>
        </pc:sldMkLst>
        <pc:spChg chg="mod ord">
          <ac:chgData name="Rose, Jennifer (DOLI)" userId="S::jennifer.rose@doli.virginia.gov::ed904f2f-1ccf-4fe2-a2d4-f53737822f31" providerId="AD" clId="Web-{3CD0E721-8F94-4249-AAA3-06EC35F94E5A}" dt="2020-07-24T11:44:35.867" v="14"/>
          <ac:spMkLst>
            <pc:docMk/>
            <pc:sldMk cId="1172438371" sldId="30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257514502" sldId="308"/>
        </pc:sldMkLst>
        <pc:spChg chg="mod ord">
          <ac:chgData name="Rose, Jennifer (DOLI)" userId="S::jennifer.rose@doli.virginia.gov::ed904f2f-1ccf-4fe2-a2d4-f53737822f31" providerId="AD" clId="Web-{3CD0E721-8F94-4249-AAA3-06EC35F94E5A}" dt="2020-07-24T11:44:35.867" v="14"/>
          <ac:spMkLst>
            <pc:docMk/>
            <pc:sldMk cId="3257514502" sldId="30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967943635" sldId="309"/>
        </pc:sldMkLst>
        <pc:spChg chg="mod ord">
          <ac:chgData name="Rose, Jennifer (DOLI)" userId="S::jennifer.rose@doli.virginia.gov::ed904f2f-1ccf-4fe2-a2d4-f53737822f31" providerId="AD" clId="Web-{3CD0E721-8F94-4249-AAA3-06EC35F94E5A}" dt="2020-07-24T11:44:35.867" v="14"/>
          <ac:spMkLst>
            <pc:docMk/>
            <pc:sldMk cId="967943635" sldId="309"/>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4279964469" sldId="315"/>
        </pc:sldMkLst>
        <pc:spChg chg="mod ord">
          <ac:chgData name="Rose, Jennifer (DOLI)" userId="S::jennifer.rose@doli.virginia.gov::ed904f2f-1ccf-4fe2-a2d4-f53737822f31" providerId="AD" clId="Web-{3CD0E721-8F94-4249-AAA3-06EC35F94E5A}" dt="2020-07-24T11:44:35.867" v="14"/>
          <ac:spMkLst>
            <pc:docMk/>
            <pc:sldMk cId="4279964469" sldId="315"/>
            <ac:spMk id="835" creationId="{00000000-0000-0000-0000-000000000000}"/>
          </ac:spMkLst>
        </pc:spChg>
      </pc:sldChg>
      <pc:sldChg chg="addSp delSp modSp mod setBg modClrScheme chgLayout">
        <pc:chgData name="Rose, Jennifer (DOLI)" userId="S::jennifer.rose@doli.virginia.gov::ed904f2f-1ccf-4fe2-a2d4-f53737822f31" providerId="AD" clId="Web-{3CD0E721-8F94-4249-AAA3-06EC35F94E5A}" dt="2020-07-24T12:19:29.888" v="205"/>
        <pc:sldMkLst>
          <pc:docMk/>
          <pc:sldMk cId="2512141103" sldId="316"/>
        </pc:sldMkLst>
        <pc:spChg chg="mod ord">
          <ac:chgData name="Rose, Jennifer (DOLI)" userId="S::jennifer.rose@doli.virginia.gov::ed904f2f-1ccf-4fe2-a2d4-f53737822f31" providerId="AD" clId="Web-{3CD0E721-8F94-4249-AAA3-06EC35F94E5A}" dt="2020-07-24T12:19:29.888" v="205"/>
          <ac:spMkLst>
            <pc:docMk/>
            <pc:sldMk cId="2512141103" sldId="316"/>
            <ac:spMk id="6" creationId="{00000000-0000-0000-0000-000000000000}"/>
          </ac:spMkLst>
        </pc:spChg>
        <pc:spChg chg="add">
          <ac:chgData name="Rose, Jennifer (DOLI)" userId="S::jennifer.rose@doli.virginia.gov::ed904f2f-1ccf-4fe2-a2d4-f53737822f31" providerId="AD" clId="Web-{3CD0E721-8F94-4249-AAA3-06EC35F94E5A}" dt="2020-07-24T12:19:29.888" v="205"/>
          <ac:spMkLst>
            <pc:docMk/>
            <pc:sldMk cId="2512141103" sldId="316"/>
            <ac:spMk id="74" creationId="{FC695245-44E3-4A14-900A-D06036644A4E}"/>
          </ac:spMkLst>
        </pc:spChg>
        <pc:spChg chg="add del">
          <ac:chgData name="Rose, Jennifer (DOLI)" userId="S::jennifer.rose@doli.virginia.gov::ed904f2f-1ccf-4fe2-a2d4-f53737822f31" providerId="AD" clId="Web-{3CD0E721-8F94-4249-AAA3-06EC35F94E5A}" dt="2020-07-24T12:19:29.888" v="205"/>
          <ac:spMkLst>
            <pc:docMk/>
            <pc:sldMk cId="2512141103" sldId="316"/>
            <ac:spMk id="834" creationId="{00000000-0000-0000-0000-000000000000}"/>
          </ac:spMkLst>
        </pc:spChg>
        <pc:graphicFrameChg chg="add del">
          <ac:chgData name="Rose, Jennifer (DOLI)" userId="S::jennifer.rose@doli.virginia.gov::ed904f2f-1ccf-4fe2-a2d4-f53737822f31" providerId="AD" clId="Web-{3CD0E721-8F94-4249-AAA3-06EC35F94E5A}" dt="2020-07-24T12:19:29.841" v="204"/>
          <ac:graphicFrameMkLst>
            <pc:docMk/>
            <pc:sldMk cId="2512141103" sldId="316"/>
            <ac:graphicFrameMk id="836" creationId="{8A0F6368-8DCD-4903-9656-486CEACE317D}"/>
          </ac:graphicFrameMkLst>
        </pc:graphicFrameChg>
        <pc:graphicFrameChg chg="add">
          <ac:chgData name="Rose, Jennifer (DOLI)" userId="S::jennifer.rose@doli.virginia.gov::ed904f2f-1ccf-4fe2-a2d4-f53737822f31" providerId="AD" clId="Web-{3CD0E721-8F94-4249-AAA3-06EC35F94E5A}" dt="2020-07-24T12:19:29.888" v="205"/>
          <ac:graphicFrameMkLst>
            <pc:docMk/>
            <pc:sldMk cId="2512141103" sldId="316"/>
            <ac:graphicFrameMk id="838" creationId="{601F8539-0DDC-46D3-A01B-5723E55FCF3B}"/>
          </ac:graphicFrameMkLst>
        </pc:graphicFrameChg>
        <pc:picChg chg="del">
          <ac:chgData name="Rose, Jennifer (DOLI)" userId="S::jennifer.rose@doli.virginia.gov::ed904f2f-1ccf-4fe2-a2d4-f53737822f31" providerId="AD" clId="Web-{3CD0E721-8F94-4249-AAA3-06EC35F94E5A}" dt="2020-07-24T12:18:47.372" v="202"/>
          <ac:picMkLst>
            <pc:docMk/>
            <pc:sldMk cId="2512141103" sldId="316"/>
            <ac:picMk id="2052" creationId="{00000000-0000-0000-0000-000000000000}"/>
          </ac:picMkLst>
        </pc:picChg>
        <pc:cxnChg chg="add del">
          <ac:chgData name="Rose, Jennifer (DOLI)" userId="S::jennifer.rose@doli.virginia.gov::ed904f2f-1ccf-4fe2-a2d4-f53737822f31" providerId="AD" clId="Web-{3CD0E721-8F94-4249-AAA3-06EC35F94E5A}" dt="2020-07-24T12:19:29.841" v="204"/>
          <ac:cxnSpMkLst>
            <pc:docMk/>
            <pc:sldMk cId="2512141103" sldId="316"/>
            <ac:cxnSpMk id="72" creationId="{0E117F94-4A49-4CCB-AB97-121615AE4FCA}"/>
          </ac:cxnSpMkLst>
        </pc:cxnChg>
        <pc:cxnChg chg="add">
          <ac:chgData name="Rose, Jennifer (DOLI)" userId="S::jennifer.rose@doli.virginia.gov::ed904f2f-1ccf-4fe2-a2d4-f53737822f31" providerId="AD" clId="Web-{3CD0E721-8F94-4249-AAA3-06EC35F94E5A}" dt="2020-07-24T12:19:29.888" v="205"/>
          <ac:cxnSpMkLst>
            <pc:docMk/>
            <pc:sldMk cId="2512141103" sldId="316"/>
            <ac:cxnSpMk id="837" creationId="{0E117F94-4A49-4CCB-AB97-121615AE4FCA}"/>
          </ac:cxnSpMkLst>
        </pc:cxnChg>
      </pc:sldChg>
      <pc:sldChg chg="addSp delSp modSp mod setBg modClrScheme chgLayout">
        <pc:chgData name="Rose, Jennifer (DOLI)" userId="S::jennifer.rose@doli.virginia.gov::ed904f2f-1ccf-4fe2-a2d4-f53737822f31" providerId="AD" clId="Web-{3CD0E721-8F94-4249-AAA3-06EC35F94E5A}" dt="2020-07-24T12:19:38.575" v="206"/>
        <pc:sldMkLst>
          <pc:docMk/>
          <pc:sldMk cId="3615635453" sldId="317"/>
        </pc:sldMkLst>
        <pc:spChg chg="mod ord">
          <ac:chgData name="Rose, Jennifer (DOLI)" userId="S::jennifer.rose@doli.virginia.gov::ed904f2f-1ccf-4fe2-a2d4-f53737822f31" providerId="AD" clId="Web-{3CD0E721-8F94-4249-AAA3-06EC35F94E5A}" dt="2020-07-24T12:19:38.575" v="206"/>
          <ac:spMkLst>
            <pc:docMk/>
            <pc:sldMk cId="3615635453" sldId="317"/>
            <ac:spMk id="5" creationId="{00000000-0000-0000-0000-000000000000}"/>
          </ac:spMkLst>
        </pc:spChg>
        <pc:spChg chg="add">
          <ac:chgData name="Rose, Jennifer (DOLI)" userId="S::jennifer.rose@doli.virginia.gov::ed904f2f-1ccf-4fe2-a2d4-f53737822f31" providerId="AD" clId="Web-{3CD0E721-8F94-4249-AAA3-06EC35F94E5A}" dt="2020-07-24T12:19:38.575" v="206"/>
          <ac:spMkLst>
            <pc:docMk/>
            <pc:sldMk cId="3615635453" sldId="317"/>
            <ac:spMk id="74" creationId="{FC695245-44E3-4A14-900A-D06036644A4E}"/>
          </ac:spMkLst>
        </pc:spChg>
        <pc:spChg chg="del">
          <ac:chgData name="Rose, Jennifer (DOLI)" userId="S::jennifer.rose@doli.virginia.gov::ed904f2f-1ccf-4fe2-a2d4-f53737822f31" providerId="AD" clId="Web-{3CD0E721-8F94-4249-AAA3-06EC35F94E5A}" dt="2020-07-24T12:19:38.575" v="206"/>
          <ac:spMkLst>
            <pc:docMk/>
            <pc:sldMk cId="3615635453" sldId="317"/>
            <ac:spMk id="834" creationId="{00000000-0000-0000-0000-000000000000}"/>
          </ac:spMkLst>
        </pc:spChg>
        <pc:graphicFrameChg chg="add">
          <ac:chgData name="Rose, Jennifer (DOLI)" userId="S::jennifer.rose@doli.virginia.gov::ed904f2f-1ccf-4fe2-a2d4-f53737822f31" providerId="AD" clId="Web-{3CD0E721-8F94-4249-AAA3-06EC35F94E5A}" dt="2020-07-24T12:19:38.575" v="206"/>
          <ac:graphicFrameMkLst>
            <pc:docMk/>
            <pc:sldMk cId="3615635453" sldId="317"/>
            <ac:graphicFrameMk id="836" creationId="{AB13E58E-A437-4332-BBF9-023035611C15}"/>
          </ac:graphicFrameMkLst>
        </pc:graphicFrameChg>
        <pc:cxnChg chg="add">
          <ac:chgData name="Rose, Jennifer (DOLI)" userId="S::jennifer.rose@doli.virginia.gov::ed904f2f-1ccf-4fe2-a2d4-f53737822f31" providerId="AD" clId="Web-{3CD0E721-8F94-4249-AAA3-06EC35F94E5A}" dt="2020-07-24T12:19:38.575" v="206"/>
          <ac:cxnSpMkLst>
            <pc:docMk/>
            <pc:sldMk cId="3615635453" sldId="317"/>
            <ac:cxnSpMk id="72" creationId="{0E117F94-4A49-4CCB-AB97-121615AE4FCA}"/>
          </ac:cxnSpMkLst>
        </pc:cxnChg>
      </pc:sldChg>
      <pc:sldChg chg="addSp delSp modSp mod setBg modClrScheme chgLayout">
        <pc:chgData name="Rose, Jennifer (DOLI)" userId="S::jennifer.rose@doli.virginia.gov::ed904f2f-1ccf-4fe2-a2d4-f53737822f31" providerId="AD" clId="Web-{3CD0E721-8F94-4249-AAA3-06EC35F94E5A}" dt="2020-07-24T12:19:48.622" v="207"/>
        <pc:sldMkLst>
          <pc:docMk/>
          <pc:sldMk cId="3737408962" sldId="318"/>
        </pc:sldMkLst>
        <pc:spChg chg="mod ord">
          <ac:chgData name="Rose, Jennifer (DOLI)" userId="S::jennifer.rose@doli.virginia.gov::ed904f2f-1ccf-4fe2-a2d4-f53737822f31" providerId="AD" clId="Web-{3CD0E721-8F94-4249-AAA3-06EC35F94E5A}" dt="2020-07-24T12:19:48.622" v="207"/>
          <ac:spMkLst>
            <pc:docMk/>
            <pc:sldMk cId="3737408962" sldId="318"/>
            <ac:spMk id="5" creationId="{00000000-0000-0000-0000-000000000000}"/>
          </ac:spMkLst>
        </pc:spChg>
        <pc:spChg chg="add">
          <ac:chgData name="Rose, Jennifer (DOLI)" userId="S::jennifer.rose@doli.virginia.gov::ed904f2f-1ccf-4fe2-a2d4-f53737822f31" providerId="AD" clId="Web-{3CD0E721-8F94-4249-AAA3-06EC35F94E5A}" dt="2020-07-24T12:19:48.622" v="207"/>
          <ac:spMkLst>
            <pc:docMk/>
            <pc:sldMk cId="3737408962" sldId="318"/>
            <ac:spMk id="74" creationId="{FC695245-44E3-4A14-900A-D06036644A4E}"/>
          </ac:spMkLst>
        </pc:spChg>
        <pc:spChg chg="del">
          <ac:chgData name="Rose, Jennifer (DOLI)" userId="S::jennifer.rose@doli.virginia.gov::ed904f2f-1ccf-4fe2-a2d4-f53737822f31" providerId="AD" clId="Web-{3CD0E721-8F94-4249-AAA3-06EC35F94E5A}" dt="2020-07-24T12:19:48.622" v="207"/>
          <ac:spMkLst>
            <pc:docMk/>
            <pc:sldMk cId="3737408962" sldId="318"/>
            <ac:spMk id="834" creationId="{00000000-0000-0000-0000-000000000000}"/>
          </ac:spMkLst>
        </pc:spChg>
        <pc:graphicFrameChg chg="add">
          <ac:chgData name="Rose, Jennifer (DOLI)" userId="S::jennifer.rose@doli.virginia.gov::ed904f2f-1ccf-4fe2-a2d4-f53737822f31" providerId="AD" clId="Web-{3CD0E721-8F94-4249-AAA3-06EC35F94E5A}" dt="2020-07-24T12:19:48.622" v="207"/>
          <ac:graphicFrameMkLst>
            <pc:docMk/>
            <pc:sldMk cId="3737408962" sldId="318"/>
            <ac:graphicFrameMk id="836" creationId="{E972E04E-8A44-438E-BC3D-7CBF94AA19C7}"/>
          </ac:graphicFrameMkLst>
        </pc:graphicFrameChg>
        <pc:cxnChg chg="add">
          <ac:chgData name="Rose, Jennifer (DOLI)" userId="S::jennifer.rose@doli.virginia.gov::ed904f2f-1ccf-4fe2-a2d4-f53737822f31" providerId="AD" clId="Web-{3CD0E721-8F94-4249-AAA3-06EC35F94E5A}" dt="2020-07-24T12:19:48.622" v="207"/>
          <ac:cxnSpMkLst>
            <pc:docMk/>
            <pc:sldMk cId="3737408962" sldId="318"/>
            <ac:cxnSpMk id="72" creationId="{0E117F94-4A49-4CCB-AB97-121615AE4FCA}"/>
          </ac:cxnSpMkLst>
        </pc:cxnChg>
      </pc:sldChg>
      <pc:sldChg chg="addSp delSp modSp mod setBg modClrScheme chgLayout">
        <pc:chgData name="Rose, Jennifer (DOLI)" userId="S::jennifer.rose@doli.virginia.gov::ed904f2f-1ccf-4fe2-a2d4-f53737822f31" providerId="AD" clId="Web-{3CD0E721-8F94-4249-AAA3-06EC35F94E5A}" dt="2020-07-24T12:19:56.138" v="208"/>
        <pc:sldMkLst>
          <pc:docMk/>
          <pc:sldMk cId="1838668" sldId="319"/>
        </pc:sldMkLst>
        <pc:spChg chg="mod ord">
          <ac:chgData name="Rose, Jennifer (DOLI)" userId="S::jennifer.rose@doli.virginia.gov::ed904f2f-1ccf-4fe2-a2d4-f53737822f31" providerId="AD" clId="Web-{3CD0E721-8F94-4249-AAA3-06EC35F94E5A}" dt="2020-07-24T12:19:56.138" v="208"/>
          <ac:spMkLst>
            <pc:docMk/>
            <pc:sldMk cId="1838668" sldId="319"/>
            <ac:spMk id="5" creationId="{00000000-0000-0000-0000-000000000000}"/>
          </ac:spMkLst>
        </pc:spChg>
        <pc:spChg chg="add">
          <ac:chgData name="Rose, Jennifer (DOLI)" userId="S::jennifer.rose@doli.virginia.gov::ed904f2f-1ccf-4fe2-a2d4-f53737822f31" providerId="AD" clId="Web-{3CD0E721-8F94-4249-AAA3-06EC35F94E5A}" dt="2020-07-24T12:19:56.138" v="208"/>
          <ac:spMkLst>
            <pc:docMk/>
            <pc:sldMk cId="1838668" sldId="319"/>
            <ac:spMk id="74" creationId="{FC695245-44E3-4A14-900A-D06036644A4E}"/>
          </ac:spMkLst>
        </pc:spChg>
        <pc:spChg chg="del">
          <ac:chgData name="Rose, Jennifer (DOLI)" userId="S::jennifer.rose@doli.virginia.gov::ed904f2f-1ccf-4fe2-a2d4-f53737822f31" providerId="AD" clId="Web-{3CD0E721-8F94-4249-AAA3-06EC35F94E5A}" dt="2020-07-24T12:19:56.138" v="208"/>
          <ac:spMkLst>
            <pc:docMk/>
            <pc:sldMk cId="1838668" sldId="319"/>
            <ac:spMk id="834" creationId="{00000000-0000-0000-0000-000000000000}"/>
          </ac:spMkLst>
        </pc:spChg>
        <pc:graphicFrameChg chg="add">
          <ac:chgData name="Rose, Jennifer (DOLI)" userId="S::jennifer.rose@doli.virginia.gov::ed904f2f-1ccf-4fe2-a2d4-f53737822f31" providerId="AD" clId="Web-{3CD0E721-8F94-4249-AAA3-06EC35F94E5A}" dt="2020-07-24T12:19:56.138" v="208"/>
          <ac:graphicFrameMkLst>
            <pc:docMk/>
            <pc:sldMk cId="1838668" sldId="319"/>
            <ac:graphicFrameMk id="836" creationId="{A40196C3-12CB-4294-81BF-3493162B7D49}"/>
          </ac:graphicFrameMkLst>
        </pc:graphicFrameChg>
        <pc:cxnChg chg="add">
          <ac:chgData name="Rose, Jennifer (DOLI)" userId="S::jennifer.rose@doli.virginia.gov::ed904f2f-1ccf-4fe2-a2d4-f53737822f31" providerId="AD" clId="Web-{3CD0E721-8F94-4249-AAA3-06EC35F94E5A}" dt="2020-07-24T12:19:56.138" v="208"/>
          <ac:cxnSpMkLst>
            <pc:docMk/>
            <pc:sldMk cId="1838668" sldId="319"/>
            <ac:cxnSpMk id="72" creationId="{0E117F94-4A49-4CCB-AB97-121615AE4FCA}"/>
          </ac:cxnSpMkLst>
        </pc:cxnChg>
      </pc:sldChg>
      <pc:sldChg chg="addSp modSp mod setBg modClrScheme setClrOvrMap chgLayout">
        <pc:chgData name="Rose, Jennifer (DOLI)" userId="S::jennifer.rose@doli.virginia.gov::ed904f2f-1ccf-4fe2-a2d4-f53737822f31" providerId="AD" clId="Web-{3CD0E721-8F94-4249-AAA3-06EC35F94E5A}" dt="2020-07-24T12:20:39.669" v="213" actId="20577"/>
        <pc:sldMkLst>
          <pc:docMk/>
          <pc:sldMk cId="3122813771" sldId="322"/>
        </pc:sldMkLst>
        <pc:spChg chg="mod ord">
          <ac:chgData name="Rose, Jennifer (DOLI)" userId="S::jennifer.rose@doli.virginia.gov::ed904f2f-1ccf-4fe2-a2d4-f53737822f31" providerId="AD" clId="Web-{3CD0E721-8F94-4249-AAA3-06EC35F94E5A}" dt="2020-07-24T12:20:20.419" v="209"/>
          <ac:spMkLst>
            <pc:docMk/>
            <pc:sldMk cId="3122813771" sldId="322"/>
            <ac:spMk id="5" creationId="{00000000-0000-0000-0000-000000000000}"/>
          </ac:spMkLst>
        </pc:spChg>
        <pc:spChg chg="add">
          <ac:chgData name="Rose, Jennifer (DOLI)" userId="S::jennifer.rose@doli.virginia.gov::ed904f2f-1ccf-4fe2-a2d4-f53737822f31" providerId="AD" clId="Web-{3CD0E721-8F94-4249-AAA3-06EC35F94E5A}" dt="2020-07-24T12:20:20.419" v="209"/>
          <ac:spMkLst>
            <pc:docMk/>
            <pc:sldMk cId="3122813771" sldId="322"/>
            <ac:spMk id="73" creationId="{7B2A1016-34C3-4BE4-94F4-F4215EA18EAB}"/>
          </ac:spMkLst>
        </pc:spChg>
        <pc:spChg chg="add">
          <ac:chgData name="Rose, Jennifer (DOLI)" userId="S::jennifer.rose@doli.virginia.gov::ed904f2f-1ccf-4fe2-a2d4-f53737822f31" providerId="AD" clId="Web-{3CD0E721-8F94-4249-AAA3-06EC35F94E5A}" dt="2020-07-24T12:20:20.419" v="209"/>
          <ac:spMkLst>
            <pc:docMk/>
            <pc:sldMk cId="3122813771" sldId="322"/>
            <ac:spMk id="75" creationId="{4BBFA14D-8E4F-42D4-B5A0-9588A6A45452}"/>
          </ac:spMkLst>
        </pc:spChg>
        <pc:spChg chg="mod ord">
          <ac:chgData name="Rose, Jennifer (DOLI)" userId="S::jennifer.rose@doli.virginia.gov::ed904f2f-1ccf-4fe2-a2d4-f53737822f31" providerId="AD" clId="Web-{3CD0E721-8F94-4249-AAA3-06EC35F94E5A}" dt="2020-07-24T12:20:39.669" v="213" actId="20577"/>
          <ac:spMkLst>
            <pc:docMk/>
            <pc:sldMk cId="3122813771" sldId="322"/>
            <ac:spMk id="834" creationId="{00000000-0000-0000-0000-000000000000}"/>
          </ac:spMkLst>
        </pc:spChg>
        <pc:cxnChg chg="add">
          <ac:chgData name="Rose, Jennifer (DOLI)" userId="S::jennifer.rose@doli.virginia.gov::ed904f2f-1ccf-4fe2-a2d4-f53737822f31" providerId="AD" clId="Web-{3CD0E721-8F94-4249-AAA3-06EC35F94E5A}" dt="2020-07-24T12:20:20.419" v="209"/>
          <ac:cxnSpMkLst>
            <pc:docMk/>
            <pc:sldMk cId="3122813771" sldId="322"/>
            <ac:cxnSpMk id="71" creationId="{D84960AC-1CD6-452A-B5F4-2186E3FD7450}"/>
          </ac:cxnSpMkLst>
        </pc:cxnChg>
        <pc:cxnChg chg="add">
          <ac:chgData name="Rose, Jennifer (DOLI)" userId="S::jennifer.rose@doli.virginia.gov::ed904f2f-1ccf-4fe2-a2d4-f53737822f31" providerId="AD" clId="Web-{3CD0E721-8F94-4249-AAA3-06EC35F94E5A}" dt="2020-07-24T12:20:20.419" v="209"/>
          <ac:cxnSpMkLst>
            <pc:docMk/>
            <pc:sldMk cId="3122813771" sldId="322"/>
            <ac:cxnSpMk id="77" creationId="{610B2B88-1A1B-486B-9366-918FE2E71D41}"/>
          </ac:cxnSpMkLst>
        </pc:cxnChg>
      </pc:sldChg>
      <pc:sldChg chg="modSp mod modClrScheme chgLayout">
        <pc:chgData name="Rose, Jennifer (DOLI)" userId="S::jennifer.rose@doli.virginia.gov::ed904f2f-1ccf-4fe2-a2d4-f53737822f31" providerId="AD" clId="Web-{3CD0E721-8F94-4249-AAA3-06EC35F94E5A}" dt="2020-07-24T11:44:35.867" v="14"/>
        <pc:sldMkLst>
          <pc:docMk/>
          <pc:sldMk cId="1347613504" sldId="324"/>
        </pc:sldMkLst>
        <pc:spChg chg="mod ord">
          <ac:chgData name="Rose, Jennifer (DOLI)" userId="S::jennifer.rose@doli.virginia.gov::ed904f2f-1ccf-4fe2-a2d4-f53737822f31" providerId="AD" clId="Web-{3CD0E721-8F94-4249-AAA3-06EC35F94E5A}" dt="2020-07-24T11:44:35.867" v="14"/>
          <ac:spMkLst>
            <pc:docMk/>
            <pc:sldMk cId="1347613504" sldId="324"/>
            <ac:spMk id="835" creationId="{00000000-0000-0000-0000-000000000000}"/>
          </ac:spMkLst>
        </pc:spChg>
      </pc:sldChg>
      <pc:sldChg chg="addSp modSp mod setBg modClrScheme setClrOvrMap chgLayout">
        <pc:chgData name="Rose, Jennifer (DOLI)" userId="S::jennifer.rose@doli.virginia.gov::ed904f2f-1ccf-4fe2-a2d4-f53737822f31" providerId="AD" clId="Web-{3CD0E721-8F94-4249-AAA3-06EC35F94E5A}" dt="2020-07-24T12:21:14.919" v="216" actId="20577"/>
        <pc:sldMkLst>
          <pc:docMk/>
          <pc:sldMk cId="851297108" sldId="325"/>
        </pc:sldMkLst>
        <pc:spChg chg="mod ord">
          <ac:chgData name="Rose, Jennifer (DOLI)" userId="S::jennifer.rose@doli.virginia.gov::ed904f2f-1ccf-4fe2-a2d4-f53737822f31" providerId="AD" clId="Web-{3CD0E721-8F94-4249-AAA3-06EC35F94E5A}" dt="2020-07-24T12:21:01.810" v="215"/>
          <ac:spMkLst>
            <pc:docMk/>
            <pc:sldMk cId="851297108" sldId="325"/>
            <ac:spMk id="5" creationId="{00000000-0000-0000-0000-000000000000}"/>
          </ac:spMkLst>
        </pc:spChg>
        <pc:spChg chg="add">
          <ac:chgData name="Rose, Jennifer (DOLI)" userId="S::jennifer.rose@doli.virginia.gov::ed904f2f-1ccf-4fe2-a2d4-f53737822f31" providerId="AD" clId="Web-{3CD0E721-8F94-4249-AAA3-06EC35F94E5A}" dt="2020-07-24T12:21:01.810" v="215"/>
          <ac:spMkLst>
            <pc:docMk/>
            <pc:sldMk cId="851297108" sldId="325"/>
            <ac:spMk id="73" creationId="{7B2A1016-34C3-4BE4-94F4-F4215EA18EAB}"/>
          </ac:spMkLst>
        </pc:spChg>
        <pc:spChg chg="add">
          <ac:chgData name="Rose, Jennifer (DOLI)" userId="S::jennifer.rose@doli.virginia.gov::ed904f2f-1ccf-4fe2-a2d4-f53737822f31" providerId="AD" clId="Web-{3CD0E721-8F94-4249-AAA3-06EC35F94E5A}" dt="2020-07-24T12:21:01.810" v="215"/>
          <ac:spMkLst>
            <pc:docMk/>
            <pc:sldMk cId="851297108" sldId="325"/>
            <ac:spMk id="75" creationId="{4BBFA14D-8E4F-42D4-B5A0-9588A6A45452}"/>
          </ac:spMkLst>
        </pc:spChg>
        <pc:spChg chg="mod ord">
          <ac:chgData name="Rose, Jennifer (DOLI)" userId="S::jennifer.rose@doli.virginia.gov::ed904f2f-1ccf-4fe2-a2d4-f53737822f31" providerId="AD" clId="Web-{3CD0E721-8F94-4249-AAA3-06EC35F94E5A}" dt="2020-07-24T12:21:14.919" v="216" actId="20577"/>
          <ac:spMkLst>
            <pc:docMk/>
            <pc:sldMk cId="851297108" sldId="325"/>
            <ac:spMk id="834" creationId="{00000000-0000-0000-0000-000000000000}"/>
          </ac:spMkLst>
        </pc:spChg>
        <pc:cxnChg chg="add">
          <ac:chgData name="Rose, Jennifer (DOLI)" userId="S::jennifer.rose@doli.virginia.gov::ed904f2f-1ccf-4fe2-a2d4-f53737822f31" providerId="AD" clId="Web-{3CD0E721-8F94-4249-AAA3-06EC35F94E5A}" dt="2020-07-24T12:21:01.810" v="215"/>
          <ac:cxnSpMkLst>
            <pc:docMk/>
            <pc:sldMk cId="851297108" sldId="325"/>
            <ac:cxnSpMk id="71" creationId="{D84960AC-1CD6-452A-B5F4-2186E3FD7450}"/>
          </ac:cxnSpMkLst>
        </pc:cxnChg>
        <pc:cxnChg chg="add">
          <ac:chgData name="Rose, Jennifer (DOLI)" userId="S::jennifer.rose@doli.virginia.gov::ed904f2f-1ccf-4fe2-a2d4-f53737822f31" providerId="AD" clId="Web-{3CD0E721-8F94-4249-AAA3-06EC35F94E5A}" dt="2020-07-24T12:21:01.810" v="215"/>
          <ac:cxnSpMkLst>
            <pc:docMk/>
            <pc:sldMk cId="851297108" sldId="325"/>
            <ac:cxnSpMk id="77" creationId="{610B2B88-1A1B-486B-9366-918FE2E71D41}"/>
          </ac:cxnSpMkLst>
        </pc:cxnChg>
      </pc:sldChg>
      <pc:sldChg chg="modSp mod modClrScheme chgLayout">
        <pc:chgData name="Rose, Jennifer (DOLI)" userId="S::jennifer.rose@doli.virginia.gov::ed904f2f-1ccf-4fe2-a2d4-f53737822f31" providerId="AD" clId="Web-{3CD0E721-8F94-4249-AAA3-06EC35F94E5A}" dt="2020-07-24T11:44:35.867" v="14"/>
        <pc:sldMkLst>
          <pc:docMk/>
          <pc:sldMk cId="1236446062" sldId="326"/>
        </pc:sldMkLst>
        <pc:spChg chg="mod ord">
          <ac:chgData name="Rose, Jennifer (DOLI)" userId="S::jennifer.rose@doli.virginia.gov::ed904f2f-1ccf-4fe2-a2d4-f53737822f31" providerId="AD" clId="Web-{3CD0E721-8F94-4249-AAA3-06EC35F94E5A}" dt="2020-07-24T11:44:35.867" v="14"/>
          <ac:spMkLst>
            <pc:docMk/>
            <pc:sldMk cId="1236446062" sldId="32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661199445" sldId="342"/>
        </pc:sldMkLst>
        <pc:spChg chg="mod ord">
          <ac:chgData name="Rose, Jennifer (DOLI)" userId="S::jennifer.rose@doli.virginia.gov::ed904f2f-1ccf-4fe2-a2d4-f53737822f31" providerId="AD" clId="Web-{3CD0E721-8F94-4249-AAA3-06EC35F94E5A}" dt="2020-07-24T11:44:35.867" v="14"/>
          <ac:spMkLst>
            <pc:docMk/>
            <pc:sldMk cId="1661199445" sldId="342"/>
            <ac:spMk id="835"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2:23:09.185" v="230"/>
        <pc:sldMkLst>
          <pc:docMk/>
          <pc:sldMk cId="380134623" sldId="343"/>
        </pc:sldMkLst>
        <pc:spChg chg="mod ord">
          <ac:chgData name="Rose, Jennifer (DOLI)" userId="S::jennifer.rose@doli.virginia.gov::ed904f2f-1ccf-4fe2-a2d4-f53737822f31" providerId="AD" clId="Web-{3CD0E721-8F94-4249-AAA3-06EC35F94E5A}" dt="2020-07-24T11:44:35.867" v="14"/>
          <ac:spMkLst>
            <pc:docMk/>
            <pc:sldMk cId="380134623" sldId="343"/>
            <ac:spMk id="835" creationId="{00000000-0000-0000-0000-000000000000}"/>
          </ac:spMkLst>
        </pc:spChg>
        <pc:picChg chg="del">
          <ac:chgData name="Rose, Jennifer (DOLI)" userId="S::jennifer.rose@doli.virginia.gov::ed904f2f-1ccf-4fe2-a2d4-f53737822f31" providerId="AD" clId="Web-{3CD0E721-8F94-4249-AAA3-06EC35F94E5A}" dt="2020-07-24T12:23:04.982" v="227"/>
          <ac:picMkLst>
            <pc:docMk/>
            <pc:sldMk cId="380134623" sldId="343"/>
            <ac:picMk id="14" creationId="{00000000-0000-0000-0000-000000000000}"/>
          </ac:picMkLst>
        </pc:picChg>
        <pc:picChg chg="del">
          <ac:chgData name="Rose, Jennifer (DOLI)" userId="S::jennifer.rose@doli.virginia.gov::ed904f2f-1ccf-4fe2-a2d4-f53737822f31" providerId="AD" clId="Web-{3CD0E721-8F94-4249-AAA3-06EC35F94E5A}" dt="2020-07-24T12:23:09.185" v="229"/>
          <ac:picMkLst>
            <pc:docMk/>
            <pc:sldMk cId="380134623" sldId="343"/>
            <ac:picMk id="15" creationId="{00000000-0000-0000-0000-000000000000}"/>
          </ac:picMkLst>
        </pc:picChg>
        <pc:picChg chg="del">
          <ac:chgData name="Rose, Jennifer (DOLI)" userId="S::jennifer.rose@doli.virginia.gov::ed904f2f-1ccf-4fe2-a2d4-f53737822f31" providerId="AD" clId="Web-{3CD0E721-8F94-4249-AAA3-06EC35F94E5A}" dt="2020-07-24T12:23:04.966" v="226"/>
          <ac:picMkLst>
            <pc:docMk/>
            <pc:sldMk cId="380134623" sldId="343"/>
            <ac:picMk id="16" creationId="{00000000-0000-0000-0000-000000000000}"/>
          </ac:picMkLst>
        </pc:picChg>
        <pc:picChg chg="del">
          <ac:chgData name="Rose, Jennifer (DOLI)" userId="S::jennifer.rose@doli.virginia.gov::ed904f2f-1ccf-4fe2-a2d4-f53737822f31" providerId="AD" clId="Web-{3CD0E721-8F94-4249-AAA3-06EC35F94E5A}" dt="2020-07-24T12:23:09.170" v="228"/>
          <ac:picMkLst>
            <pc:docMk/>
            <pc:sldMk cId="380134623" sldId="343"/>
            <ac:picMk id="17" creationId="{00000000-0000-0000-0000-000000000000}"/>
          </ac:picMkLst>
        </pc:picChg>
        <pc:picChg chg="del">
          <ac:chgData name="Rose, Jennifer (DOLI)" userId="S::jennifer.rose@doli.virginia.gov::ed904f2f-1ccf-4fe2-a2d4-f53737822f31" providerId="AD" clId="Web-{3CD0E721-8F94-4249-AAA3-06EC35F94E5A}" dt="2020-07-24T12:22:45.873" v="224"/>
          <ac:picMkLst>
            <pc:docMk/>
            <pc:sldMk cId="380134623" sldId="343"/>
            <ac:picMk id="16396" creationId="{00000000-0000-0000-0000-000000000000}"/>
          </ac:picMkLst>
        </pc:picChg>
        <pc:picChg chg="del">
          <ac:chgData name="Rose, Jennifer (DOLI)" userId="S::jennifer.rose@doli.virginia.gov::ed904f2f-1ccf-4fe2-a2d4-f53737822f31" providerId="AD" clId="Web-{3CD0E721-8F94-4249-AAA3-06EC35F94E5A}" dt="2020-07-24T12:22:47.545" v="225"/>
          <ac:picMkLst>
            <pc:docMk/>
            <pc:sldMk cId="380134623" sldId="343"/>
            <ac:picMk id="16400" creationId="{00000000-0000-0000-0000-000000000000}"/>
          </ac:picMkLst>
        </pc:picChg>
        <pc:picChg chg="del">
          <ac:chgData name="Rose, Jennifer (DOLI)" userId="S::jennifer.rose@doli.virginia.gov::ed904f2f-1ccf-4fe2-a2d4-f53737822f31" providerId="AD" clId="Web-{3CD0E721-8F94-4249-AAA3-06EC35F94E5A}" dt="2020-07-24T12:23:09.185" v="230"/>
          <ac:picMkLst>
            <pc:docMk/>
            <pc:sldMk cId="380134623" sldId="343"/>
            <ac:picMk id="16404"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44:35.867" v="14"/>
        <pc:sldMkLst>
          <pc:docMk/>
          <pc:sldMk cId="1110483402" sldId="344"/>
        </pc:sldMkLst>
        <pc:spChg chg="mod ord">
          <ac:chgData name="Rose, Jennifer (DOLI)" userId="S::jennifer.rose@doli.virginia.gov::ed904f2f-1ccf-4fe2-a2d4-f53737822f31" providerId="AD" clId="Web-{3CD0E721-8F94-4249-AAA3-06EC35F94E5A}" dt="2020-07-24T11:44:35.867" v="14"/>
          <ac:spMkLst>
            <pc:docMk/>
            <pc:sldMk cId="1110483402" sldId="34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445728921" sldId="345"/>
        </pc:sldMkLst>
        <pc:spChg chg="mod ord">
          <ac:chgData name="Rose, Jennifer (DOLI)" userId="S::jennifer.rose@doli.virginia.gov::ed904f2f-1ccf-4fe2-a2d4-f53737822f31" providerId="AD" clId="Web-{3CD0E721-8F94-4249-AAA3-06EC35F94E5A}" dt="2020-07-24T11:44:35.867" v="14"/>
          <ac:spMkLst>
            <pc:docMk/>
            <pc:sldMk cId="445728921" sldId="34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67063888" sldId="346"/>
        </pc:sldMkLst>
        <pc:spChg chg="mod ord">
          <ac:chgData name="Rose, Jennifer (DOLI)" userId="S::jennifer.rose@doli.virginia.gov::ed904f2f-1ccf-4fe2-a2d4-f53737822f31" providerId="AD" clId="Web-{3CD0E721-8F94-4249-AAA3-06EC35F94E5A}" dt="2020-07-24T11:44:35.867" v="14"/>
          <ac:spMkLst>
            <pc:docMk/>
            <pc:sldMk cId="367063888" sldId="34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997846022" sldId="347"/>
        </pc:sldMkLst>
        <pc:spChg chg="mod ord">
          <ac:chgData name="Rose, Jennifer (DOLI)" userId="S::jennifer.rose@doli.virginia.gov::ed904f2f-1ccf-4fe2-a2d4-f53737822f31" providerId="AD" clId="Web-{3CD0E721-8F94-4249-AAA3-06EC35F94E5A}" dt="2020-07-24T11:44:35.867" v="14"/>
          <ac:spMkLst>
            <pc:docMk/>
            <pc:sldMk cId="3997846022" sldId="347"/>
            <ac:spMk id="2"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1:58:50.244" v="65"/>
        <pc:sldMkLst>
          <pc:docMk/>
          <pc:sldMk cId="3471926432" sldId="348"/>
        </pc:sldMkLst>
        <pc:spChg chg="del">
          <ac:chgData name="Rose, Jennifer (DOLI)" userId="S::jennifer.rose@doli.virginia.gov::ed904f2f-1ccf-4fe2-a2d4-f53737822f31" providerId="AD" clId="Web-{3CD0E721-8F94-4249-AAA3-06EC35F94E5A}" dt="2020-07-24T11:58:50.244" v="65"/>
          <ac:spMkLst>
            <pc:docMk/>
            <pc:sldMk cId="3471926432" sldId="348"/>
            <ac:spMk id="6" creationId="{00000000-0000-0000-0000-000000000000}"/>
          </ac:spMkLst>
        </pc:spChg>
        <pc:spChg chg="del">
          <ac:chgData name="Rose, Jennifer (DOLI)" userId="S::jennifer.rose@doli.virginia.gov::ed904f2f-1ccf-4fe2-a2d4-f53737822f31" providerId="AD" clId="Web-{3CD0E721-8F94-4249-AAA3-06EC35F94E5A}" dt="2020-07-24T11:58:48.916" v="64"/>
          <ac:spMkLst>
            <pc:docMk/>
            <pc:sldMk cId="3471926432" sldId="348"/>
            <ac:spMk id="8"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3471926432" sldId="34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069528340" sldId="349"/>
        </pc:sldMkLst>
        <pc:spChg chg="mod ord">
          <ac:chgData name="Rose, Jennifer (DOLI)" userId="S::jennifer.rose@doli.virginia.gov::ed904f2f-1ccf-4fe2-a2d4-f53737822f31" providerId="AD" clId="Web-{3CD0E721-8F94-4249-AAA3-06EC35F94E5A}" dt="2020-07-24T11:44:35.867" v="14"/>
          <ac:spMkLst>
            <pc:docMk/>
            <pc:sldMk cId="3069528340" sldId="349"/>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04:16.823" v="107" actId="20577"/>
        <pc:sldMkLst>
          <pc:docMk/>
          <pc:sldMk cId="1962903399" sldId="350"/>
        </pc:sldMkLst>
        <pc:spChg chg="mod ord">
          <ac:chgData name="Rose, Jennifer (DOLI)" userId="S::jennifer.rose@doli.virginia.gov::ed904f2f-1ccf-4fe2-a2d4-f53737822f31" providerId="AD" clId="Web-{3CD0E721-8F94-4249-AAA3-06EC35F94E5A}" dt="2020-07-24T12:04:16.823" v="107" actId="20577"/>
          <ac:spMkLst>
            <pc:docMk/>
            <pc:sldMk cId="1962903399" sldId="350"/>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08:21.073" v="136" actId="20577"/>
        <pc:sldMkLst>
          <pc:docMk/>
          <pc:sldMk cId="757775949" sldId="351"/>
        </pc:sldMkLst>
        <pc:spChg chg="mod ord">
          <ac:chgData name="Rose, Jennifer (DOLI)" userId="S::jennifer.rose@doli.virginia.gov::ed904f2f-1ccf-4fe2-a2d4-f53737822f31" providerId="AD" clId="Web-{3CD0E721-8F94-4249-AAA3-06EC35F94E5A}" dt="2020-07-24T12:08:21.073" v="136" actId="20577"/>
          <ac:spMkLst>
            <pc:docMk/>
            <pc:sldMk cId="757775949" sldId="351"/>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10:47.058" v="158" actId="20577"/>
        <pc:sldMkLst>
          <pc:docMk/>
          <pc:sldMk cId="1801987217" sldId="352"/>
        </pc:sldMkLst>
        <pc:spChg chg="mod ord">
          <ac:chgData name="Rose, Jennifer (DOLI)" userId="S::jennifer.rose@doli.virginia.gov::ed904f2f-1ccf-4fe2-a2d4-f53737822f31" providerId="AD" clId="Web-{3CD0E721-8F94-4249-AAA3-06EC35F94E5A}" dt="2020-07-24T12:10:47.058" v="158" actId="20577"/>
          <ac:spMkLst>
            <pc:docMk/>
            <pc:sldMk cId="1801987217" sldId="352"/>
            <ac:spMk id="3" creationId="{00000000-0000-0000-0000-000000000000}"/>
          </ac:spMkLst>
        </pc:spChg>
      </pc:sldChg>
      <pc:sldChg chg="addSp delSp modSp mod setBg modClrScheme setClrOvrMap delDesignElem chgLayout">
        <pc:chgData name="Rose, Jennifer (DOLI)" userId="S::jennifer.rose@doli.virginia.gov::ed904f2f-1ccf-4fe2-a2d4-f53737822f31" providerId="AD" clId="Web-{3CD0E721-8F94-4249-AAA3-06EC35F94E5A}" dt="2020-07-24T12:13:52.293" v="174" actId="1076"/>
        <pc:sldMkLst>
          <pc:docMk/>
          <pc:sldMk cId="2615075607" sldId="353"/>
        </pc:sldMkLst>
        <pc:spChg chg="add del mod ord">
          <ac:chgData name="Rose, Jennifer (DOLI)" userId="S::jennifer.rose@doli.virginia.gov::ed904f2f-1ccf-4fe2-a2d4-f53737822f31" providerId="AD" clId="Web-{3CD0E721-8F94-4249-AAA3-06EC35F94E5A}" dt="2020-07-24T12:13:44.840" v="173"/>
          <ac:spMkLst>
            <pc:docMk/>
            <pc:sldMk cId="2615075607" sldId="353"/>
            <ac:spMk id="2" creationId="{305B329C-5BAD-4FAF-9CE5-AFDB6850CE4F}"/>
          </ac:spMkLst>
        </pc:spChg>
        <pc:spChg chg="mod ord">
          <ac:chgData name="Rose, Jennifer (DOLI)" userId="S::jennifer.rose@doli.virginia.gov::ed904f2f-1ccf-4fe2-a2d4-f53737822f31" providerId="AD" clId="Web-{3CD0E721-8F94-4249-AAA3-06EC35F94E5A}" dt="2020-07-24T12:13:29.231" v="171" actId="1076"/>
          <ac:spMkLst>
            <pc:docMk/>
            <pc:sldMk cId="2615075607" sldId="353"/>
            <ac:spMk id="3" creationId="{00000000-0000-0000-0000-000000000000}"/>
          </ac:spMkLst>
        </pc:spChg>
        <pc:spChg chg="mod">
          <ac:chgData name="Rose, Jennifer (DOLI)" userId="S::jennifer.rose@doli.virginia.gov::ed904f2f-1ccf-4fe2-a2d4-f53737822f31" providerId="AD" clId="Web-{3CD0E721-8F94-4249-AAA3-06EC35F94E5A}" dt="2020-07-24T12:13:52.293" v="174" actId="1076"/>
          <ac:spMkLst>
            <pc:docMk/>
            <pc:sldMk cId="2615075607" sldId="353"/>
            <ac:spMk id="4" creationId="{00000000-0000-0000-0000-000000000000}"/>
          </ac:spMkLst>
        </pc:spChg>
        <pc:spChg chg="add del mod ord">
          <ac:chgData name="Rose, Jennifer (DOLI)" userId="S::jennifer.rose@doli.virginia.gov::ed904f2f-1ccf-4fe2-a2d4-f53737822f31" providerId="AD" clId="Web-{3CD0E721-8F94-4249-AAA3-06EC35F94E5A}" dt="2020-07-24T12:12:40.934" v="164"/>
          <ac:spMkLst>
            <pc:docMk/>
            <pc:sldMk cId="2615075607" sldId="353"/>
            <ac:spMk id="5" creationId="{8E723ADE-EE30-4D53-AA4C-60C13E44185D}"/>
          </ac:spMkLst>
        </pc:spChg>
        <pc:spChg chg="add del mod ord">
          <ac:chgData name="Rose, Jennifer (DOLI)" userId="S::jennifer.rose@doli.virginia.gov::ed904f2f-1ccf-4fe2-a2d4-f53737822f31" providerId="AD" clId="Web-{3CD0E721-8F94-4249-AAA3-06EC35F94E5A}" dt="2020-07-24T12:12:00.074" v="162"/>
          <ac:spMkLst>
            <pc:docMk/>
            <pc:sldMk cId="2615075607" sldId="353"/>
            <ac:spMk id="6" creationId="{2EAE27A8-D319-4E5A-911E-71A7DDCA920F}"/>
          </ac:spMkLst>
        </pc:spChg>
        <pc:spChg chg="add del mod ord">
          <ac:chgData name="Rose, Jennifer (DOLI)" userId="S::jennifer.rose@doli.virginia.gov::ed904f2f-1ccf-4fe2-a2d4-f53737822f31" providerId="AD" clId="Web-{3CD0E721-8F94-4249-AAA3-06EC35F94E5A}" dt="2020-07-24T12:12:00.074" v="162"/>
          <ac:spMkLst>
            <pc:docMk/>
            <pc:sldMk cId="2615075607" sldId="353"/>
            <ac:spMk id="7" creationId="{EE8F6800-4D71-4E03-BCF6-8352F689350A}"/>
          </ac:spMkLst>
        </pc:spChg>
        <pc:spChg chg="add del">
          <ac:chgData name="Rose, Jennifer (DOLI)" userId="S::jennifer.rose@doli.virginia.gov::ed904f2f-1ccf-4fe2-a2d4-f53737822f31" providerId="AD" clId="Web-{3CD0E721-8F94-4249-AAA3-06EC35F94E5A}" dt="2020-07-24T12:11:35.308" v="161"/>
          <ac:spMkLst>
            <pc:docMk/>
            <pc:sldMk cId="2615075607" sldId="353"/>
            <ac:spMk id="11" creationId="{7B2A1016-34C3-4BE4-94F4-F4215EA18EAB}"/>
          </ac:spMkLst>
        </pc:spChg>
        <pc:spChg chg="add del">
          <ac:chgData name="Rose, Jennifer (DOLI)" userId="S::jennifer.rose@doli.virginia.gov::ed904f2f-1ccf-4fe2-a2d4-f53737822f31" providerId="AD" clId="Web-{3CD0E721-8F94-4249-AAA3-06EC35F94E5A}" dt="2020-07-24T12:11:35.308" v="161"/>
          <ac:spMkLst>
            <pc:docMk/>
            <pc:sldMk cId="2615075607" sldId="353"/>
            <ac:spMk id="13" creationId="{4BBFA14D-8E4F-42D4-B5A0-9588A6A45452}"/>
          </ac:spMkLst>
        </pc:spChg>
        <pc:picChg chg="del">
          <ac:chgData name="Rose, Jennifer (DOLI)" userId="S::jennifer.rose@doli.virginia.gov::ed904f2f-1ccf-4fe2-a2d4-f53737822f31" providerId="AD" clId="Web-{3CD0E721-8F94-4249-AAA3-06EC35F94E5A}" dt="2020-07-24T12:11:04.089" v="159"/>
          <ac:picMkLst>
            <pc:docMk/>
            <pc:sldMk cId="2615075607" sldId="353"/>
            <ac:picMk id="4104" creationId="{00000000-0000-0000-0000-000000000000}"/>
          </ac:picMkLst>
        </pc:picChg>
        <pc:cxnChg chg="add del">
          <ac:chgData name="Rose, Jennifer (DOLI)" userId="S::jennifer.rose@doli.virginia.gov::ed904f2f-1ccf-4fe2-a2d4-f53737822f31" providerId="AD" clId="Web-{3CD0E721-8F94-4249-AAA3-06EC35F94E5A}" dt="2020-07-24T12:11:35.308" v="161"/>
          <ac:cxnSpMkLst>
            <pc:docMk/>
            <pc:sldMk cId="2615075607" sldId="353"/>
            <ac:cxnSpMk id="9" creationId="{D84960AC-1CD6-452A-B5F4-2186E3FD7450}"/>
          </ac:cxnSpMkLst>
        </pc:cxnChg>
        <pc:cxnChg chg="add del">
          <ac:chgData name="Rose, Jennifer (DOLI)" userId="S::jennifer.rose@doli.virginia.gov::ed904f2f-1ccf-4fe2-a2d4-f53737822f31" providerId="AD" clId="Web-{3CD0E721-8F94-4249-AAA3-06EC35F94E5A}" dt="2020-07-24T12:11:35.308" v="161"/>
          <ac:cxnSpMkLst>
            <pc:docMk/>
            <pc:sldMk cId="2615075607" sldId="353"/>
            <ac:cxnSpMk id="15" creationId="{610B2B88-1A1B-486B-9366-918FE2E71D41}"/>
          </ac:cxnSpMkLst>
        </pc:cxnChg>
      </pc:sldChg>
      <pc:sldChg chg="modSp mod modClrScheme chgLayout">
        <pc:chgData name="Rose, Jennifer (DOLI)" userId="S::jennifer.rose@doli.virginia.gov::ed904f2f-1ccf-4fe2-a2d4-f53737822f31" providerId="AD" clId="Web-{3CD0E721-8F94-4249-AAA3-06EC35F94E5A}" dt="2020-07-24T12:14:28.871" v="175" actId="20577"/>
        <pc:sldMkLst>
          <pc:docMk/>
          <pc:sldMk cId="3402432415" sldId="355"/>
        </pc:sldMkLst>
        <pc:spChg chg="mod ord">
          <ac:chgData name="Rose, Jennifer (DOLI)" userId="S::jennifer.rose@doli.virginia.gov::ed904f2f-1ccf-4fe2-a2d4-f53737822f31" providerId="AD" clId="Web-{3CD0E721-8F94-4249-AAA3-06EC35F94E5A}" dt="2020-07-24T12:14:28.871" v="175" actId="20577"/>
          <ac:spMkLst>
            <pc:docMk/>
            <pc:sldMk cId="3402432415" sldId="355"/>
            <ac:spMk id="3" creationId="{00000000-0000-0000-0000-000000000000}"/>
          </ac:spMkLst>
        </pc:spChg>
      </pc:sldChg>
      <pc:sldChg chg="addSp modSp mod setBg modClrScheme setClrOvrMap chgLayout">
        <pc:chgData name="Rose, Jennifer (DOLI)" userId="S::jennifer.rose@doli.virginia.gov::ed904f2f-1ccf-4fe2-a2d4-f53737822f31" providerId="AD" clId="Web-{3CD0E721-8F94-4249-AAA3-06EC35F94E5A}" dt="2020-07-24T12:15:00.543" v="178" actId="20577"/>
        <pc:sldMkLst>
          <pc:docMk/>
          <pc:sldMk cId="3026816080" sldId="356"/>
        </pc:sldMkLst>
        <pc:spChg chg="mod ord">
          <ac:chgData name="Rose, Jennifer (DOLI)" userId="S::jennifer.rose@doli.virginia.gov::ed904f2f-1ccf-4fe2-a2d4-f53737822f31" providerId="AD" clId="Web-{3CD0E721-8F94-4249-AAA3-06EC35F94E5A}" dt="2020-07-24T12:15:00.543" v="178" actId="20577"/>
          <ac:spMkLst>
            <pc:docMk/>
            <pc:sldMk cId="3026816080" sldId="356"/>
            <ac:spMk id="3" creationId="{00000000-0000-0000-0000-000000000000}"/>
          </ac:spMkLst>
        </pc:spChg>
        <pc:spChg chg="mod">
          <ac:chgData name="Rose, Jennifer (DOLI)" userId="S::jennifer.rose@doli.virginia.gov::ed904f2f-1ccf-4fe2-a2d4-f53737822f31" providerId="AD" clId="Web-{3CD0E721-8F94-4249-AAA3-06EC35F94E5A}" dt="2020-07-24T12:14:44.762" v="176"/>
          <ac:spMkLst>
            <pc:docMk/>
            <pc:sldMk cId="3026816080" sldId="356"/>
            <ac:spMk id="4" creationId="{00000000-0000-0000-0000-000000000000}"/>
          </ac:spMkLst>
        </pc:spChg>
        <pc:spChg chg="add">
          <ac:chgData name="Rose, Jennifer (DOLI)" userId="S::jennifer.rose@doli.virginia.gov::ed904f2f-1ccf-4fe2-a2d4-f53737822f31" providerId="AD" clId="Web-{3CD0E721-8F94-4249-AAA3-06EC35F94E5A}" dt="2020-07-24T12:14:44.762" v="176"/>
          <ac:spMkLst>
            <pc:docMk/>
            <pc:sldMk cId="3026816080" sldId="356"/>
            <ac:spMk id="11" creationId="{7B2A1016-34C3-4BE4-94F4-F4215EA18EAB}"/>
          </ac:spMkLst>
        </pc:spChg>
        <pc:spChg chg="add">
          <ac:chgData name="Rose, Jennifer (DOLI)" userId="S::jennifer.rose@doli.virginia.gov::ed904f2f-1ccf-4fe2-a2d4-f53737822f31" providerId="AD" clId="Web-{3CD0E721-8F94-4249-AAA3-06EC35F94E5A}" dt="2020-07-24T12:14:44.762" v="176"/>
          <ac:spMkLst>
            <pc:docMk/>
            <pc:sldMk cId="3026816080" sldId="356"/>
            <ac:spMk id="13" creationId="{4BBFA14D-8E4F-42D4-B5A0-9588A6A45452}"/>
          </ac:spMkLst>
        </pc:spChg>
        <pc:cxnChg chg="add">
          <ac:chgData name="Rose, Jennifer (DOLI)" userId="S::jennifer.rose@doli.virginia.gov::ed904f2f-1ccf-4fe2-a2d4-f53737822f31" providerId="AD" clId="Web-{3CD0E721-8F94-4249-AAA3-06EC35F94E5A}" dt="2020-07-24T12:14:44.762" v="176"/>
          <ac:cxnSpMkLst>
            <pc:docMk/>
            <pc:sldMk cId="3026816080" sldId="356"/>
            <ac:cxnSpMk id="9" creationId="{D84960AC-1CD6-452A-B5F4-2186E3FD7450}"/>
          </ac:cxnSpMkLst>
        </pc:cxnChg>
        <pc:cxnChg chg="add">
          <ac:chgData name="Rose, Jennifer (DOLI)" userId="S::jennifer.rose@doli.virginia.gov::ed904f2f-1ccf-4fe2-a2d4-f53737822f31" providerId="AD" clId="Web-{3CD0E721-8F94-4249-AAA3-06EC35F94E5A}" dt="2020-07-24T12:14:44.762" v="176"/>
          <ac:cxnSpMkLst>
            <pc:docMk/>
            <pc:sldMk cId="3026816080" sldId="356"/>
            <ac:cxnSpMk id="15" creationId="{610B2B88-1A1B-486B-9366-918FE2E71D41}"/>
          </ac:cxnSpMkLst>
        </pc:cxnChg>
      </pc:sldChg>
      <pc:sldChg chg="addSp modSp mod setBg modClrScheme chgLayout">
        <pc:chgData name="Rose, Jennifer (DOLI)" userId="S::jennifer.rose@doli.virginia.gov::ed904f2f-1ccf-4fe2-a2d4-f53737822f31" providerId="AD" clId="Web-{3CD0E721-8F94-4249-AAA3-06EC35F94E5A}" dt="2020-07-24T12:17:02.137" v="190" actId="20577"/>
        <pc:sldMkLst>
          <pc:docMk/>
          <pc:sldMk cId="1906151720" sldId="357"/>
        </pc:sldMkLst>
        <pc:spChg chg="mod ord">
          <ac:chgData name="Rose, Jennifer (DOLI)" userId="S::jennifer.rose@doli.virginia.gov::ed904f2f-1ccf-4fe2-a2d4-f53737822f31" providerId="AD" clId="Web-{3CD0E721-8F94-4249-AAA3-06EC35F94E5A}" dt="2020-07-24T12:17:02.137" v="190" actId="20577"/>
          <ac:spMkLst>
            <pc:docMk/>
            <pc:sldMk cId="1906151720" sldId="357"/>
            <ac:spMk id="3" creationId="{00000000-0000-0000-0000-000000000000}"/>
          </ac:spMkLst>
        </pc:spChg>
        <pc:spChg chg="mod">
          <ac:chgData name="Rose, Jennifer (DOLI)" userId="S::jennifer.rose@doli.virginia.gov::ed904f2f-1ccf-4fe2-a2d4-f53737822f31" providerId="AD" clId="Web-{3CD0E721-8F94-4249-AAA3-06EC35F94E5A}" dt="2020-07-24T12:16:07.231" v="181"/>
          <ac:spMkLst>
            <pc:docMk/>
            <pc:sldMk cId="1906151720" sldId="357"/>
            <ac:spMk id="5" creationId="{00000000-0000-0000-0000-000000000000}"/>
          </ac:spMkLst>
        </pc:spChg>
        <pc:spChg chg="add">
          <ac:chgData name="Rose, Jennifer (DOLI)" userId="S::jennifer.rose@doli.virginia.gov::ed904f2f-1ccf-4fe2-a2d4-f53737822f31" providerId="AD" clId="Web-{3CD0E721-8F94-4249-AAA3-06EC35F94E5A}" dt="2020-07-24T12:16:07.231" v="181"/>
          <ac:spMkLst>
            <pc:docMk/>
            <pc:sldMk cId="1906151720" sldId="357"/>
            <ac:spMk id="12" creationId="{77D7B666-D5E6-48CE-B26A-FB5E5C34AF90}"/>
          </ac:spMkLst>
        </pc:spChg>
        <pc:spChg chg="add">
          <ac:chgData name="Rose, Jennifer (DOLI)" userId="S::jennifer.rose@doli.virginia.gov::ed904f2f-1ccf-4fe2-a2d4-f53737822f31" providerId="AD" clId="Web-{3CD0E721-8F94-4249-AAA3-06EC35F94E5A}" dt="2020-07-24T12:16:07.231" v="181"/>
          <ac:spMkLst>
            <pc:docMk/>
            <pc:sldMk cId="1906151720" sldId="357"/>
            <ac:spMk id="14" creationId="{F6EE670A-A41A-44AD-BC1C-2090365EB5B3}"/>
          </ac:spMkLst>
        </pc:spChg>
        <pc:cxnChg chg="add">
          <ac:chgData name="Rose, Jennifer (DOLI)" userId="S::jennifer.rose@doli.virginia.gov::ed904f2f-1ccf-4fe2-a2d4-f53737822f31" providerId="AD" clId="Web-{3CD0E721-8F94-4249-AAA3-06EC35F94E5A}" dt="2020-07-24T12:16:07.231" v="181"/>
          <ac:cxnSpMkLst>
            <pc:docMk/>
            <pc:sldMk cId="1906151720" sldId="357"/>
            <ac:cxnSpMk id="10" creationId="{D84960AC-1CD6-452A-B5F4-2186E3FD7450}"/>
          </ac:cxnSpMkLst>
        </pc:cxnChg>
      </pc:sldChg>
      <pc:sldChg chg="modSp mod modClrScheme chgLayout">
        <pc:chgData name="Rose, Jennifer (DOLI)" userId="S::jennifer.rose@doli.virginia.gov::ed904f2f-1ccf-4fe2-a2d4-f53737822f31" providerId="AD" clId="Web-{3CD0E721-8F94-4249-AAA3-06EC35F94E5A}" dt="2020-07-24T11:44:35.867" v="14"/>
        <pc:sldMkLst>
          <pc:docMk/>
          <pc:sldMk cId="4053293388" sldId="358"/>
        </pc:sldMkLst>
        <pc:spChg chg="mod ord">
          <ac:chgData name="Rose, Jennifer (DOLI)" userId="S::jennifer.rose@doli.virginia.gov::ed904f2f-1ccf-4fe2-a2d4-f53737822f31" providerId="AD" clId="Web-{3CD0E721-8F94-4249-AAA3-06EC35F94E5A}" dt="2020-07-24T11:44:35.867" v="14"/>
          <ac:spMkLst>
            <pc:docMk/>
            <pc:sldMk cId="4053293388" sldId="358"/>
            <ac:spMk id="3" creationId="{00000000-0000-0000-0000-000000000000}"/>
          </ac:spMkLst>
        </pc:spChg>
      </pc:sldChg>
      <pc:sldChg chg="modSp del mod modClrScheme chgLayout">
        <pc:chgData name="Rose, Jennifer (DOLI)" userId="S::jennifer.rose@doli.virginia.gov::ed904f2f-1ccf-4fe2-a2d4-f53737822f31" providerId="AD" clId="Web-{3CD0E721-8F94-4249-AAA3-06EC35F94E5A}" dt="2020-07-24T12:18:09.200" v="198"/>
        <pc:sldMkLst>
          <pc:docMk/>
          <pc:sldMk cId="1958350614" sldId="359"/>
        </pc:sldMkLst>
        <pc:spChg chg="mod ord">
          <ac:chgData name="Rose, Jennifer (DOLI)" userId="S::jennifer.rose@doli.virginia.gov::ed904f2f-1ccf-4fe2-a2d4-f53737822f31" providerId="AD" clId="Web-{3CD0E721-8F94-4249-AAA3-06EC35F94E5A}" dt="2020-07-24T11:44:35.867" v="14"/>
          <ac:spMkLst>
            <pc:docMk/>
            <pc:sldMk cId="1958350614" sldId="359"/>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244934913" sldId="360"/>
        </pc:sldMkLst>
        <pc:spChg chg="mod ord">
          <ac:chgData name="Rose, Jennifer (DOLI)" userId="S::jennifer.rose@doli.virginia.gov::ed904f2f-1ccf-4fe2-a2d4-f53737822f31" providerId="AD" clId="Web-{3CD0E721-8F94-4249-AAA3-06EC35F94E5A}" dt="2020-07-24T11:44:35.867" v="14"/>
          <ac:spMkLst>
            <pc:docMk/>
            <pc:sldMk cId="2244934913" sldId="360"/>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075368894" sldId="361"/>
        </pc:sldMkLst>
        <pc:spChg chg="mod ord">
          <ac:chgData name="Rose, Jennifer (DOLI)" userId="S::jennifer.rose@doli.virginia.gov::ed904f2f-1ccf-4fe2-a2d4-f53737822f31" providerId="AD" clId="Web-{3CD0E721-8F94-4249-AAA3-06EC35F94E5A}" dt="2020-07-24T11:44:35.867" v="14"/>
          <ac:spMkLst>
            <pc:docMk/>
            <pc:sldMk cId="3075368894" sldId="361"/>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338279357" sldId="362"/>
        </pc:sldMkLst>
        <pc:spChg chg="mod ord">
          <ac:chgData name="Rose, Jennifer (DOLI)" userId="S::jennifer.rose@doli.virginia.gov::ed904f2f-1ccf-4fe2-a2d4-f53737822f31" providerId="AD" clId="Web-{3CD0E721-8F94-4249-AAA3-06EC35F94E5A}" dt="2020-07-24T11:44:35.867" v="14"/>
          <ac:spMkLst>
            <pc:docMk/>
            <pc:sldMk cId="1338279357" sldId="362"/>
            <ac:spMk id="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311885361" sldId="363"/>
        </pc:sldMkLst>
        <pc:spChg chg="mod ord">
          <ac:chgData name="Rose, Jennifer (DOLI)" userId="S::jennifer.rose@doli.virginia.gov::ed904f2f-1ccf-4fe2-a2d4-f53737822f31" providerId="AD" clId="Web-{3CD0E721-8F94-4249-AAA3-06EC35F94E5A}" dt="2020-07-24T11:44:35.867" v="14"/>
          <ac:spMkLst>
            <pc:docMk/>
            <pc:sldMk cId="3311885361" sldId="363"/>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44882156" sldId="364"/>
        </pc:sldMkLst>
        <pc:spChg chg="mod ord">
          <ac:chgData name="Rose, Jennifer (DOLI)" userId="S::jennifer.rose@doli.virginia.gov::ed904f2f-1ccf-4fe2-a2d4-f53737822f31" providerId="AD" clId="Web-{3CD0E721-8F94-4249-AAA3-06EC35F94E5A}" dt="2020-07-24T11:44:35.867" v="14"/>
          <ac:spMkLst>
            <pc:docMk/>
            <pc:sldMk cId="344882156" sldId="36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680777099" sldId="365"/>
        </pc:sldMkLst>
        <pc:spChg chg="mod ord">
          <ac:chgData name="Rose, Jennifer (DOLI)" userId="S::jennifer.rose@doli.virginia.gov::ed904f2f-1ccf-4fe2-a2d4-f53737822f31" providerId="AD" clId="Web-{3CD0E721-8F94-4249-AAA3-06EC35F94E5A}" dt="2020-07-24T11:44:35.867" v="14"/>
          <ac:spMkLst>
            <pc:docMk/>
            <pc:sldMk cId="3680777099" sldId="36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415110495" sldId="366"/>
        </pc:sldMkLst>
        <pc:spChg chg="mod ord">
          <ac:chgData name="Rose, Jennifer (DOLI)" userId="S::jennifer.rose@doli.virginia.gov::ed904f2f-1ccf-4fe2-a2d4-f53737822f31" providerId="AD" clId="Web-{3CD0E721-8F94-4249-AAA3-06EC35F94E5A}" dt="2020-07-24T11:44:35.867" v="14"/>
          <ac:spMkLst>
            <pc:docMk/>
            <pc:sldMk cId="2415110495" sldId="366"/>
            <ac:spMk id="835" creationId="{00000000-0000-0000-0000-000000000000}"/>
          </ac:spMkLst>
        </pc:spChg>
      </pc:sldChg>
      <pc:sldChg chg="addSp modSp mod setBg modClrScheme chgLayout">
        <pc:chgData name="Rose, Jennifer (DOLI)" userId="S::jennifer.rose@doli.virginia.gov::ed904f2f-1ccf-4fe2-a2d4-f53737822f31" providerId="AD" clId="Web-{3CD0E721-8F94-4249-AAA3-06EC35F94E5A}" dt="2020-07-24T11:50:51.946" v="46"/>
        <pc:sldMkLst>
          <pc:docMk/>
          <pc:sldMk cId="303863371" sldId="367"/>
        </pc:sldMkLst>
        <pc:spChg chg="mod ord">
          <ac:chgData name="Rose, Jennifer (DOLI)" userId="S::jennifer.rose@doli.virginia.gov::ed904f2f-1ccf-4fe2-a2d4-f53737822f31" providerId="AD" clId="Web-{3CD0E721-8F94-4249-AAA3-06EC35F94E5A}" dt="2020-07-24T11:50:51.946" v="46"/>
          <ac:spMkLst>
            <pc:docMk/>
            <pc:sldMk cId="303863371" sldId="367"/>
            <ac:spMk id="2" creationId="{00000000-0000-0000-0000-000000000000}"/>
          </ac:spMkLst>
        </pc:spChg>
        <pc:spChg chg="mod ord">
          <ac:chgData name="Rose, Jennifer (DOLI)" userId="S::jennifer.rose@doli.virginia.gov::ed904f2f-1ccf-4fe2-a2d4-f53737822f31" providerId="AD" clId="Web-{3CD0E721-8F94-4249-AAA3-06EC35F94E5A}" dt="2020-07-24T11:50:51.946" v="46"/>
          <ac:spMkLst>
            <pc:docMk/>
            <pc:sldMk cId="303863371" sldId="367"/>
            <ac:spMk id="3" creationId="{00000000-0000-0000-0000-000000000000}"/>
          </ac:spMkLst>
        </pc:spChg>
        <pc:spChg chg="add">
          <ac:chgData name="Rose, Jennifer (DOLI)" userId="S::jennifer.rose@doli.virginia.gov::ed904f2f-1ccf-4fe2-a2d4-f53737822f31" providerId="AD" clId="Web-{3CD0E721-8F94-4249-AAA3-06EC35F94E5A}" dt="2020-07-24T11:50:51.946" v="46"/>
          <ac:spMkLst>
            <pc:docMk/>
            <pc:sldMk cId="303863371" sldId="367"/>
            <ac:spMk id="8" creationId="{39E4C68A-A4A9-48A4-9FF2-D2896B1EA01F}"/>
          </ac:spMkLst>
        </pc:spChg>
        <pc:spChg chg="add">
          <ac:chgData name="Rose, Jennifer (DOLI)" userId="S::jennifer.rose@doli.virginia.gov::ed904f2f-1ccf-4fe2-a2d4-f53737822f31" providerId="AD" clId="Web-{3CD0E721-8F94-4249-AAA3-06EC35F94E5A}" dt="2020-07-24T11:50:51.946" v="46"/>
          <ac:spMkLst>
            <pc:docMk/>
            <pc:sldMk cId="303863371" sldId="367"/>
            <ac:spMk id="10" creationId="{E2B9AEA5-52CB-49A6-AF8A-33502F291B91}"/>
          </ac:spMkLst>
        </pc:spChg>
      </pc:sldChg>
      <pc:sldChg chg="modSp mod modClrScheme chgLayout">
        <pc:chgData name="Rose, Jennifer (DOLI)" userId="S::jennifer.rose@doli.virginia.gov::ed904f2f-1ccf-4fe2-a2d4-f53737822f31" providerId="AD" clId="Web-{3CD0E721-8F94-4249-AAA3-06EC35F94E5A}" dt="2020-07-24T12:22:25.935" v="223" actId="20577"/>
        <pc:sldMkLst>
          <pc:docMk/>
          <pc:sldMk cId="170235198" sldId="368"/>
        </pc:sldMkLst>
        <pc:spChg chg="mod">
          <ac:chgData name="Rose, Jennifer (DOLI)" userId="S::jennifer.rose@doli.virginia.gov::ed904f2f-1ccf-4fe2-a2d4-f53737822f31" providerId="AD" clId="Web-{3CD0E721-8F94-4249-AAA3-06EC35F94E5A}" dt="2020-07-24T12:22:25.935" v="223" actId="20577"/>
          <ac:spMkLst>
            <pc:docMk/>
            <pc:sldMk cId="170235198" sldId="368"/>
            <ac:spMk id="834"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170235198" sldId="36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164002959" sldId="372"/>
        </pc:sldMkLst>
        <pc:spChg chg="mod ord">
          <ac:chgData name="Rose, Jennifer (DOLI)" userId="S::jennifer.rose@doli.virginia.gov::ed904f2f-1ccf-4fe2-a2d4-f53737822f31" providerId="AD" clId="Web-{3CD0E721-8F94-4249-AAA3-06EC35F94E5A}" dt="2020-07-24T11:44:35.867" v="14"/>
          <ac:spMkLst>
            <pc:docMk/>
            <pc:sldMk cId="2164002959" sldId="372"/>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417977121" sldId="374"/>
        </pc:sldMkLst>
        <pc:spChg chg="mod ord">
          <ac:chgData name="Rose, Jennifer (DOLI)" userId="S::jennifer.rose@doli.virginia.gov::ed904f2f-1ccf-4fe2-a2d4-f53737822f31" providerId="AD" clId="Web-{3CD0E721-8F94-4249-AAA3-06EC35F94E5A}" dt="2020-07-24T11:44:35.867" v="14"/>
          <ac:spMkLst>
            <pc:docMk/>
            <pc:sldMk cId="3417977121" sldId="37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077192937" sldId="375"/>
        </pc:sldMkLst>
        <pc:spChg chg="mod ord">
          <ac:chgData name="Rose, Jennifer (DOLI)" userId="S::jennifer.rose@doli.virginia.gov::ed904f2f-1ccf-4fe2-a2d4-f53737822f31" providerId="AD" clId="Web-{3CD0E721-8F94-4249-AAA3-06EC35F94E5A}" dt="2020-07-24T11:44:35.867" v="14"/>
          <ac:spMkLst>
            <pc:docMk/>
            <pc:sldMk cId="3077192937" sldId="37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805506681" sldId="376"/>
        </pc:sldMkLst>
        <pc:spChg chg="mod ord">
          <ac:chgData name="Rose, Jennifer (DOLI)" userId="S::jennifer.rose@doli.virginia.gov::ed904f2f-1ccf-4fe2-a2d4-f53737822f31" providerId="AD" clId="Web-{3CD0E721-8F94-4249-AAA3-06EC35F94E5A}" dt="2020-07-24T11:44:35.867" v="14"/>
          <ac:spMkLst>
            <pc:docMk/>
            <pc:sldMk cId="1805506681" sldId="37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615012958" sldId="377"/>
        </pc:sldMkLst>
        <pc:spChg chg="mod ord">
          <ac:chgData name="Rose, Jennifer (DOLI)" userId="S::jennifer.rose@doli.virginia.gov::ed904f2f-1ccf-4fe2-a2d4-f53737822f31" providerId="AD" clId="Web-{3CD0E721-8F94-4249-AAA3-06EC35F94E5A}" dt="2020-07-24T11:44:35.867" v="14"/>
          <ac:spMkLst>
            <pc:docMk/>
            <pc:sldMk cId="1615012958" sldId="377"/>
            <ac:spMk id="835"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2:21:50.560" v="221" actId="20577"/>
        <pc:sldMkLst>
          <pc:docMk/>
          <pc:sldMk cId="1491228519" sldId="378"/>
        </pc:sldMkLst>
        <pc:spChg chg="mod">
          <ac:chgData name="Rose, Jennifer (DOLI)" userId="S::jennifer.rose@doli.virginia.gov::ed904f2f-1ccf-4fe2-a2d4-f53737822f31" providerId="AD" clId="Web-{3CD0E721-8F94-4249-AAA3-06EC35F94E5A}" dt="2020-07-24T12:21:50.560" v="221" actId="20577"/>
          <ac:spMkLst>
            <pc:docMk/>
            <pc:sldMk cId="1491228519" sldId="378"/>
            <ac:spMk id="4"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1491228519" sldId="378"/>
            <ac:spMk id="835" creationId="{00000000-0000-0000-0000-000000000000}"/>
          </ac:spMkLst>
        </pc:spChg>
        <pc:picChg chg="del">
          <ac:chgData name="Rose, Jennifer (DOLI)" userId="S::jennifer.rose@doli.virginia.gov::ed904f2f-1ccf-4fe2-a2d4-f53737822f31" providerId="AD" clId="Web-{3CD0E721-8F94-4249-AAA3-06EC35F94E5A}" dt="2020-07-24T12:21:30.888" v="220"/>
          <ac:picMkLst>
            <pc:docMk/>
            <pc:sldMk cId="1491228519" sldId="378"/>
            <ac:picMk id="5" creationId="{697CE643-AC6A-4852-A3CC-E42318198A90}"/>
          </ac:picMkLst>
        </pc:picChg>
        <pc:picChg chg="del">
          <ac:chgData name="Rose, Jennifer (DOLI)" userId="S::jennifer.rose@doli.virginia.gov::ed904f2f-1ccf-4fe2-a2d4-f53737822f31" providerId="AD" clId="Web-{3CD0E721-8F94-4249-AAA3-06EC35F94E5A}" dt="2020-07-24T12:21:29.107" v="219"/>
          <ac:picMkLst>
            <pc:docMk/>
            <pc:sldMk cId="1491228519" sldId="378"/>
            <ac:picMk id="1026"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44:35.867" v="14"/>
        <pc:sldMkLst>
          <pc:docMk/>
          <pc:sldMk cId="3280813294" sldId="379"/>
        </pc:sldMkLst>
        <pc:spChg chg="mod ord">
          <ac:chgData name="Rose, Jennifer (DOLI)" userId="S::jennifer.rose@doli.virginia.gov::ed904f2f-1ccf-4fe2-a2d4-f53737822f31" providerId="AD" clId="Web-{3CD0E721-8F94-4249-AAA3-06EC35F94E5A}" dt="2020-07-24T11:44:35.867" v="14"/>
          <ac:spMkLst>
            <pc:docMk/>
            <pc:sldMk cId="3280813294" sldId="379"/>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23:51.888" v="235" actId="20577"/>
        <pc:sldMkLst>
          <pc:docMk/>
          <pc:sldMk cId="914203271" sldId="380"/>
        </pc:sldMkLst>
        <pc:spChg chg="mod">
          <ac:chgData name="Rose, Jennifer (DOLI)" userId="S::jennifer.rose@doli.virginia.gov::ed904f2f-1ccf-4fe2-a2d4-f53737822f31" providerId="AD" clId="Web-{3CD0E721-8F94-4249-AAA3-06EC35F94E5A}" dt="2020-07-24T12:23:51.888" v="235" actId="20577"/>
          <ac:spMkLst>
            <pc:docMk/>
            <pc:sldMk cId="914203271" sldId="380"/>
            <ac:spMk id="834"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914203271" sldId="380"/>
            <ac:spMk id="835"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2:24:47.795" v="241" actId="20577"/>
        <pc:sldMkLst>
          <pc:docMk/>
          <pc:sldMk cId="368589334" sldId="381"/>
        </pc:sldMkLst>
        <pc:spChg chg="mod">
          <ac:chgData name="Rose, Jennifer (DOLI)" userId="S::jennifer.rose@doli.virginia.gov::ed904f2f-1ccf-4fe2-a2d4-f53737822f31" providerId="AD" clId="Web-{3CD0E721-8F94-4249-AAA3-06EC35F94E5A}" dt="2020-07-24T12:24:47.795" v="241" actId="20577"/>
          <ac:spMkLst>
            <pc:docMk/>
            <pc:sldMk cId="368589334" sldId="381"/>
            <ac:spMk id="834"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368589334" sldId="381"/>
            <ac:spMk id="835" creationId="{00000000-0000-0000-0000-000000000000}"/>
          </ac:spMkLst>
        </pc:spChg>
        <pc:picChg chg="del">
          <ac:chgData name="Rose, Jennifer (DOLI)" userId="S::jennifer.rose@doli.virginia.gov::ed904f2f-1ccf-4fe2-a2d4-f53737822f31" providerId="AD" clId="Web-{3CD0E721-8F94-4249-AAA3-06EC35F94E5A}" dt="2020-07-24T11:51:26.336" v="47"/>
          <ac:picMkLst>
            <pc:docMk/>
            <pc:sldMk cId="368589334" sldId="381"/>
            <ac:picMk id="3074"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44:35.867" v="14"/>
        <pc:sldMkLst>
          <pc:docMk/>
          <pc:sldMk cId="1444448829" sldId="382"/>
        </pc:sldMkLst>
        <pc:spChg chg="mod ord">
          <ac:chgData name="Rose, Jennifer (DOLI)" userId="S::jennifer.rose@doli.virginia.gov::ed904f2f-1ccf-4fe2-a2d4-f53737822f31" providerId="AD" clId="Web-{3CD0E721-8F94-4249-AAA3-06EC35F94E5A}" dt="2020-07-24T11:44:35.867" v="14"/>
          <ac:spMkLst>
            <pc:docMk/>
            <pc:sldMk cId="1444448829" sldId="382"/>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777447562" sldId="383"/>
        </pc:sldMkLst>
        <pc:spChg chg="mod ord">
          <ac:chgData name="Rose, Jennifer (DOLI)" userId="S::jennifer.rose@doli.virginia.gov::ed904f2f-1ccf-4fe2-a2d4-f53737822f31" providerId="AD" clId="Web-{3CD0E721-8F94-4249-AAA3-06EC35F94E5A}" dt="2020-07-24T11:44:35.867" v="14"/>
          <ac:spMkLst>
            <pc:docMk/>
            <pc:sldMk cId="3777447562" sldId="383"/>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553292806" sldId="384"/>
        </pc:sldMkLst>
        <pc:spChg chg="mod ord">
          <ac:chgData name="Rose, Jennifer (DOLI)" userId="S::jennifer.rose@doli.virginia.gov::ed904f2f-1ccf-4fe2-a2d4-f53737822f31" providerId="AD" clId="Web-{3CD0E721-8F94-4249-AAA3-06EC35F94E5A}" dt="2020-07-24T11:44:35.867" v="14"/>
          <ac:spMkLst>
            <pc:docMk/>
            <pc:sldMk cId="2553292806" sldId="38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894788382" sldId="385"/>
        </pc:sldMkLst>
        <pc:spChg chg="mod ord">
          <ac:chgData name="Rose, Jennifer (DOLI)" userId="S::jennifer.rose@doli.virginia.gov::ed904f2f-1ccf-4fe2-a2d4-f53737822f31" providerId="AD" clId="Web-{3CD0E721-8F94-4249-AAA3-06EC35F94E5A}" dt="2020-07-24T11:44:35.867" v="14"/>
          <ac:spMkLst>
            <pc:docMk/>
            <pc:sldMk cId="894788382" sldId="38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846040947" sldId="386"/>
        </pc:sldMkLst>
        <pc:spChg chg="mod ord">
          <ac:chgData name="Rose, Jennifer (DOLI)" userId="S::jennifer.rose@doli.virginia.gov::ed904f2f-1ccf-4fe2-a2d4-f53737822f31" providerId="AD" clId="Web-{3CD0E721-8F94-4249-AAA3-06EC35F94E5A}" dt="2020-07-24T11:44:35.867" v="14"/>
          <ac:spMkLst>
            <pc:docMk/>
            <pc:sldMk cId="3846040947" sldId="38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909352936" sldId="387"/>
        </pc:sldMkLst>
        <pc:spChg chg="mod ord">
          <ac:chgData name="Rose, Jennifer (DOLI)" userId="S::jennifer.rose@doli.virginia.gov::ed904f2f-1ccf-4fe2-a2d4-f53737822f31" providerId="AD" clId="Web-{3CD0E721-8F94-4249-AAA3-06EC35F94E5A}" dt="2020-07-24T11:44:35.867" v="14"/>
          <ac:spMkLst>
            <pc:docMk/>
            <pc:sldMk cId="1909352936" sldId="387"/>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493626284" sldId="388"/>
        </pc:sldMkLst>
        <pc:spChg chg="mod ord">
          <ac:chgData name="Rose, Jennifer (DOLI)" userId="S::jennifer.rose@doli.virginia.gov::ed904f2f-1ccf-4fe2-a2d4-f53737822f31" providerId="AD" clId="Web-{3CD0E721-8F94-4249-AAA3-06EC35F94E5A}" dt="2020-07-24T11:44:35.867" v="14"/>
          <ac:spMkLst>
            <pc:docMk/>
            <pc:sldMk cId="3493626284" sldId="388"/>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350954809" sldId="390"/>
        </pc:sldMkLst>
        <pc:spChg chg="mod ord">
          <ac:chgData name="Rose, Jennifer (DOLI)" userId="S::jennifer.rose@doli.virginia.gov::ed904f2f-1ccf-4fe2-a2d4-f53737822f31" providerId="AD" clId="Web-{3CD0E721-8F94-4249-AAA3-06EC35F94E5A}" dt="2020-07-24T11:44:35.867" v="14"/>
          <ac:spMkLst>
            <pc:docMk/>
            <pc:sldMk cId="1350954809" sldId="390"/>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052031882" sldId="391"/>
        </pc:sldMkLst>
        <pc:spChg chg="mod ord">
          <ac:chgData name="Rose, Jennifer (DOLI)" userId="S::jennifer.rose@doli.virginia.gov::ed904f2f-1ccf-4fe2-a2d4-f53737822f31" providerId="AD" clId="Web-{3CD0E721-8F94-4249-AAA3-06EC35F94E5A}" dt="2020-07-24T11:44:35.867" v="14"/>
          <ac:spMkLst>
            <pc:docMk/>
            <pc:sldMk cId="1052031882" sldId="391"/>
            <ac:spMk id="835" creationId="{00000000-0000-0000-0000-000000000000}"/>
          </ac:spMkLst>
        </pc:spChg>
      </pc:sldChg>
      <pc:sldChg chg="delSp modSp mod modClrScheme chgLayout">
        <pc:chgData name="Rose, Jennifer (DOLI)" userId="S::jennifer.rose@doli.virginia.gov::ed904f2f-1ccf-4fe2-a2d4-f53737822f31" providerId="AD" clId="Web-{3CD0E721-8F94-4249-AAA3-06EC35F94E5A}" dt="2020-07-24T12:26:06.592" v="245" actId="1076"/>
        <pc:sldMkLst>
          <pc:docMk/>
          <pc:sldMk cId="3443634565" sldId="392"/>
        </pc:sldMkLst>
        <pc:spChg chg="mod">
          <ac:chgData name="Rose, Jennifer (DOLI)" userId="S::jennifer.rose@doli.virginia.gov::ed904f2f-1ccf-4fe2-a2d4-f53737822f31" providerId="AD" clId="Web-{3CD0E721-8F94-4249-AAA3-06EC35F94E5A}" dt="2020-07-24T12:26:06.592" v="245" actId="1076"/>
          <ac:spMkLst>
            <pc:docMk/>
            <pc:sldMk cId="3443634565" sldId="392"/>
            <ac:spMk id="834"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3443634565" sldId="392"/>
            <ac:spMk id="835" creationId="{00000000-0000-0000-0000-000000000000}"/>
          </ac:spMkLst>
        </pc:spChg>
        <pc:picChg chg="del">
          <ac:chgData name="Rose, Jennifer (DOLI)" userId="S::jennifer.rose@doli.virginia.gov::ed904f2f-1ccf-4fe2-a2d4-f53737822f31" providerId="AD" clId="Web-{3CD0E721-8F94-4249-AAA3-06EC35F94E5A}" dt="2020-07-24T12:25:42.529" v="242"/>
          <ac:picMkLst>
            <pc:docMk/>
            <pc:sldMk cId="3443634565" sldId="392"/>
            <ac:picMk id="2052" creationId="{00000000-0000-0000-0000-000000000000}"/>
          </ac:picMkLst>
        </pc:picChg>
      </pc:sldChg>
      <pc:sldChg chg="modSp mod modClrScheme chgLayout">
        <pc:chgData name="Rose, Jennifer (DOLI)" userId="S::jennifer.rose@doli.virginia.gov::ed904f2f-1ccf-4fe2-a2d4-f53737822f31" providerId="AD" clId="Web-{3CD0E721-8F94-4249-AAA3-06EC35F94E5A}" dt="2020-07-24T11:44:35.867" v="14"/>
        <pc:sldMkLst>
          <pc:docMk/>
          <pc:sldMk cId="4053212688" sldId="393"/>
        </pc:sldMkLst>
        <pc:spChg chg="mod ord">
          <ac:chgData name="Rose, Jennifer (DOLI)" userId="S::jennifer.rose@doli.virginia.gov::ed904f2f-1ccf-4fe2-a2d4-f53737822f31" providerId="AD" clId="Web-{3CD0E721-8F94-4249-AAA3-06EC35F94E5A}" dt="2020-07-24T11:44:35.867" v="14"/>
          <ac:spMkLst>
            <pc:docMk/>
            <pc:sldMk cId="4053212688" sldId="393"/>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504447272" sldId="394"/>
        </pc:sldMkLst>
        <pc:spChg chg="mod ord">
          <ac:chgData name="Rose, Jennifer (DOLI)" userId="S::jennifer.rose@doli.virginia.gov::ed904f2f-1ccf-4fe2-a2d4-f53737822f31" providerId="AD" clId="Web-{3CD0E721-8F94-4249-AAA3-06EC35F94E5A}" dt="2020-07-24T11:44:35.867" v="14"/>
          <ac:spMkLst>
            <pc:docMk/>
            <pc:sldMk cId="504447272" sldId="39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616538767" sldId="396"/>
        </pc:sldMkLst>
        <pc:spChg chg="mod ord">
          <ac:chgData name="Rose, Jennifer (DOLI)" userId="S::jennifer.rose@doli.virginia.gov::ed904f2f-1ccf-4fe2-a2d4-f53737822f31" providerId="AD" clId="Web-{3CD0E721-8F94-4249-AAA3-06EC35F94E5A}" dt="2020-07-24T11:44:35.867" v="14"/>
          <ac:spMkLst>
            <pc:docMk/>
            <pc:sldMk cId="1616538767" sldId="396"/>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722430253" sldId="397"/>
        </pc:sldMkLst>
        <pc:spChg chg="mod ord">
          <ac:chgData name="Rose, Jennifer (DOLI)" userId="S::jennifer.rose@doli.virginia.gov::ed904f2f-1ccf-4fe2-a2d4-f53737822f31" providerId="AD" clId="Web-{3CD0E721-8F94-4249-AAA3-06EC35F94E5A}" dt="2020-07-24T11:44:35.867" v="14"/>
          <ac:spMkLst>
            <pc:docMk/>
            <pc:sldMk cId="2722430253" sldId="397"/>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03:57.026" v="106" actId="20577"/>
        <pc:sldMkLst>
          <pc:docMk/>
          <pc:sldMk cId="705353542" sldId="398"/>
        </pc:sldMkLst>
        <pc:spChg chg="mod ord">
          <ac:chgData name="Rose, Jennifer (DOLI)" userId="S::jennifer.rose@doli.virginia.gov::ed904f2f-1ccf-4fe2-a2d4-f53737822f31" providerId="AD" clId="Web-{3CD0E721-8F94-4249-AAA3-06EC35F94E5A}" dt="2020-07-24T12:03:57.026" v="106" actId="20577"/>
          <ac:spMkLst>
            <pc:docMk/>
            <pc:sldMk cId="705353542" sldId="398"/>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3612637680" sldId="399"/>
        </pc:sldMkLst>
        <pc:spChg chg="mod ord">
          <ac:chgData name="Rose, Jennifer (DOLI)" userId="S::jennifer.rose@doli.virginia.gov::ed904f2f-1ccf-4fe2-a2d4-f53737822f31" providerId="AD" clId="Web-{3CD0E721-8F94-4249-AAA3-06EC35F94E5A}" dt="2020-07-24T11:44:35.867" v="14"/>
          <ac:spMkLst>
            <pc:docMk/>
            <pc:sldMk cId="3612637680" sldId="399"/>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780509266" sldId="400"/>
        </pc:sldMkLst>
        <pc:spChg chg="mod ord">
          <ac:chgData name="Rose, Jennifer (DOLI)" userId="S::jennifer.rose@doli.virginia.gov::ed904f2f-1ccf-4fe2-a2d4-f53737822f31" providerId="AD" clId="Web-{3CD0E721-8F94-4249-AAA3-06EC35F94E5A}" dt="2020-07-24T11:44:35.867" v="14"/>
          <ac:spMkLst>
            <pc:docMk/>
            <pc:sldMk cId="2780509266" sldId="400"/>
            <ac:spMk id="835" creationId="{00000000-0000-0000-0000-000000000000}"/>
          </ac:spMkLst>
        </pc:spChg>
      </pc:sldChg>
      <pc:sldChg chg="addSp modSp mod setBg modClrScheme chgLayout">
        <pc:chgData name="Rose, Jennifer (DOLI)" userId="S::jennifer.rose@doli.virginia.gov::ed904f2f-1ccf-4fe2-a2d4-f53737822f31" providerId="AD" clId="Web-{3CD0E721-8F94-4249-AAA3-06EC35F94E5A}" dt="2020-07-24T12:17:44.950" v="196" actId="14100"/>
        <pc:sldMkLst>
          <pc:docMk/>
          <pc:sldMk cId="1117059732" sldId="401"/>
        </pc:sldMkLst>
        <pc:spChg chg="mod ord">
          <ac:chgData name="Rose, Jennifer (DOLI)" userId="S::jennifer.rose@doli.virginia.gov::ed904f2f-1ccf-4fe2-a2d4-f53737822f31" providerId="AD" clId="Web-{3CD0E721-8F94-4249-AAA3-06EC35F94E5A}" dt="2020-07-24T12:17:38.716" v="195" actId="14100"/>
          <ac:spMkLst>
            <pc:docMk/>
            <pc:sldMk cId="1117059732" sldId="401"/>
            <ac:spMk id="3" creationId="{00000000-0000-0000-0000-000000000000}"/>
          </ac:spMkLst>
        </pc:spChg>
        <pc:spChg chg="mod">
          <ac:chgData name="Rose, Jennifer (DOLI)" userId="S::jennifer.rose@doli.virginia.gov::ed904f2f-1ccf-4fe2-a2d4-f53737822f31" providerId="AD" clId="Web-{3CD0E721-8F94-4249-AAA3-06EC35F94E5A}" dt="2020-07-24T12:17:15.372" v="191"/>
          <ac:spMkLst>
            <pc:docMk/>
            <pc:sldMk cId="1117059732" sldId="401"/>
            <ac:spMk id="5" creationId="{00000000-0000-0000-0000-000000000000}"/>
          </ac:spMkLst>
        </pc:spChg>
        <pc:picChg chg="mod">
          <ac:chgData name="Rose, Jennifer (DOLI)" userId="S::jennifer.rose@doli.virginia.gov::ed904f2f-1ccf-4fe2-a2d4-f53737822f31" providerId="AD" clId="Web-{3CD0E721-8F94-4249-AAA3-06EC35F94E5A}" dt="2020-07-24T12:17:44.950" v="196" actId="14100"/>
          <ac:picMkLst>
            <pc:docMk/>
            <pc:sldMk cId="1117059732" sldId="401"/>
            <ac:picMk id="5122" creationId="{00000000-0000-0000-0000-000000000000}"/>
          </ac:picMkLst>
        </pc:picChg>
        <pc:cxnChg chg="add">
          <ac:chgData name="Rose, Jennifer (DOLI)" userId="S::jennifer.rose@doli.virginia.gov::ed904f2f-1ccf-4fe2-a2d4-f53737822f31" providerId="AD" clId="Web-{3CD0E721-8F94-4249-AAA3-06EC35F94E5A}" dt="2020-07-24T12:17:15.372" v="191"/>
          <ac:cxnSpMkLst>
            <pc:docMk/>
            <pc:sldMk cId="1117059732" sldId="401"/>
            <ac:cxnSpMk id="71" creationId="{F4F4AF38-8AAD-4B65-9274-0033CABC4A16}"/>
          </ac:cxnSpMkLst>
        </pc:cxnChg>
      </pc:sldChg>
      <pc:sldChg chg="modSp mod modClrScheme chgLayout">
        <pc:chgData name="Rose, Jennifer (DOLI)" userId="S::jennifer.rose@doli.virginia.gov::ed904f2f-1ccf-4fe2-a2d4-f53737822f31" providerId="AD" clId="Web-{3CD0E721-8F94-4249-AAA3-06EC35F94E5A}" dt="2020-07-24T11:44:35.867" v="14"/>
        <pc:sldMkLst>
          <pc:docMk/>
          <pc:sldMk cId="375960058" sldId="402"/>
        </pc:sldMkLst>
        <pc:spChg chg="mod ord">
          <ac:chgData name="Rose, Jennifer (DOLI)" userId="S::jennifer.rose@doli.virginia.gov::ed904f2f-1ccf-4fe2-a2d4-f53737822f31" providerId="AD" clId="Web-{3CD0E721-8F94-4249-AAA3-06EC35F94E5A}" dt="2020-07-24T11:44:35.867" v="14"/>
          <ac:spMkLst>
            <pc:docMk/>
            <pc:sldMk cId="375960058" sldId="402"/>
            <ac:spMk id="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2097611354" sldId="403"/>
        </pc:sldMkLst>
        <pc:spChg chg="mod ord">
          <ac:chgData name="Rose, Jennifer (DOLI)" userId="S::jennifer.rose@doli.virginia.gov::ed904f2f-1ccf-4fe2-a2d4-f53737822f31" providerId="AD" clId="Web-{3CD0E721-8F94-4249-AAA3-06EC35F94E5A}" dt="2020-07-24T11:44:35.867" v="14"/>
          <ac:spMkLst>
            <pc:docMk/>
            <pc:sldMk cId="2097611354" sldId="403"/>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945949557" sldId="404"/>
        </pc:sldMkLst>
        <pc:spChg chg="mod ord">
          <ac:chgData name="Rose, Jennifer (DOLI)" userId="S::jennifer.rose@doli.virginia.gov::ed904f2f-1ccf-4fe2-a2d4-f53737822f31" providerId="AD" clId="Web-{3CD0E721-8F94-4249-AAA3-06EC35F94E5A}" dt="2020-07-24T11:44:35.867" v="14"/>
          <ac:spMkLst>
            <pc:docMk/>
            <pc:sldMk cId="1945949557" sldId="404"/>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1307451193" sldId="405"/>
        </pc:sldMkLst>
        <pc:spChg chg="mod ord">
          <ac:chgData name="Rose, Jennifer (DOLI)" userId="S::jennifer.rose@doli.virginia.gov::ed904f2f-1ccf-4fe2-a2d4-f53737822f31" providerId="AD" clId="Web-{3CD0E721-8F94-4249-AAA3-06EC35F94E5A}" dt="2020-07-24T11:44:35.867" v="14"/>
          <ac:spMkLst>
            <pc:docMk/>
            <pc:sldMk cId="1307451193" sldId="405"/>
            <ac:spMk id="83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2:15:43.981" v="180" actId="20577"/>
        <pc:sldMkLst>
          <pc:docMk/>
          <pc:sldMk cId="1035736283" sldId="406"/>
        </pc:sldMkLst>
        <pc:spChg chg="mod ord">
          <ac:chgData name="Rose, Jennifer (DOLI)" userId="S::jennifer.rose@doli.virginia.gov::ed904f2f-1ccf-4fe2-a2d4-f53737822f31" providerId="AD" clId="Web-{3CD0E721-8F94-4249-AAA3-06EC35F94E5A}" dt="2020-07-24T12:15:43.981" v="180" actId="20577"/>
          <ac:spMkLst>
            <pc:docMk/>
            <pc:sldMk cId="1035736283" sldId="406"/>
            <ac:spMk id="3"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57135842" sldId="407"/>
        </pc:sldMkLst>
        <pc:spChg chg="mod ord">
          <ac:chgData name="Rose, Jennifer (DOLI)" userId="S::jennifer.rose@doli.virginia.gov::ed904f2f-1ccf-4fe2-a2d4-f53737822f31" providerId="AD" clId="Web-{3CD0E721-8F94-4249-AAA3-06EC35F94E5A}" dt="2020-07-24T11:44:35.867" v="14"/>
          <ac:spMkLst>
            <pc:docMk/>
            <pc:sldMk cId="57135842" sldId="407"/>
            <ac:spMk id="5" creationId="{00000000-0000-0000-0000-000000000000}"/>
          </ac:spMkLst>
        </pc:spChg>
      </pc:sldChg>
      <pc:sldChg chg="modSp mod modClrScheme chgLayout">
        <pc:chgData name="Rose, Jennifer (DOLI)" userId="S::jennifer.rose@doli.virginia.gov::ed904f2f-1ccf-4fe2-a2d4-f53737822f31" providerId="AD" clId="Web-{3CD0E721-8F94-4249-AAA3-06EC35F94E5A}" dt="2020-07-24T11:44:35.867" v="14"/>
        <pc:sldMkLst>
          <pc:docMk/>
          <pc:sldMk cId="600866134" sldId="408"/>
        </pc:sldMkLst>
        <pc:spChg chg="mod ord">
          <ac:chgData name="Rose, Jennifer (DOLI)" userId="S::jennifer.rose@doli.virginia.gov::ed904f2f-1ccf-4fe2-a2d4-f53737822f31" providerId="AD" clId="Web-{3CD0E721-8F94-4249-AAA3-06EC35F94E5A}" dt="2020-07-24T11:44:35.867" v="14"/>
          <ac:spMkLst>
            <pc:docMk/>
            <pc:sldMk cId="600866134" sldId="408"/>
            <ac:spMk id="3" creationId="{00000000-0000-0000-0000-000000000000}"/>
          </ac:spMkLst>
        </pc:spChg>
        <pc:spChg chg="mod ord">
          <ac:chgData name="Rose, Jennifer (DOLI)" userId="S::jennifer.rose@doli.virginia.gov::ed904f2f-1ccf-4fe2-a2d4-f53737822f31" providerId="AD" clId="Web-{3CD0E721-8F94-4249-AAA3-06EC35F94E5A}" dt="2020-07-24T11:44:35.867" v="14"/>
          <ac:spMkLst>
            <pc:docMk/>
            <pc:sldMk cId="600866134" sldId="408"/>
            <ac:spMk id="5" creationId="{00000000-0000-0000-0000-000000000000}"/>
          </ac:spMkLst>
        </pc:spChg>
      </pc:sldChg>
      <pc:sldChg chg="new del">
        <pc:chgData name="Rose, Jennifer (DOLI)" userId="S::jennifer.rose@doli.virginia.gov::ed904f2f-1ccf-4fe2-a2d4-f53737822f31" providerId="AD" clId="Web-{3CD0E721-8F94-4249-AAA3-06EC35F94E5A}" dt="2020-07-24T12:01:04.713" v="71"/>
        <pc:sldMkLst>
          <pc:docMk/>
          <pc:sldMk cId="2190733308" sldId="409"/>
        </pc:sldMkLst>
      </pc:sldChg>
      <pc:sldChg chg="new del">
        <pc:chgData name="Rose, Jennifer (DOLI)" userId="S::jennifer.rose@doli.virginia.gov::ed904f2f-1ccf-4fe2-a2d4-f53737822f31" providerId="AD" clId="Web-{3CD0E721-8F94-4249-AAA3-06EC35F94E5A}" dt="2020-07-24T12:01:03.072" v="70"/>
        <pc:sldMkLst>
          <pc:docMk/>
          <pc:sldMk cId="1429270058" sldId="410"/>
        </pc:sldMkLst>
      </pc:sldChg>
      <pc:sldChg chg="modSp add replId">
        <pc:chgData name="Rose, Jennifer (DOLI)" userId="S::jennifer.rose@doli.virginia.gov::ed904f2f-1ccf-4fe2-a2d4-f53737822f31" providerId="AD" clId="Web-{3CD0E721-8F94-4249-AAA3-06EC35F94E5A}" dt="2020-07-24T12:02:37.776" v="94" actId="20577"/>
        <pc:sldMkLst>
          <pc:docMk/>
          <pc:sldMk cId="3268950141" sldId="411"/>
        </pc:sldMkLst>
        <pc:spChg chg="mod">
          <ac:chgData name="Rose, Jennifer (DOLI)" userId="S::jennifer.rose@doli.virginia.gov::ed904f2f-1ccf-4fe2-a2d4-f53737822f31" providerId="AD" clId="Web-{3CD0E721-8F94-4249-AAA3-06EC35F94E5A}" dt="2020-07-24T12:02:37.776" v="94" actId="20577"/>
          <ac:spMkLst>
            <pc:docMk/>
            <pc:sldMk cId="3268950141" sldId="411"/>
            <ac:spMk id="3" creationId="{00000000-0000-0000-0000-000000000000}"/>
          </ac:spMkLst>
        </pc:spChg>
      </pc:sldChg>
      <pc:sldChg chg="modSp add replId">
        <pc:chgData name="Rose, Jennifer (DOLI)" userId="S::jennifer.rose@doli.virginia.gov::ed904f2f-1ccf-4fe2-a2d4-f53737822f31" providerId="AD" clId="Web-{3CD0E721-8F94-4249-AAA3-06EC35F94E5A}" dt="2020-07-24T12:03:36.635" v="104" actId="20577"/>
        <pc:sldMkLst>
          <pc:docMk/>
          <pc:sldMk cId="1084920501" sldId="412"/>
        </pc:sldMkLst>
        <pc:spChg chg="mod">
          <ac:chgData name="Rose, Jennifer (DOLI)" userId="S::jennifer.rose@doli.virginia.gov::ed904f2f-1ccf-4fe2-a2d4-f53737822f31" providerId="AD" clId="Web-{3CD0E721-8F94-4249-AAA3-06EC35F94E5A}" dt="2020-07-24T12:03:36.635" v="104" actId="20577"/>
          <ac:spMkLst>
            <pc:docMk/>
            <pc:sldMk cId="1084920501" sldId="412"/>
            <ac:spMk id="3" creationId="{00000000-0000-0000-0000-000000000000}"/>
          </ac:spMkLst>
        </pc:spChg>
      </pc:sldChg>
      <pc:sldChg chg="modSp add replId">
        <pc:chgData name="Rose, Jennifer (DOLI)" userId="S::jennifer.rose@doli.virginia.gov::ed904f2f-1ccf-4fe2-a2d4-f53737822f31" providerId="AD" clId="Web-{3CD0E721-8F94-4249-AAA3-06EC35F94E5A}" dt="2020-07-24T12:07:46.198" v="133" actId="20577"/>
        <pc:sldMkLst>
          <pc:docMk/>
          <pc:sldMk cId="2159940493" sldId="413"/>
        </pc:sldMkLst>
        <pc:spChg chg="mod">
          <ac:chgData name="Rose, Jennifer (DOLI)" userId="S::jennifer.rose@doli.virginia.gov::ed904f2f-1ccf-4fe2-a2d4-f53737822f31" providerId="AD" clId="Web-{3CD0E721-8F94-4249-AAA3-06EC35F94E5A}" dt="2020-07-24T12:07:46.198" v="133" actId="20577"/>
          <ac:spMkLst>
            <pc:docMk/>
            <pc:sldMk cId="2159940493" sldId="413"/>
            <ac:spMk id="3" creationId="{00000000-0000-0000-0000-000000000000}"/>
          </ac:spMkLst>
        </pc:spChg>
      </pc:sldChg>
      <pc:sldChg chg="modSp add ord replId">
        <pc:chgData name="Rose, Jennifer (DOLI)" userId="S::jennifer.rose@doli.virginia.gov::ed904f2f-1ccf-4fe2-a2d4-f53737822f31" providerId="AD" clId="Web-{3CD0E721-8F94-4249-AAA3-06EC35F94E5A}" dt="2020-07-24T12:07:24.683" v="132"/>
        <pc:sldMkLst>
          <pc:docMk/>
          <pc:sldMk cId="1029114710" sldId="414"/>
        </pc:sldMkLst>
        <pc:spChg chg="mod">
          <ac:chgData name="Rose, Jennifer (DOLI)" userId="S::jennifer.rose@doli.virginia.gov::ed904f2f-1ccf-4fe2-a2d4-f53737822f31" providerId="AD" clId="Web-{3CD0E721-8F94-4249-AAA3-06EC35F94E5A}" dt="2020-07-24T12:07:08.245" v="131" actId="20577"/>
          <ac:spMkLst>
            <pc:docMk/>
            <pc:sldMk cId="1029114710" sldId="414"/>
            <ac:spMk id="3" creationId="{00000000-0000-0000-0000-000000000000}"/>
          </ac:spMkLst>
        </pc:spChg>
      </pc:sldChg>
      <pc:sldChg chg="modSp add replId">
        <pc:chgData name="Rose, Jennifer (DOLI)" userId="S::jennifer.rose@doli.virginia.gov::ed904f2f-1ccf-4fe2-a2d4-f53737822f31" providerId="AD" clId="Web-{3CD0E721-8F94-4249-AAA3-06EC35F94E5A}" dt="2020-07-24T12:08:55.745" v="140" actId="20577"/>
        <pc:sldMkLst>
          <pc:docMk/>
          <pc:sldMk cId="2509062743" sldId="415"/>
        </pc:sldMkLst>
        <pc:spChg chg="mod">
          <ac:chgData name="Rose, Jennifer (DOLI)" userId="S::jennifer.rose@doli.virginia.gov::ed904f2f-1ccf-4fe2-a2d4-f53737822f31" providerId="AD" clId="Web-{3CD0E721-8F94-4249-AAA3-06EC35F94E5A}" dt="2020-07-24T12:08:55.745" v="140" actId="20577"/>
          <ac:spMkLst>
            <pc:docMk/>
            <pc:sldMk cId="2509062743" sldId="415"/>
            <ac:spMk id="3" creationId="{00000000-0000-0000-0000-000000000000}"/>
          </ac:spMkLst>
        </pc:spChg>
      </pc:sldChg>
      <pc:sldChg chg="addSp modSp add mod replId setBg">
        <pc:chgData name="Rose, Jennifer (DOLI)" userId="S::jennifer.rose@doli.virginia.gov::ed904f2f-1ccf-4fe2-a2d4-f53737822f31" providerId="AD" clId="Web-{3CD0E721-8F94-4249-AAA3-06EC35F94E5A}" dt="2020-07-24T12:10:04.246" v="149" actId="20577"/>
        <pc:sldMkLst>
          <pc:docMk/>
          <pc:sldMk cId="330320494" sldId="416"/>
        </pc:sldMkLst>
        <pc:spChg chg="mod ord">
          <ac:chgData name="Rose, Jennifer (DOLI)" userId="S::jennifer.rose@doli.virginia.gov::ed904f2f-1ccf-4fe2-a2d4-f53737822f31" providerId="AD" clId="Web-{3CD0E721-8F94-4249-AAA3-06EC35F94E5A}" dt="2020-07-24T12:10:04.246" v="149" actId="20577"/>
          <ac:spMkLst>
            <pc:docMk/>
            <pc:sldMk cId="330320494" sldId="416"/>
            <ac:spMk id="3" creationId="{00000000-0000-0000-0000-000000000000}"/>
          </ac:spMkLst>
        </pc:spChg>
        <pc:spChg chg="mod">
          <ac:chgData name="Rose, Jennifer (DOLI)" userId="S::jennifer.rose@doli.virginia.gov::ed904f2f-1ccf-4fe2-a2d4-f53737822f31" providerId="AD" clId="Web-{3CD0E721-8F94-4249-AAA3-06EC35F94E5A}" dt="2020-07-24T12:09:40.089" v="146"/>
          <ac:spMkLst>
            <pc:docMk/>
            <pc:sldMk cId="330320494" sldId="416"/>
            <ac:spMk id="4" creationId="{00000000-0000-0000-0000-000000000000}"/>
          </ac:spMkLst>
        </pc:spChg>
        <pc:spChg chg="add">
          <ac:chgData name="Rose, Jennifer (DOLI)" userId="S::jennifer.rose@doli.virginia.gov::ed904f2f-1ccf-4fe2-a2d4-f53737822f31" providerId="AD" clId="Web-{3CD0E721-8F94-4249-AAA3-06EC35F94E5A}" dt="2020-07-24T12:09:40.089" v="146"/>
          <ac:spMkLst>
            <pc:docMk/>
            <pc:sldMk cId="330320494" sldId="416"/>
            <ac:spMk id="11" creationId="{77D7B666-D5E6-48CE-B26A-FB5E5C34AF90}"/>
          </ac:spMkLst>
        </pc:spChg>
        <pc:spChg chg="add">
          <ac:chgData name="Rose, Jennifer (DOLI)" userId="S::jennifer.rose@doli.virginia.gov::ed904f2f-1ccf-4fe2-a2d4-f53737822f31" providerId="AD" clId="Web-{3CD0E721-8F94-4249-AAA3-06EC35F94E5A}" dt="2020-07-24T12:09:40.089" v="146"/>
          <ac:spMkLst>
            <pc:docMk/>
            <pc:sldMk cId="330320494" sldId="416"/>
            <ac:spMk id="13" creationId="{F6EE670A-A41A-44AD-BC1C-2090365EB5B3}"/>
          </ac:spMkLst>
        </pc:spChg>
        <pc:cxnChg chg="add">
          <ac:chgData name="Rose, Jennifer (DOLI)" userId="S::jennifer.rose@doli.virginia.gov::ed904f2f-1ccf-4fe2-a2d4-f53737822f31" providerId="AD" clId="Web-{3CD0E721-8F94-4249-AAA3-06EC35F94E5A}" dt="2020-07-24T12:09:40.089" v="146"/>
          <ac:cxnSpMkLst>
            <pc:docMk/>
            <pc:sldMk cId="330320494" sldId="416"/>
            <ac:cxnSpMk id="9" creationId="{D84960AC-1CD6-452A-B5F4-2186E3FD7450}"/>
          </ac:cxnSpMkLst>
        </pc:cxnChg>
      </pc:sldChg>
      <pc:sldChg chg="addSp modSp add mod replId setBg setClrOvrMap">
        <pc:chgData name="Rose, Jennifer (DOLI)" userId="S::jennifer.rose@doli.virginia.gov::ed904f2f-1ccf-4fe2-a2d4-f53737822f31" providerId="AD" clId="Web-{3CD0E721-8F94-4249-AAA3-06EC35F94E5A}" dt="2020-07-24T12:18:32.794" v="201" actId="20577"/>
        <pc:sldMkLst>
          <pc:docMk/>
          <pc:sldMk cId="2313497375" sldId="417"/>
        </pc:sldMkLst>
        <pc:spChg chg="mod ord">
          <ac:chgData name="Rose, Jennifer (DOLI)" userId="S::jennifer.rose@doli.virginia.gov::ed904f2f-1ccf-4fe2-a2d4-f53737822f31" providerId="AD" clId="Web-{3CD0E721-8F94-4249-AAA3-06EC35F94E5A}" dt="2020-07-24T12:18:32.794" v="201" actId="20577"/>
          <ac:spMkLst>
            <pc:docMk/>
            <pc:sldMk cId="2313497375" sldId="417"/>
            <ac:spMk id="3" creationId="{00000000-0000-0000-0000-000000000000}"/>
          </ac:spMkLst>
        </pc:spChg>
        <pc:spChg chg="mod">
          <ac:chgData name="Rose, Jennifer (DOLI)" userId="S::jennifer.rose@doli.virginia.gov::ed904f2f-1ccf-4fe2-a2d4-f53737822f31" providerId="AD" clId="Web-{3CD0E721-8F94-4249-AAA3-06EC35F94E5A}" dt="2020-07-24T12:18:18.794" v="199"/>
          <ac:spMkLst>
            <pc:docMk/>
            <pc:sldMk cId="2313497375" sldId="417"/>
            <ac:spMk id="5" creationId="{00000000-0000-0000-0000-000000000000}"/>
          </ac:spMkLst>
        </pc:spChg>
        <pc:spChg chg="add">
          <ac:chgData name="Rose, Jennifer (DOLI)" userId="S::jennifer.rose@doli.virginia.gov::ed904f2f-1ccf-4fe2-a2d4-f53737822f31" providerId="AD" clId="Web-{3CD0E721-8F94-4249-AAA3-06EC35F94E5A}" dt="2020-07-24T12:18:18.794" v="199"/>
          <ac:spMkLst>
            <pc:docMk/>
            <pc:sldMk cId="2313497375" sldId="417"/>
            <ac:spMk id="12" creationId="{7B2A1016-34C3-4BE4-94F4-F4215EA18EAB}"/>
          </ac:spMkLst>
        </pc:spChg>
        <pc:spChg chg="add">
          <ac:chgData name="Rose, Jennifer (DOLI)" userId="S::jennifer.rose@doli.virginia.gov::ed904f2f-1ccf-4fe2-a2d4-f53737822f31" providerId="AD" clId="Web-{3CD0E721-8F94-4249-AAA3-06EC35F94E5A}" dt="2020-07-24T12:18:18.794" v="199"/>
          <ac:spMkLst>
            <pc:docMk/>
            <pc:sldMk cId="2313497375" sldId="417"/>
            <ac:spMk id="14" creationId="{4BBFA14D-8E4F-42D4-B5A0-9588A6A45452}"/>
          </ac:spMkLst>
        </pc:spChg>
        <pc:cxnChg chg="add">
          <ac:chgData name="Rose, Jennifer (DOLI)" userId="S::jennifer.rose@doli.virginia.gov::ed904f2f-1ccf-4fe2-a2d4-f53737822f31" providerId="AD" clId="Web-{3CD0E721-8F94-4249-AAA3-06EC35F94E5A}" dt="2020-07-24T12:18:18.794" v="199"/>
          <ac:cxnSpMkLst>
            <pc:docMk/>
            <pc:sldMk cId="2313497375" sldId="417"/>
            <ac:cxnSpMk id="10" creationId="{D84960AC-1CD6-452A-B5F4-2186E3FD7450}"/>
          </ac:cxnSpMkLst>
        </pc:cxnChg>
        <pc:cxnChg chg="add">
          <ac:chgData name="Rose, Jennifer (DOLI)" userId="S::jennifer.rose@doli.virginia.gov::ed904f2f-1ccf-4fe2-a2d4-f53737822f31" providerId="AD" clId="Web-{3CD0E721-8F94-4249-AAA3-06EC35F94E5A}" dt="2020-07-24T12:18:18.794" v="199"/>
          <ac:cxnSpMkLst>
            <pc:docMk/>
            <pc:sldMk cId="2313497375" sldId="417"/>
            <ac:cxnSpMk id="16" creationId="{610B2B88-1A1B-486B-9366-918FE2E71D41}"/>
          </ac:cxnSpMkLst>
        </pc:cxnChg>
      </pc:sldChg>
      <pc:sldChg chg="modSp add replId">
        <pc:chgData name="Rose, Jennifer (DOLI)" userId="S::jennifer.rose@doli.virginia.gov::ed904f2f-1ccf-4fe2-a2d4-f53737822f31" providerId="AD" clId="Web-{3CD0E721-8F94-4249-AAA3-06EC35F94E5A}" dt="2020-07-24T12:24:28.420" v="240" actId="20577"/>
        <pc:sldMkLst>
          <pc:docMk/>
          <pc:sldMk cId="3990746515" sldId="418"/>
        </pc:sldMkLst>
        <pc:spChg chg="mod">
          <ac:chgData name="Rose, Jennifer (DOLI)" userId="S::jennifer.rose@doli.virginia.gov::ed904f2f-1ccf-4fe2-a2d4-f53737822f31" providerId="AD" clId="Web-{3CD0E721-8F94-4249-AAA3-06EC35F94E5A}" dt="2020-07-24T12:24:28.420" v="240" actId="20577"/>
          <ac:spMkLst>
            <pc:docMk/>
            <pc:sldMk cId="3990746515" sldId="418"/>
            <ac:spMk id="834" creationId="{00000000-0000-0000-0000-000000000000}"/>
          </ac:spMkLst>
        </pc:spChg>
      </pc:sldChg>
      <pc:sldMasterChg chg="del delSldLayout">
        <pc:chgData name="Rose, Jennifer (DOLI)" userId="S::jennifer.rose@doli.virginia.gov::ed904f2f-1ccf-4fe2-a2d4-f53737822f31" providerId="AD" clId="Web-{3CD0E721-8F94-4249-AAA3-06EC35F94E5A}" dt="2020-07-24T11:44:35.867" v="14"/>
        <pc:sldMasterMkLst>
          <pc:docMk/>
          <pc:sldMasterMk cId="2335840027" sldId="2147483743"/>
        </pc:sldMasterMkLst>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2236164617" sldId="2147483744"/>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48945672" sldId="2147483745"/>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1142358090" sldId="2147483746"/>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2754909163" sldId="2147483747"/>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2301209865" sldId="2147483748"/>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2997853272" sldId="2147483749"/>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3765535681" sldId="2147483750"/>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3977255041" sldId="2147483751"/>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196683728" sldId="2147483752"/>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2481364157" sldId="2147483753"/>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1142966377" sldId="2147483754"/>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1417831710" sldId="2147483755"/>
          </pc:sldLayoutMkLst>
        </pc:sldLayoutChg>
        <pc:sldLayoutChg chg="del">
          <pc:chgData name="Rose, Jennifer (DOLI)" userId="S::jennifer.rose@doli.virginia.gov::ed904f2f-1ccf-4fe2-a2d4-f53737822f31" providerId="AD" clId="Web-{3CD0E721-8F94-4249-AAA3-06EC35F94E5A}" dt="2020-07-24T11:44:35.867" v="14"/>
          <pc:sldLayoutMkLst>
            <pc:docMk/>
            <pc:sldMasterMk cId="2335840027" sldId="2147483743"/>
            <pc:sldLayoutMk cId="480006823" sldId="2147483756"/>
          </pc:sldLayoutMkLst>
        </pc:sldLayoutChg>
      </pc:sldMasterChg>
      <pc:sldMasterChg chg="add addSldLayout modSldLayout">
        <pc:chgData name="Rose, Jennifer (DOLI)" userId="S::jennifer.rose@doli.virginia.gov::ed904f2f-1ccf-4fe2-a2d4-f53737822f31" providerId="AD" clId="Web-{3CD0E721-8F94-4249-AAA3-06EC35F94E5A}" dt="2020-07-24T11:44:35.867" v="14"/>
        <pc:sldMasterMkLst>
          <pc:docMk/>
          <pc:sldMasterMk cId="3978043952" sldId="2147483769"/>
        </pc:sldMasterMkLst>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1091475383" sldId="2147483770"/>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2356169788" sldId="2147483771"/>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3112052899" sldId="2147483772"/>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458780211" sldId="2147483773"/>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1365737000" sldId="2147483774"/>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3238970099" sldId="2147483775"/>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2110473379" sldId="2147483776"/>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603863176" sldId="2147483777"/>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3550036828" sldId="2147483778"/>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1373938923" sldId="2147483779"/>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988974664" sldId="2147483780"/>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147096927" sldId="2147483781"/>
          </pc:sldLayoutMkLst>
        </pc:sldLayoutChg>
        <pc:sldLayoutChg chg="add mod replId">
          <pc:chgData name="Rose, Jennifer (DOLI)" userId="S::jennifer.rose@doli.virginia.gov::ed904f2f-1ccf-4fe2-a2d4-f53737822f31" providerId="AD" clId="Web-{3CD0E721-8F94-4249-AAA3-06EC35F94E5A}" dt="2020-07-24T11:44:35.867" v="14"/>
          <pc:sldLayoutMkLst>
            <pc:docMk/>
            <pc:sldMasterMk cId="3978043952" sldId="2147483769"/>
            <pc:sldLayoutMk cId="2258566936" sldId="2147483782"/>
          </pc:sldLayoutMkLst>
        </pc:sldLayoutChg>
      </pc:sldMasterChg>
    </pc:docChg>
  </pc:docChgLst>
  <pc:docChgLst>
    <pc:chgData name="Withrow, Jay (DOLI)" userId="S::jay.withrow@doli.virginia.gov::80cb9d9e-752d-414a-a8db-eaf354868c4d" providerId="AD" clId="Web-{216E5B7F-D206-45EE-B374-B216403D96F8}"/>
    <pc:docChg chg="delSld modSld">
      <pc:chgData name="Withrow, Jay (DOLI)" userId="S::jay.withrow@doli.virginia.gov::80cb9d9e-752d-414a-a8db-eaf354868c4d" providerId="AD" clId="Web-{216E5B7F-D206-45EE-B374-B216403D96F8}" dt="2020-07-21T21:01:17.772" v="1016" actId="20577"/>
      <pc:docMkLst>
        <pc:docMk/>
      </pc:docMkLst>
      <pc:sldChg chg="modSp">
        <pc:chgData name="Withrow, Jay (DOLI)" userId="S::jay.withrow@doli.virginia.gov::80cb9d9e-752d-414a-a8db-eaf354868c4d" providerId="AD" clId="Web-{216E5B7F-D206-45EE-B374-B216403D96F8}" dt="2020-07-21T19:34:52.540" v="35" actId="14100"/>
        <pc:sldMkLst>
          <pc:docMk/>
          <pc:sldMk cId="546505671" sldId="256"/>
        </pc:sldMkLst>
        <pc:spChg chg="mod">
          <ac:chgData name="Withrow, Jay (DOLI)" userId="S::jay.withrow@doli.virginia.gov::80cb9d9e-752d-414a-a8db-eaf354868c4d" providerId="AD" clId="Web-{216E5B7F-D206-45EE-B374-B216403D96F8}" dt="2020-07-21T19:34:52.540" v="35" actId="14100"/>
          <ac:spMkLst>
            <pc:docMk/>
            <pc:sldMk cId="546505671" sldId="256"/>
            <ac:spMk id="4" creationId="{76FE0A8D-9659-4999-9789-6E31AC408D70}"/>
          </ac:spMkLst>
        </pc:spChg>
      </pc:sldChg>
      <pc:sldChg chg="modSp">
        <pc:chgData name="Withrow, Jay (DOLI)" userId="S::jay.withrow@doli.virginia.gov::80cb9d9e-752d-414a-a8db-eaf354868c4d" providerId="AD" clId="Web-{216E5B7F-D206-45EE-B374-B216403D96F8}" dt="2020-07-21T20:32:12.423" v="521" actId="1076"/>
        <pc:sldMkLst>
          <pc:docMk/>
          <pc:sldMk cId="173136227" sldId="258"/>
        </pc:sldMkLst>
        <pc:spChg chg="mod">
          <ac:chgData name="Withrow, Jay (DOLI)" userId="S::jay.withrow@doli.virginia.gov::80cb9d9e-752d-414a-a8db-eaf354868c4d" providerId="AD" clId="Web-{216E5B7F-D206-45EE-B374-B216403D96F8}" dt="2020-07-21T20:32:04.095" v="520" actId="20577"/>
          <ac:spMkLst>
            <pc:docMk/>
            <pc:sldMk cId="173136227" sldId="258"/>
            <ac:spMk id="834" creationId="{00000000-0000-0000-0000-000000000000}"/>
          </ac:spMkLst>
        </pc:spChg>
        <pc:picChg chg="mod">
          <ac:chgData name="Withrow, Jay (DOLI)" userId="S::jay.withrow@doli.virginia.gov::80cb9d9e-752d-414a-a8db-eaf354868c4d" providerId="AD" clId="Web-{216E5B7F-D206-45EE-B374-B216403D96F8}" dt="2020-07-21T20:32:12.423" v="521" actId="1076"/>
          <ac:picMkLst>
            <pc:docMk/>
            <pc:sldMk cId="173136227" sldId="258"/>
            <ac:picMk id="4" creationId="{00000000-0000-0000-0000-000000000000}"/>
          </ac:picMkLst>
        </pc:picChg>
      </pc:sldChg>
      <pc:sldChg chg="modSp">
        <pc:chgData name="Withrow, Jay (DOLI)" userId="S::jay.withrow@doli.virginia.gov::80cb9d9e-752d-414a-a8db-eaf354868c4d" providerId="AD" clId="Web-{216E5B7F-D206-45EE-B374-B216403D96F8}" dt="2020-07-21T20:38:41.697" v="613" actId="14100"/>
        <pc:sldMkLst>
          <pc:docMk/>
          <pc:sldMk cId="1273642947" sldId="267"/>
        </pc:sldMkLst>
        <pc:spChg chg="mod">
          <ac:chgData name="Withrow, Jay (DOLI)" userId="S::jay.withrow@doli.virginia.gov::80cb9d9e-752d-414a-a8db-eaf354868c4d" providerId="AD" clId="Web-{216E5B7F-D206-45EE-B374-B216403D96F8}" dt="2020-07-21T20:38:41.697" v="613" actId="14100"/>
          <ac:spMkLst>
            <pc:docMk/>
            <pc:sldMk cId="1273642947" sldId="267"/>
            <ac:spMk id="834" creationId="{00000000-0000-0000-0000-000000000000}"/>
          </ac:spMkLst>
        </pc:spChg>
      </pc:sldChg>
      <pc:sldChg chg="modSp">
        <pc:chgData name="Withrow, Jay (DOLI)" userId="S::jay.withrow@doli.virginia.gov::80cb9d9e-752d-414a-a8db-eaf354868c4d" providerId="AD" clId="Web-{216E5B7F-D206-45EE-B374-B216403D96F8}" dt="2020-07-21T19:48:21.338" v="174" actId="20577"/>
        <pc:sldMkLst>
          <pc:docMk/>
          <pc:sldMk cId="2121507180" sldId="268"/>
        </pc:sldMkLst>
        <pc:spChg chg="mod">
          <ac:chgData name="Withrow, Jay (DOLI)" userId="S::jay.withrow@doli.virginia.gov::80cb9d9e-752d-414a-a8db-eaf354868c4d" providerId="AD" clId="Web-{216E5B7F-D206-45EE-B374-B216403D96F8}" dt="2020-07-21T19:48:21.338" v="174" actId="20577"/>
          <ac:spMkLst>
            <pc:docMk/>
            <pc:sldMk cId="2121507180" sldId="268"/>
            <ac:spMk id="834" creationId="{00000000-0000-0000-0000-000000000000}"/>
          </ac:spMkLst>
        </pc:spChg>
      </pc:sldChg>
      <pc:sldChg chg="modSp">
        <pc:chgData name="Withrow, Jay (DOLI)" userId="S::jay.withrow@doli.virginia.gov::80cb9d9e-752d-414a-a8db-eaf354868c4d" providerId="AD" clId="Web-{216E5B7F-D206-45EE-B374-B216403D96F8}" dt="2020-07-21T20:39:00.041" v="619" actId="1076"/>
        <pc:sldMkLst>
          <pc:docMk/>
          <pc:sldMk cId="2467185674" sldId="269"/>
        </pc:sldMkLst>
        <pc:spChg chg="mod">
          <ac:chgData name="Withrow, Jay (DOLI)" userId="S::jay.withrow@doli.virginia.gov::80cb9d9e-752d-414a-a8db-eaf354868c4d" providerId="AD" clId="Web-{216E5B7F-D206-45EE-B374-B216403D96F8}" dt="2020-07-21T20:39:00.041" v="619" actId="1076"/>
          <ac:spMkLst>
            <pc:docMk/>
            <pc:sldMk cId="2467185674" sldId="269"/>
            <ac:spMk id="834" creationId="{00000000-0000-0000-0000-000000000000}"/>
          </ac:spMkLst>
        </pc:spChg>
      </pc:sldChg>
      <pc:sldChg chg="modSp">
        <pc:chgData name="Withrow, Jay (DOLI)" userId="S::jay.withrow@doli.virginia.gov::80cb9d9e-752d-414a-a8db-eaf354868c4d" providerId="AD" clId="Web-{216E5B7F-D206-45EE-B374-B216403D96F8}" dt="2020-07-21T19:52:50.187" v="255" actId="20577"/>
        <pc:sldMkLst>
          <pc:docMk/>
          <pc:sldMk cId="3173095148" sldId="270"/>
        </pc:sldMkLst>
        <pc:spChg chg="mod">
          <ac:chgData name="Withrow, Jay (DOLI)" userId="S::jay.withrow@doli.virginia.gov::80cb9d9e-752d-414a-a8db-eaf354868c4d" providerId="AD" clId="Web-{216E5B7F-D206-45EE-B374-B216403D96F8}" dt="2020-07-21T19:52:23.874" v="251" actId="20577"/>
          <ac:spMkLst>
            <pc:docMk/>
            <pc:sldMk cId="3173095148" sldId="270"/>
            <ac:spMk id="3" creationId="{00000000-0000-0000-0000-000000000000}"/>
          </ac:spMkLst>
        </pc:spChg>
        <pc:spChg chg="mod">
          <ac:chgData name="Withrow, Jay (DOLI)" userId="S::jay.withrow@doli.virginia.gov::80cb9d9e-752d-414a-a8db-eaf354868c4d" providerId="AD" clId="Web-{216E5B7F-D206-45EE-B374-B216403D96F8}" dt="2020-07-21T19:52:50.187" v="255" actId="20577"/>
          <ac:spMkLst>
            <pc:docMk/>
            <pc:sldMk cId="3173095148" sldId="270"/>
            <ac:spMk id="835" creationId="{00000000-0000-0000-0000-000000000000}"/>
          </ac:spMkLst>
        </pc:spChg>
      </pc:sldChg>
      <pc:sldChg chg="modSp">
        <pc:chgData name="Withrow, Jay (DOLI)" userId="S::jay.withrow@doli.virginia.gov::80cb9d9e-752d-414a-a8db-eaf354868c4d" providerId="AD" clId="Web-{216E5B7F-D206-45EE-B374-B216403D96F8}" dt="2020-07-21T20:39:19.948" v="627" actId="14100"/>
        <pc:sldMkLst>
          <pc:docMk/>
          <pc:sldMk cId="1984719071" sldId="271"/>
        </pc:sldMkLst>
        <pc:spChg chg="mod">
          <ac:chgData name="Withrow, Jay (DOLI)" userId="S::jay.withrow@doli.virginia.gov::80cb9d9e-752d-414a-a8db-eaf354868c4d" providerId="AD" clId="Web-{216E5B7F-D206-45EE-B374-B216403D96F8}" dt="2020-07-21T20:39:19.948" v="627" actId="14100"/>
          <ac:spMkLst>
            <pc:docMk/>
            <pc:sldMk cId="1984719071" sldId="271"/>
            <ac:spMk id="834" creationId="{00000000-0000-0000-0000-000000000000}"/>
          </ac:spMkLst>
        </pc:spChg>
        <pc:spChg chg="mod">
          <ac:chgData name="Withrow, Jay (DOLI)" userId="S::jay.withrow@doli.virginia.gov::80cb9d9e-752d-414a-a8db-eaf354868c4d" providerId="AD" clId="Web-{216E5B7F-D206-45EE-B374-B216403D96F8}" dt="2020-07-21T19:54:34.189" v="276" actId="20577"/>
          <ac:spMkLst>
            <pc:docMk/>
            <pc:sldMk cId="1984719071" sldId="271"/>
            <ac:spMk id="835" creationId="{00000000-0000-0000-0000-000000000000}"/>
          </ac:spMkLst>
        </pc:spChg>
      </pc:sldChg>
      <pc:sldChg chg="modSp">
        <pc:chgData name="Withrow, Jay (DOLI)" userId="S::jay.withrow@doli.virginia.gov::80cb9d9e-752d-414a-a8db-eaf354868c4d" providerId="AD" clId="Web-{216E5B7F-D206-45EE-B374-B216403D96F8}" dt="2020-07-21T20:37:26.805" v="595" actId="20577"/>
        <pc:sldMkLst>
          <pc:docMk/>
          <pc:sldMk cId="1387332216" sldId="274"/>
        </pc:sldMkLst>
        <pc:spChg chg="mod">
          <ac:chgData name="Withrow, Jay (DOLI)" userId="S::jay.withrow@doli.virginia.gov::80cb9d9e-752d-414a-a8db-eaf354868c4d" providerId="AD" clId="Web-{216E5B7F-D206-45EE-B374-B216403D96F8}" dt="2020-07-21T20:37:26.805" v="595" actId="20577"/>
          <ac:spMkLst>
            <pc:docMk/>
            <pc:sldMk cId="1387332216" sldId="274"/>
            <ac:spMk id="834" creationId="{00000000-0000-0000-0000-000000000000}"/>
          </ac:spMkLst>
        </pc:spChg>
        <pc:spChg chg="mod">
          <ac:chgData name="Withrow, Jay (DOLI)" userId="S::jay.withrow@doli.virginia.gov::80cb9d9e-752d-414a-a8db-eaf354868c4d" providerId="AD" clId="Web-{216E5B7F-D206-45EE-B374-B216403D96F8}" dt="2020-07-21T20:37:18.618" v="594" actId="1076"/>
          <ac:spMkLst>
            <pc:docMk/>
            <pc:sldMk cId="1387332216" sldId="274"/>
            <ac:spMk id="835" creationId="{00000000-0000-0000-0000-000000000000}"/>
          </ac:spMkLst>
        </pc:spChg>
      </pc:sldChg>
      <pc:sldChg chg="modSp">
        <pc:chgData name="Withrow, Jay (DOLI)" userId="S::jay.withrow@doli.virginia.gov::80cb9d9e-752d-414a-a8db-eaf354868c4d" providerId="AD" clId="Web-{216E5B7F-D206-45EE-B374-B216403D96F8}" dt="2020-07-21T20:39:48.151" v="634" actId="1076"/>
        <pc:sldMkLst>
          <pc:docMk/>
          <pc:sldMk cId="255555452" sldId="276"/>
        </pc:sldMkLst>
        <pc:spChg chg="mod">
          <ac:chgData name="Withrow, Jay (DOLI)" userId="S::jay.withrow@doli.virginia.gov::80cb9d9e-752d-414a-a8db-eaf354868c4d" providerId="AD" clId="Web-{216E5B7F-D206-45EE-B374-B216403D96F8}" dt="2020-07-21T20:39:43.589" v="633" actId="20577"/>
          <ac:spMkLst>
            <pc:docMk/>
            <pc:sldMk cId="255555452" sldId="276"/>
            <ac:spMk id="834" creationId="{00000000-0000-0000-0000-000000000000}"/>
          </ac:spMkLst>
        </pc:spChg>
        <pc:picChg chg="mod">
          <ac:chgData name="Withrow, Jay (DOLI)" userId="S::jay.withrow@doli.virginia.gov::80cb9d9e-752d-414a-a8db-eaf354868c4d" providerId="AD" clId="Web-{216E5B7F-D206-45EE-B374-B216403D96F8}" dt="2020-07-21T20:39:48.151" v="634" actId="1076"/>
          <ac:picMkLst>
            <pc:docMk/>
            <pc:sldMk cId="255555452" sldId="276"/>
            <ac:picMk id="1028" creationId="{00000000-0000-0000-0000-000000000000}"/>
          </ac:picMkLst>
        </pc:picChg>
      </pc:sldChg>
      <pc:sldChg chg="modSp">
        <pc:chgData name="Withrow, Jay (DOLI)" userId="S::jay.withrow@doli.virginia.gov::80cb9d9e-752d-414a-a8db-eaf354868c4d" providerId="AD" clId="Web-{216E5B7F-D206-45EE-B374-B216403D96F8}" dt="2020-07-21T20:40:42.762" v="650" actId="14100"/>
        <pc:sldMkLst>
          <pc:docMk/>
          <pc:sldMk cId="3166801360" sldId="278"/>
        </pc:sldMkLst>
        <pc:spChg chg="mod">
          <ac:chgData name="Withrow, Jay (DOLI)" userId="S::jay.withrow@doli.virginia.gov::80cb9d9e-752d-414a-a8db-eaf354868c4d" providerId="AD" clId="Web-{216E5B7F-D206-45EE-B374-B216403D96F8}" dt="2020-07-21T20:40:42.762" v="650" actId="14100"/>
          <ac:spMkLst>
            <pc:docMk/>
            <pc:sldMk cId="3166801360" sldId="278"/>
            <ac:spMk id="834" creationId="{00000000-0000-0000-0000-000000000000}"/>
          </ac:spMkLst>
        </pc:spChg>
      </pc:sldChg>
      <pc:sldChg chg="modSp">
        <pc:chgData name="Withrow, Jay (DOLI)" userId="S::jay.withrow@doli.virginia.gov::80cb9d9e-752d-414a-a8db-eaf354868c4d" providerId="AD" clId="Web-{216E5B7F-D206-45EE-B374-B216403D96F8}" dt="2020-07-21T20:40:51.684" v="656" actId="14100"/>
        <pc:sldMkLst>
          <pc:docMk/>
          <pc:sldMk cId="2099714873" sldId="279"/>
        </pc:sldMkLst>
        <pc:spChg chg="mod">
          <ac:chgData name="Withrow, Jay (DOLI)" userId="S::jay.withrow@doli.virginia.gov::80cb9d9e-752d-414a-a8db-eaf354868c4d" providerId="AD" clId="Web-{216E5B7F-D206-45EE-B374-B216403D96F8}" dt="2020-07-21T20:40:51.684" v="656" actId="14100"/>
          <ac:spMkLst>
            <pc:docMk/>
            <pc:sldMk cId="2099714873" sldId="279"/>
            <ac:spMk id="834" creationId="{00000000-0000-0000-0000-000000000000}"/>
          </ac:spMkLst>
        </pc:spChg>
      </pc:sldChg>
      <pc:sldChg chg="modSp">
        <pc:chgData name="Withrow, Jay (DOLI)" userId="S::jay.withrow@doli.virginia.gov::80cb9d9e-752d-414a-a8db-eaf354868c4d" providerId="AD" clId="Web-{216E5B7F-D206-45EE-B374-B216403D96F8}" dt="2020-07-21T20:41:31.778" v="666" actId="20577"/>
        <pc:sldMkLst>
          <pc:docMk/>
          <pc:sldMk cId="3528300066" sldId="280"/>
        </pc:sldMkLst>
        <pc:spChg chg="mod">
          <ac:chgData name="Withrow, Jay (DOLI)" userId="S::jay.withrow@doli.virginia.gov::80cb9d9e-752d-414a-a8db-eaf354868c4d" providerId="AD" clId="Web-{216E5B7F-D206-45EE-B374-B216403D96F8}" dt="2020-07-21T20:41:31.778" v="666" actId="20577"/>
          <ac:spMkLst>
            <pc:docMk/>
            <pc:sldMk cId="3528300066" sldId="280"/>
            <ac:spMk id="834" creationId="{00000000-0000-0000-0000-000000000000}"/>
          </ac:spMkLst>
        </pc:spChg>
      </pc:sldChg>
      <pc:sldChg chg="modSp">
        <pc:chgData name="Withrow, Jay (DOLI)" userId="S::jay.withrow@doli.virginia.gov::80cb9d9e-752d-414a-a8db-eaf354868c4d" providerId="AD" clId="Web-{216E5B7F-D206-45EE-B374-B216403D96F8}" dt="2020-07-21T20:41:43.591" v="671" actId="20577"/>
        <pc:sldMkLst>
          <pc:docMk/>
          <pc:sldMk cId="1907523292" sldId="281"/>
        </pc:sldMkLst>
        <pc:spChg chg="mod">
          <ac:chgData name="Withrow, Jay (DOLI)" userId="S::jay.withrow@doli.virginia.gov::80cb9d9e-752d-414a-a8db-eaf354868c4d" providerId="AD" clId="Web-{216E5B7F-D206-45EE-B374-B216403D96F8}" dt="2020-07-21T20:41:43.591" v="671" actId="20577"/>
          <ac:spMkLst>
            <pc:docMk/>
            <pc:sldMk cId="1907523292" sldId="281"/>
            <ac:spMk id="834" creationId="{00000000-0000-0000-0000-000000000000}"/>
          </ac:spMkLst>
        </pc:spChg>
      </pc:sldChg>
      <pc:sldChg chg="modSp">
        <pc:chgData name="Withrow, Jay (DOLI)" userId="S::jay.withrow@doli.virginia.gov::80cb9d9e-752d-414a-a8db-eaf354868c4d" providerId="AD" clId="Web-{216E5B7F-D206-45EE-B374-B216403D96F8}" dt="2020-07-21T20:42:09.732" v="674" actId="14100"/>
        <pc:sldMkLst>
          <pc:docMk/>
          <pc:sldMk cId="4206701942" sldId="282"/>
        </pc:sldMkLst>
        <pc:spChg chg="mod">
          <ac:chgData name="Withrow, Jay (DOLI)" userId="S::jay.withrow@doli.virginia.gov::80cb9d9e-752d-414a-a8db-eaf354868c4d" providerId="AD" clId="Web-{216E5B7F-D206-45EE-B374-B216403D96F8}" dt="2020-07-21T20:42:09.732" v="674" actId="14100"/>
          <ac:spMkLst>
            <pc:docMk/>
            <pc:sldMk cId="4206701942" sldId="282"/>
            <ac:spMk id="834" creationId="{00000000-0000-0000-0000-000000000000}"/>
          </ac:spMkLst>
        </pc:spChg>
      </pc:sldChg>
      <pc:sldChg chg="modSp">
        <pc:chgData name="Withrow, Jay (DOLI)" userId="S::jay.withrow@doli.virginia.gov::80cb9d9e-752d-414a-a8db-eaf354868c4d" providerId="AD" clId="Web-{216E5B7F-D206-45EE-B374-B216403D96F8}" dt="2020-07-21T20:42:53.655" v="688" actId="14100"/>
        <pc:sldMkLst>
          <pc:docMk/>
          <pc:sldMk cId="3956024941" sldId="283"/>
        </pc:sldMkLst>
        <pc:spChg chg="mod">
          <ac:chgData name="Withrow, Jay (DOLI)" userId="S::jay.withrow@doli.virginia.gov::80cb9d9e-752d-414a-a8db-eaf354868c4d" providerId="AD" clId="Web-{216E5B7F-D206-45EE-B374-B216403D96F8}" dt="2020-07-21T20:42:53.655" v="688" actId="14100"/>
          <ac:spMkLst>
            <pc:docMk/>
            <pc:sldMk cId="3956024941" sldId="283"/>
            <ac:spMk id="834" creationId="{00000000-0000-0000-0000-000000000000}"/>
          </ac:spMkLst>
        </pc:spChg>
      </pc:sldChg>
      <pc:sldChg chg="modSp">
        <pc:chgData name="Withrow, Jay (DOLI)" userId="S::jay.withrow@doli.virginia.gov::80cb9d9e-752d-414a-a8db-eaf354868c4d" providerId="AD" clId="Web-{216E5B7F-D206-45EE-B374-B216403D96F8}" dt="2020-07-21T20:43:21.531" v="696" actId="14100"/>
        <pc:sldMkLst>
          <pc:docMk/>
          <pc:sldMk cId="3262263225" sldId="285"/>
        </pc:sldMkLst>
        <pc:spChg chg="mod">
          <ac:chgData name="Withrow, Jay (DOLI)" userId="S::jay.withrow@doli.virginia.gov::80cb9d9e-752d-414a-a8db-eaf354868c4d" providerId="AD" clId="Web-{216E5B7F-D206-45EE-B374-B216403D96F8}" dt="2020-07-21T20:43:21.531" v="696" actId="14100"/>
          <ac:spMkLst>
            <pc:docMk/>
            <pc:sldMk cId="3262263225" sldId="285"/>
            <ac:spMk id="834" creationId="{00000000-0000-0000-0000-000000000000}"/>
          </ac:spMkLst>
        </pc:spChg>
      </pc:sldChg>
      <pc:sldChg chg="modSp">
        <pc:chgData name="Withrow, Jay (DOLI)" userId="S::jay.withrow@doli.virginia.gov::80cb9d9e-752d-414a-a8db-eaf354868c4d" providerId="AD" clId="Web-{216E5B7F-D206-45EE-B374-B216403D96F8}" dt="2020-07-21T20:43:31.140" v="697" actId="14100"/>
        <pc:sldMkLst>
          <pc:docMk/>
          <pc:sldMk cId="2966568992" sldId="286"/>
        </pc:sldMkLst>
        <pc:spChg chg="mod">
          <ac:chgData name="Withrow, Jay (DOLI)" userId="S::jay.withrow@doli.virginia.gov::80cb9d9e-752d-414a-a8db-eaf354868c4d" providerId="AD" clId="Web-{216E5B7F-D206-45EE-B374-B216403D96F8}" dt="2020-07-21T20:43:31.140" v="697" actId="14100"/>
          <ac:spMkLst>
            <pc:docMk/>
            <pc:sldMk cId="2966568992" sldId="286"/>
            <ac:spMk id="834" creationId="{00000000-0000-0000-0000-000000000000}"/>
          </ac:spMkLst>
        </pc:spChg>
        <pc:spChg chg="mod">
          <ac:chgData name="Withrow, Jay (DOLI)" userId="S::jay.withrow@doli.virginia.gov::80cb9d9e-752d-414a-a8db-eaf354868c4d" providerId="AD" clId="Web-{216E5B7F-D206-45EE-B374-B216403D96F8}" dt="2020-07-21T20:09:58.114" v="345" actId="20577"/>
          <ac:spMkLst>
            <pc:docMk/>
            <pc:sldMk cId="2966568992" sldId="286"/>
            <ac:spMk id="835" creationId="{00000000-0000-0000-0000-000000000000}"/>
          </ac:spMkLst>
        </pc:spChg>
      </pc:sldChg>
      <pc:sldChg chg="modSp">
        <pc:chgData name="Withrow, Jay (DOLI)" userId="S::jay.withrow@doli.virginia.gov::80cb9d9e-752d-414a-a8db-eaf354868c4d" providerId="AD" clId="Web-{216E5B7F-D206-45EE-B374-B216403D96F8}" dt="2020-07-21T20:44:03.547" v="706" actId="14100"/>
        <pc:sldMkLst>
          <pc:docMk/>
          <pc:sldMk cId="3752329788" sldId="288"/>
        </pc:sldMkLst>
        <pc:spChg chg="mod">
          <ac:chgData name="Withrow, Jay (DOLI)" userId="S::jay.withrow@doli.virginia.gov::80cb9d9e-752d-414a-a8db-eaf354868c4d" providerId="AD" clId="Web-{216E5B7F-D206-45EE-B374-B216403D96F8}" dt="2020-07-21T20:44:03.547" v="706" actId="14100"/>
          <ac:spMkLst>
            <pc:docMk/>
            <pc:sldMk cId="3752329788" sldId="288"/>
            <ac:spMk id="834" creationId="{00000000-0000-0000-0000-000000000000}"/>
          </ac:spMkLst>
        </pc:spChg>
      </pc:sldChg>
      <pc:sldChg chg="modSp">
        <pc:chgData name="Withrow, Jay (DOLI)" userId="S::jay.withrow@doli.virginia.gov::80cb9d9e-752d-414a-a8db-eaf354868c4d" providerId="AD" clId="Web-{216E5B7F-D206-45EE-B374-B216403D96F8}" dt="2020-07-21T20:44:54.643" v="728" actId="14100"/>
        <pc:sldMkLst>
          <pc:docMk/>
          <pc:sldMk cId="2126274684" sldId="289"/>
        </pc:sldMkLst>
        <pc:spChg chg="mod">
          <ac:chgData name="Withrow, Jay (DOLI)" userId="S::jay.withrow@doli.virginia.gov::80cb9d9e-752d-414a-a8db-eaf354868c4d" providerId="AD" clId="Web-{216E5B7F-D206-45EE-B374-B216403D96F8}" dt="2020-07-21T20:44:54.643" v="728" actId="14100"/>
          <ac:spMkLst>
            <pc:docMk/>
            <pc:sldMk cId="2126274684" sldId="289"/>
            <ac:spMk id="834" creationId="{00000000-0000-0000-0000-000000000000}"/>
          </ac:spMkLst>
        </pc:spChg>
      </pc:sldChg>
      <pc:sldChg chg="modSp">
        <pc:chgData name="Withrow, Jay (DOLI)" userId="S::jay.withrow@doli.virginia.gov::80cb9d9e-752d-414a-a8db-eaf354868c4d" providerId="AD" clId="Web-{216E5B7F-D206-45EE-B374-B216403D96F8}" dt="2020-07-21T20:12:42.727" v="349" actId="20577"/>
        <pc:sldMkLst>
          <pc:docMk/>
          <pc:sldMk cId="1212451732" sldId="290"/>
        </pc:sldMkLst>
        <pc:spChg chg="mod">
          <ac:chgData name="Withrow, Jay (DOLI)" userId="S::jay.withrow@doli.virginia.gov::80cb9d9e-752d-414a-a8db-eaf354868c4d" providerId="AD" clId="Web-{216E5B7F-D206-45EE-B374-B216403D96F8}" dt="2020-07-21T20:12:42.727" v="349" actId="20577"/>
          <ac:spMkLst>
            <pc:docMk/>
            <pc:sldMk cId="1212451732" sldId="290"/>
            <ac:spMk id="835" creationId="{00000000-0000-0000-0000-000000000000}"/>
          </ac:spMkLst>
        </pc:spChg>
      </pc:sldChg>
      <pc:sldChg chg="modSp">
        <pc:chgData name="Withrow, Jay (DOLI)" userId="S::jay.withrow@doli.virginia.gov::80cb9d9e-752d-414a-a8db-eaf354868c4d" providerId="AD" clId="Web-{216E5B7F-D206-45EE-B374-B216403D96F8}" dt="2020-07-21T20:13:32.166" v="357" actId="20577"/>
        <pc:sldMkLst>
          <pc:docMk/>
          <pc:sldMk cId="4153599172" sldId="291"/>
        </pc:sldMkLst>
        <pc:spChg chg="mod">
          <ac:chgData name="Withrow, Jay (DOLI)" userId="S::jay.withrow@doli.virginia.gov::80cb9d9e-752d-414a-a8db-eaf354868c4d" providerId="AD" clId="Web-{216E5B7F-D206-45EE-B374-B216403D96F8}" dt="2020-07-21T20:13:32.166" v="357" actId="20577"/>
          <ac:spMkLst>
            <pc:docMk/>
            <pc:sldMk cId="4153599172" sldId="291"/>
            <ac:spMk id="835" creationId="{00000000-0000-0000-0000-000000000000}"/>
          </ac:spMkLst>
        </pc:spChg>
      </pc:sldChg>
      <pc:sldChg chg="modSp">
        <pc:chgData name="Withrow, Jay (DOLI)" userId="S::jay.withrow@doli.virginia.gov::80cb9d9e-752d-414a-a8db-eaf354868c4d" providerId="AD" clId="Web-{216E5B7F-D206-45EE-B374-B216403D96F8}" dt="2020-07-21T20:13:58.463" v="367" actId="20577"/>
        <pc:sldMkLst>
          <pc:docMk/>
          <pc:sldMk cId="1255965510" sldId="292"/>
        </pc:sldMkLst>
        <pc:spChg chg="mod">
          <ac:chgData name="Withrow, Jay (DOLI)" userId="S::jay.withrow@doli.virginia.gov::80cb9d9e-752d-414a-a8db-eaf354868c4d" providerId="AD" clId="Web-{216E5B7F-D206-45EE-B374-B216403D96F8}" dt="2020-07-21T20:13:58.463" v="367" actId="20577"/>
          <ac:spMkLst>
            <pc:docMk/>
            <pc:sldMk cId="1255965510" sldId="292"/>
            <ac:spMk id="835" creationId="{00000000-0000-0000-0000-000000000000}"/>
          </ac:spMkLst>
        </pc:spChg>
      </pc:sldChg>
      <pc:sldChg chg="modSp">
        <pc:chgData name="Withrow, Jay (DOLI)" userId="S::jay.withrow@doli.virginia.gov::80cb9d9e-752d-414a-a8db-eaf354868c4d" providerId="AD" clId="Web-{216E5B7F-D206-45EE-B374-B216403D96F8}" dt="2020-07-21T20:47:48.646" v="760" actId="1076"/>
        <pc:sldMkLst>
          <pc:docMk/>
          <pc:sldMk cId="3495349749" sldId="294"/>
        </pc:sldMkLst>
        <pc:spChg chg="mod">
          <ac:chgData name="Withrow, Jay (DOLI)" userId="S::jay.withrow@doli.virginia.gov::80cb9d9e-752d-414a-a8db-eaf354868c4d" providerId="AD" clId="Web-{216E5B7F-D206-45EE-B374-B216403D96F8}" dt="2020-07-21T20:47:46.114" v="759" actId="20577"/>
          <ac:spMkLst>
            <pc:docMk/>
            <pc:sldMk cId="3495349749" sldId="294"/>
            <ac:spMk id="834" creationId="{00000000-0000-0000-0000-000000000000}"/>
          </ac:spMkLst>
        </pc:spChg>
        <pc:spChg chg="mod">
          <ac:chgData name="Withrow, Jay (DOLI)" userId="S::jay.withrow@doli.virginia.gov::80cb9d9e-752d-414a-a8db-eaf354868c4d" providerId="AD" clId="Web-{216E5B7F-D206-45EE-B374-B216403D96F8}" dt="2020-07-21T20:15:01.043" v="379" actId="20577"/>
          <ac:spMkLst>
            <pc:docMk/>
            <pc:sldMk cId="3495349749" sldId="294"/>
            <ac:spMk id="835" creationId="{00000000-0000-0000-0000-000000000000}"/>
          </ac:spMkLst>
        </pc:spChg>
        <pc:picChg chg="mod">
          <ac:chgData name="Withrow, Jay (DOLI)" userId="S::jay.withrow@doli.virginia.gov::80cb9d9e-752d-414a-a8db-eaf354868c4d" providerId="AD" clId="Web-{216E5B7F-D206-45EE-B374-B216403D96F8}" dt="2020-07-21T20:47:48.646" v="760" actId="1076"/>
          <ac:picMkLst>
            <pc:docMk/>
            <pc:sldMk cId="3495349749" sldId="294"/>
            <ac:picMk id="29698" creationId="{00000000-0000-0000-0000-000000000000}"/>
          </ac:picMkLst>
        </pc:picChg>
      </pc:sldChg>
      <pc:sldChg chg="modSp">
        <pc:chgData name="Withrow, Jay (DOLI)" userId="S::jay.withrow@doli.virginia.gov::80cb9d9e-752d-414a-a8db-eaf354868c4d" providerId="AD" clId="Web-{216E5B7F-D206-45EE-B374-B216403D96F8}" dt="2020-07-21T20:48:05.255" v="765" actId="20577"/>
        <pc:sldMkLst>
          <pc:docMk/>
          <pc:sldMk cId="4117579857" sldId="295"/>
        </pc:sldMkLst>
        <pc:spChg chg="mod">
          <ac:chgData name="Withrow, Jay (DOLI)" userId="S::jay.withrow@doli.virginia.gov::80cb9d9e-752d-414a-a8db-eaf354868c4d" providerId="AD" clId="Web-{216E5B7F-D206-45EE-B374-B216403D96F8}" dt="2020-07-21T20:48:05.255" v="765" actId="20577"/>
          <ac:spMkLst>
            <pc:docMk/>
            <pc:sldMk cId="4117579857" sldId="295"/>
            <ac:spMk id="834" creationId="{00000000-0000-0000-0000-000000000000}"/>
          </ac:spMkLst>
        </pc:spChg>
        <pc:spChg chg="mod">
          <ac:chgData name="Withrow, Jay (DOLI)" userId="S::jay.withrow@doli.virginia.gov::80cb9d9e-752d-414a-a8db-eaf354868c4d" providerId="AD" clId="Web-{216E5B7F-D206-45EE-B374-B216403D96F8}" dt="2020-07-21T20:15:40.778" v="389" actId="20577"/>
          <ac:spMkLst>
            <pc:docMk/>
            <pc:sldMk cId="4117579857" sldId="295"/>
            <ac:spMk id="835" creationId="{00000000-0000-0000-0000-000000000000}"/>
          </ac:spMkLst>
        </pc:spChg>
      </pc:sldChg>
      <pc:sldChg chg="modSp">
        <pc:chgData name="Withrow, Jay (DOLI)" userId="S::jay.withrow@doli.virginia.gov::80cb9d9e-752d-414a-a8db-eaf354868c4d" providerId="AD" clId="Web-{216E5B7F-D206-45EE-B374-B216403D96F8}" dt="2020-07-21T20:48:18.193" v="769" actId="1076"/>
        <pc:sldMkLst>
          <pc:docMk/>
          <pc:sldMk cId="2456757340" sldId="296"/>
        </pc:sldMkLst>
        <pc:spChg chg="mod">
          <ac:chgData name="Withrow, Jay (DOLI)" userId="S::jay.withrow@doli.virginia.gov::80cb9d9e-752d-414a-a8db-eaf354868c4d" providerId="AD" clId="Web-{216E5B7F-D206-45EE-B374-B216403D96F8}" dt="2020-07-21T20:48:18.193" v="769" actId="1076"/>
          <ac:spMkLst>
            <pc:docMk/>
            <pc:sldMk cId="2456757340" sldId="296"/>
            <ac:spMk id="2" creationId="{00000000-0000-0000-0000-000000000000}"/>
          </ac:spMkLst>
        </pc:spChg>
        <pc:spChg chg="mod">
          <ac:chgData name="Withrow, Jay (DOLI)" userId="S::jay.withrow@doli.virginia.gov::80cb9d9e-752d-414a-a8db-eaf354868c4d" providerId="AD" clId="Web-{216E5B7F-D206-45EE-B374-B216403D96F8}" dt="2020-07-21T20:48:14.959" v="768" actId="20577"/>
          <ac:spMkLst>
            <pc:docMk/>
            <pc:sldMk cId="2456757340" sldId="296"/>
            <ac:spMk id="834" creationId="{00000000-0000-0000-0000-000000000000}"/>
          </ac:spMkLst>
        </pc:spChg>
      </pc:sldChg>
      <pc:sldChg chg="modSp">
        <pc:chgData name="Withrow, Jay (DOLI)" userId="S::jay.withrow@doli.virginia.gov::80cb9d9e-752d-414a-a8db-eaf354868c4d" providerId="AD" clId="Web-{216E5B7F-D206-45EE-B374-B216403D96F8}" dt="2020-07-21T20:27:59.106" v="426" actId="1076"/>
        <pc:sldMkLst>
          <pc:docMk/>
          <pc:sldMk cId="1209499655" sldId="299"/>
        </pc:sldMkLst>
        <pc:spChg chg="mod">
          <ac:chgData name="Withrow, Jay (DOLI)" userId="S::jay.withrow@doli.virginia.gov::80cb9d9e-752d-414a-a8db-eaf354868c4d" providerId="AD" clId="Web-{216E5B7F-D206-45EE-B374-B216403D96F8}" dt="2020-07-21T20:27:39.886" v="423" actId="20577"/>
          <ac:spMkLst>
            <pc:docMk/>
            <pc:sldMk cId="1209499655" sldId="299"/>
            <ac:spMk id="3" creationId="{00000000-0000-0000-0000-000000000000}"/>
          </ac:spMkLst>
        </pc:spChg>
        <pc:picChg chg="mod">
          <ac:chgData name="Withrow, Jay (DOLI)" userId="S::jay.withrow@doli.virginia.gov::80cb9d9e-752d-414a-a8db-eaf354868c4d" providerId="AD" clId="Web-{216E5B7F-D206-45EE-B374-B216403D96F8}" dt="2020-07-21T20:27:59.106" v="426" actId="1076"/>
          <ac:picMkLst>
            <pc:docMk/>
            <pc:sldMk cId="1209499655" sldId="299"/>
            <ac:picMk id="1028" creationId="{00000000-0000-0000-0000-000000000000}"/>
          </ac:picMkLst>
        </pc:picChg>
      </pc:sldChg>
      <pc:sldChg chg="modSp">
        <pc:chgData name="Withrow, Jay (DOLI)" userId="S::jay.withrow@doli.virginia.gov::80cb9d9e-752d-414a-a8db-eaf354868c4d" providerId="AD" clId="Web-{216E5B7F-D206-45EE-B374-B216403D96F8}" dt="2020-07-21T20:29:44.795" v="449" actId="20577"/>
        <pc:sldMkLst>
          <pc:docMk/>
          <pc:sldMk cId="2093083126" sldId="301"/>
        </pc:sldMkLst>
        <pc:spChg chg="mod">
          <ac:chgData name="Withrow, Jay (DOLI)" userId="S::jay.withrow@doli.virginia.gov::80cb9d9e-752d-414a-a8db-eaf354868c4d" providerId="AD" clId="Web-{216E5B7F-D206-45EE-B374-B216403D96F8}" dt="2020-07-21T20:29:44.795" v="449" actId="20577"/>
          <ac:spMkLst>
            <pc:docMk/>
            <pc:sldMk cId="2093083126" sldId="301"/>
            <ac:spMk id="3" creationId="{00000000-0000-0000-0000-000000000000}"/>
          </ac:spMkLst>
        </pc:spChg>
      </pc:sldChg>
      <pc:sldChg chg="modSp">
        <pc:chgData name="Withrow, Jay (DOLI)" userId="S::jay.withrow@doli.virginia.gov::80cb9d9e-752d-414a-a8db-eaf354868c4d" providerId="AD" clId="Web-{216E5B7F-D206-45EE-B374-B216403D96F8}" dt="2020-07-21T20:30:43.781" v="481" actId="20577"/>
        <pc:sldMkLst>
          <pc:docMk/>
          <pc:sldMk cId="1172438371" sldId="304"/>
        </pc:sldMkLst>
        <pc:spChg chg="mod">
          <ac:chgData name="Withrow, Jay (DOLI)" userId="S::jay.withrow@doli.virginia.gov::80cb9d9e-752d-414a-a8db-eaf354868c4d" providerId="AD" clId="Web-{216E5B7F-D206-45EE-B374-B216403D96F8}" dt="2020-07-21T20:30:43.781" v="481" actId="20577"/>
          <ac:spMkLst>
            <pc:docMk/>
            <pc:sldMk cId="1172438371" sldId="304"/>
            <ac:spMk id="834" creationId="{00000000-0000-0000-0000-000000000000}"/>
          </ac:spMkLst>
        </pc:spChg>
      </pc:sldChg>
      <pc:sldChg chg="modSp">
        <pc:chgData name="Withrow, Jay (DOLI)" userId="S::jay.withrow@doli.virginia.gov::80cb9d9e-752d-414a-a8db-eaf354868c4d" providerId="AD" clId="Web-{216E5B7F-D206-45EE-B374-B216403D96F8}" dt="2020-07-21T20:51:24.228" v="854" actId="20577"/>
        <pc:sldMkLst>
          <pc:docMk/>
          <pc:sldMk cId="967943635" sldId="309"/>
        </pc:sldMkLst>
        <pc:spChg chg="mod">
          <ac:chgData name="Withrow, Jay (DOLI)" userId="S::jay.withrow@doli.virginia.gov::80cb9d9e-752d-414a-a8db-eaf354868c4d" providerId="AD" clId="Web-{216E5B7F-D206-45EE-B374-B216403D96F8}" dt="2020-07-21T20:51:24.228" v="854" actId="20577"/>
          <ac:spMkLst>
            <pc:docMk/>
            <pc:sldMk cId="967943635" sldId="309"/>
            <ac:spMk id="834" creationId="{00000000-0000-0000-0000-000000000000}"/>
          </ac:spMkLst>
        </pc:spChg>
      </pc:sldChg>
      <pc:sldChg chg="modSp">
        <pc:chgData name="Withrow, Jay (DOLI)" userId="S::jay.withrow@doli.virginia.gov::80cb9d9e-752d-414a-a8db-eaf354868c4d" providerId="AD" clId="Web-{216E5B7F-D206-45EE-B374-B216403D96F8}" dt="2020-07-21T20:53:43.012" v="929" actId="1076"/>
        <pc:sldMkLst>
          <pc:docMk/>
          <pc:sldMk cId="4279964469" sldId="315"/>
        </pc:sldMkLst>
        <pc:spChg chg="mod">
          <ac:chgData name="Withrow, Jay (DOLI)" userId="S::jay.withrow@doli.virginia.gov::80cb9d9e-752d-414a-a8db-eaf354868c4d" providerId="AD" clId="Web-{216E5B7F-D206-45EE-B374-B216403D96F8}" dt="2020-07-21T20:53:43.012" v="929" actId="1076"/>
          <ac:spMkLst>
            <pc:docMk/>
            <pc:sldMk cId="4279964469" sldId="315"/>
            <ac:spMk id="834" creationId="{00000000-0000-0000-0000-000000000000}"/>
          </ac:spMkLst>
        </pc:spChg>
      </pc:sldChg>
      <pc:sldChg chg="modSp">
        <pc:chgData name="Withrow, Jay (DOLI)" userId="S::jay.withrow@doli.virginia.gov::80cb9d9e-752d-414a-a8db-eaf354868c4d" providerId="AD" clId="Web-{216E5B7F-D206-45EE-B374-B216403D96F8}" dt="2020-07-21T20:54:05.778" v="936" actId="1076"/>
        <pc:sldMkLst>
          <pc:docMk/>
          <pc:sldMk cId="2512141103" sldId="316"/>
        </pc:sldMkLst>
        <pc:spChg chg="mod">
          <ac:chgData name="Withrow, Jay (DOLI)" userId="S::jay.withrow@doli.virginia.gov::80cb9d9e-752d-414a-a8db-eaf354868c4d" providerId="AD" clId="Web-{216E5B7F-D206-45EE-B374-B216403D96F8}" dt="2020-07-21T20:54:01.294" v="935" actId="20577"/>
          <ac:spMkLst>
            <pc:docMk/>
            <pc:sldMk cId="2512141103" sldId="316"/>
            <ac:spMk id="834" creationId="{00000000-0000-0000-0000-000000000000}"/>
          </ac:spMkLst>
        </pc:spChg>
        <pc:picChg chg="mod">
          <ac:chgData name="Withrow, Jay (DOLI)" userId="S::jay.withrow@doli.virginia.gov::80cb9d9e-752d-414a-a8db-eaf354868c4d" providerId="AD" clId="Web-{216E5B7F-D206-45EE-B374-B216403D96F8}" dt="2020-07-21T20:54:05.778" v="936" actId="1076"/>
          <ac:picMkLst>
            <pc:docMk/>
            <pc:sldMk cId="2512141103" sldId="316"/>
            <ac:picMk id="2052" creationId="{00000000-0000-0000-0000-000000000000}"/>
          </ac:picMkLst>
        </pc:picChg>
      </pc:sldChg>
      <pc:sldChg chg="modSp">
        <pc:chgData name="Withrow, Jay (DOLI)" userId="S::jay.withrow@doli.virginia.gov::80cb9d9e-752d-414a-a8db-eaf354868c4d" providerId="AD" clId="Web-{216E5B7F-D206-45EE-B374-B216403D96F8}" dt="2020-07-21T20:54:20.435" v="941" actId="20577"/>
        <pc:sldMkLst>
          <pc:docMk/>
          <pc:sldMk cId="3615635453" sldId="317"/>
        </pc:sldMkLst>
        <pc:spChg chg="mod">
          <ac:chgData name="Withrow, Jay (DOLI)" userId="S::jay.withrow@doli.virginia.gov::80cb9d9e-752d-414a-a8db-eaf354868c4d" providerId="AD" clId="Web-{216E5B7F-D206-45EE-B374-B216403D96F8}" dt="2020-07-21T20:54:20.435" v="941" actId="20577"/>
          <ac:spMkLst>
            <pc:docMk/>
            <pc:sldMk cId="3615635453" sldId="317"/>
            <ac:spMk id="834" creationId="{00000000-0000-0000-0000-000000000000}"/>
          </ac:spMkLst>
        </pc:spChg>
      </pc:sldChg>
      <pc:sldChg chg="modSp">
        <pc:chgData name="Withrow, Jay (DOLI)" userId="S::jay.withrow@doli.virginia.gov::80cb9d9e-752d-414a-a8db-eaf354868c4d" providerId="AD" clId="Web-{216E5B7F-D206-45EE-B374-B216403D96F8}" dt="2020-07-21T20:54:48.623" v="947" actId="1076"/>
        <pc:sldMkLst>
          <pc:docMk/>
          <pc:sldMk cId="3122813771" sldId="322"/>
        </pc:sldMkLst>
        <pc:spChg chg="mod">
          <ac:chgData name="Withrow, Jay (DOLI)" userId="S::jay.withrow@doli.virginia.gov::80cb9d9e-752d-414a-a8db-eaf354868c4d" providerId="AD" clId="Web-{216E5B7F-D206-45EE-B374-B216403D96F8}" dt="2020-07-21T20:54:48.623" v="947" actId="1076"/>
          <ac:spMkLst>
            <pc:docMk/>
            <pc:sldMk cId="3122813771" sldId="322"/>
            <ac:spMk id="834" creationId="{00000000-0000-0000-0000-000000000000}"/>
          </ac:spMkLst>
        </pc:spChg>
      </pc:sldChg>
      <pc:sldChg chg="modSp">
        <pc:chgData name="Withrow, Jay (DOLI)" userId="S::jay.withrow@doli.virginia.gov::80cb9d9e-752d-414a-a8db-eaf354868c4d" providerId="AD" clId="Web-{216E5B7F-D206-45EE-B374-B216403D96F8}" dt="2020-07-21T20:55:11.186" v="956" actId="14100"/>
        <pc:sldMkLst>
          <pc:docMk/>
          <pc:sldMk cId="1347613504" sldId="324"/>
        </pc:sldMkLst>
        <pc:spChg chg="mod">
          <ac:chgData name="Withrow, Jay (DOLI)" userId="S::jay.withrow@doli.virginia.gov::80cb9d9e-752d-414a-a8db-eaf354868c4d" providerId="AD" clId="Web-{216E5B7F-D206-45EE-B374-B216403D96F8}" dt="2020-07-21T20:55:11.186" v="956" actId="14100"/>
          <ac:spMkLst>
            <pc:docMk/>
            <pc:sldMk cId="1347613504" sldId="324"/>
            <ac:spMk id="834" creationId="{00000000-0000-0000-0000-000000000000}"/>
          </ac:spMkLst>
        </pc:spChg>
      </pc:sldChg>
      <pc:sldChg chg="modSp">
        <pc:chgData name="Withrow, Jay (DOLI)" userId="S::jay.withrow@doli.virginia.gov::80cb9d9e-752d-414a-a8db-eaf354868c4d" providerId="AD" clId="Web-{216E5B7F-D206-45EE-B374-B216403D96F8}" dt="2020-07-21T20:56:06.453" v="959" actId="20577"/>
        <pc:sldMkLst>
          <pc:docMk/>
          <pc:sldMk cId="851297108" sldId="325"/>
        </pc:sldMkLst>
        <pc:spChg chg="mod">
          <ac:chgData name="Withrow, Jay (DOLI)" userId="S::jay.withrow@doli.virginia.gov::80cb9d9e-752d-414a-a8db-eaf354868c4d" providerId="AD" clId="Web-{216E5B7F-D206-45EE-B374-B216403D96F8}" dt="2020-07-21T20:56:06.453" v="959" actId="20577"/>
          <ac:spMkLst>
            <pc:docMk/>
            <pc:sldMk cId="851297108" sldId="325"/>
            <ac:spMk id="834" creationId="{00000000-0000-0000-0000-000000000000}"/>
          </ac:spMkLst>
        </pc:spChg>
      </pc:sldChg>
      <pc:sldChg chg="modSp">
        <pc:chgData name="Withrow, Jay (DOLI)" userId="S::jay.withrow@doli.virginia.gov::80cb9d9e-752d-414a-a8db-eaf354868c4d" providerId="AD" clId="Web-{216E5B7F-D206-45EE-B374-B216403D96F8}" dt="2020-07-21T21:01:17.772" v="1016" actId="20577"/>
        <pc:sldMkLst>
          <pc:docMk/>
          <pc:sldMk cId="1236446062" sldId="326"/>
        </pc:sldMkLst>
        <pc:spChg chg="mod">
          <ac:chgData name="Withrow, Jay (DOLI)" userId="S::jay.withrow@doli.virginia.gov::80cb9d9e-752d-414a-a8db-eaf354868c4d" providerId="AD" clId="Web-{216E5B7F-D206-45EE-B374-B216403D96F8}" dt="2020-07-21T21:01:17.772" v="1016" actId="20577"/>
          <ac:spMkLst>
            <pc:docMk/>
            <pc:sldMk cId="1236446062" sldId="326"/>
            <ac:spMk id="834" creationId="{00000000-0000-0000-0000-000000000000}"/>
          </ac:spMkLst>
        </pc:spChg>
      </pc:sldChg>
      <pc:sldChg chg="modSp">
        <pc:chgData name="Withrow, Jay (DOLI)" userId="S::jay.withrow@doli.virginia.gov::80cb9d9e-752d-414a-a8db-eaf354868c4d" providerId="AD" clId="Web-{216E5B7F-D206-45EE-B374-B216403D96F8}" dt="2020-07-21T19:42:14.299" v="145" actId="20577"/>
        <pc:sldMkLst>
          <pc:docMk/>
          <pc:sldMk cId="1661199445" sldId="342"/>
        </pc:sldMkLst>
        <pc:spChg chg="mod">
          <ac:chgData name="Withrow, Jay (DOLI)" userId="S::jay.withrow@doli.virginia.gov::80cb9d9e-752d-414a-a8db-eaf354868c4d" providerId="AD" clId="Web-{216E5B7F-D206-45EE-B374-B216403D96F8}" dt="2020-07-21T19:42:14.299" v="145" actId="20577"/>
          <ac:spMkLst>
            <pc:docMk/>
            <pc:sldMk cId="1661199445" sldId="342"/>
            <ac:spMk id="834" creationId="{00000000-0000-0000-0000-000000000000}"/>
          </ac:spMkLst>
        </pc:spChg>
      </pc:sldChg>
      <pc:sldChg chg="modSp">
        <pc:chgData name="Withrow, Jay (DOLI)" userId="S::jay.withrow@doli.virginia.gov::80cb9d9e-752d-414a-a8db-eaf354868c4d" providerId="AD" clId="Web-{216E5B7F-D206-45EE-B374-B216403D96F8}" dt="2020-07-21T20:32:23.237" v="525" actId="20577"/>
        <pc:sldMkLst>
          <pc:docMk/>
          <pc:sldMk cId="380134623" sldId="343"/>
        </pc:sldMkLst>
        <pc:spChg chg="mod">
          <ac:chgData name="Withrow, Jay (DOLI)" userId="S::jay.withrow@doli.virginia.gov::80cb9d9e-752d-414a-a8db-eaf354868c4d" providerId="AD" clId="Web-{216E5B7F-D206-45EE-B374-B216403D96F8}" dt="2020-07-21T20:32:23.237" v="525" actId="20577"/>
          <ac:spMkLst>
            <pc:docMk/>
            <pc:sldMk cId="380134623" sldId="343"/>
            <ac:spMk id="834" creationId="{00000000-0000-0000-0000-000000000000}"/>
          </ac:spMkLst>
        </pc:spChg>
      </pc:sldChg>
      <pc:sldChg chg="modSp">
        <pc:chgData name="Withrow, Jay (DOLI)" userId="S::jay.withrow@doli.virginia.gov::80cb9d9e-752d-414a-a8db-eaf354868c4d" providerId="AD" clId="Web-{216E5B7F-D206-45EE-B374-B216403D96F8}" dt="2020-07-21T20:35:53.178" v="574" actId="1076"/>
        <pc:sldMkLst>
          <pc:docMk/>
          <pc:sldMk cId="1110483402" sldId="344"/>
        </pc:sldMkLst>
        <pc:spChg chg="mod">
          <ac:chgData name="Withrow, Jay (DOLI)" userId="S::jay.withrow@doli.virginia.gov::80cb9d9e-752d-414a-a8db-eaf354868c4d" providerId="AD" clId="Web-{216E5B7F-D206-45EE-B374-B216403D96F8}" dt="2020-07-21T20:35:42.084" v="571" actId="20577"/>
          <ac:spMkLst>
            <pc:docMk/>
            <pc:sldMk cId="1110483402" sldId="344"/>
            <ac:spMk id="834" creationId="{00000000-0000-0000-0000-000000000000}"/>
          </ac:spMkLst>
        </pc:spChg>
        <pc:picChg chg="mod">
          <ac:chgData name="Withrow, Jay (DOLI)" userId="S::jay.withrow@doli.virginia.gov::80cb9d9e-752d-414a-a8db-eaf354868c4d" providerId="AD" clId="Web-{216E5B7F-D206-45EE-B374-B216403D96F8}" dt="2020-07-21T20:35:53.178" v="574" actId="1076"/>
          <ac:picMkLst>
            <pc:docMk/>
            <pc:sldMk cId="1110483402" sldId="344"/>
            <ac:picMk id="2050" creationId="{00000000-0000-0000-0000-000000000000}"/>
          </ac:picMkLst>
        </pc:picChg>
      </pc:sldChg>
      <pc:sldChg chg="modSp">
        <pc:chgData name="Withrow, Jay (DOLI)" userId="S::jay.withrow@doli.virginia.gov::80cb9d9e-752d-414a-a8db-eaf354868c4d" providerId="AD" clId="Web-{216E5B7F-D206-45EE-B374-B216403D96F8}" dt="2020-07-21T20:43:54.406" v="702" actId="20577"/>
        <pc:sldMkLst>
          <pc:docMk/>
          <pc:sldMk cId="445728921" sldId="345"/>
        </pc:sldMkLst>
        <pc:spChg chg="mod">
          <ac:chgData name="Withrow, Jay (DOLI)" userId="S::jay.withrow@doli.virginia.gov::80cb9d9e-752d-414a-a8db-eaf354868c4d" providerId="AD" clId="Web-{216E5B7F-D206-45EE-B374-B216403D96F8}" dt="2020-07-21T20:43:54.406" v="702" actId="20577"/>
          <ac:spMkLst>
            <pc:docMk/>
            <pc:sldMk cId="445728921" sldId="345"/>
            <ac:spMk id="834" creationId="{00000000-0000-0000-0000-000000000000}"/>
          </ac:spMkLst>
        </pc:spChg>
      </pc:sldChg>
      <pc:sldChg chg="modSp">
        <pc:chgData name="Withrow, Jay (DOLI)" userId="S::jay.withrow@doli.virginia.gov::80cb9d9e-752d-414a-a8db-eaf354868c4d" providerId="AD" clId="Web-{216E5B7F-D206-45EE-B374-B216403D96F8}" dt="2020-07-21T20:44:40.095" v="722" actId="14100"/>
        <pc:sldMkLst>
          <pc:docMk/>
          <pc:sldMk cId="367063888" sldId="346"/>
        </pc:sldMkLst>
        <pc:spChg chg="mod">
          <ac:chgData name="Withrow, Jay (DOLI)" userId="S::jay.withrow@doli.virginia.gov::80cb9d9e-752d-414a-a8db-eaf354868c4d" providerId="AD" clId="Web-{216E5B7F-D206-45EE-B374-B216403D96F8}" dt="2020-07-21T20:44:40.095" v="722" actId="14100"/>
          <ac:spMkLst>
            <pc:docMk/>
            <pc:sldMk cId="367063888" sldId="346"/>
            <ac:spMk id="834" creationId="{00000000-0000-0000-0000-000000000000}"/>
          </ac:spMkLst>
        </pc:spChg>
      </pc:sldChg>
      <pc:sldChg chg="modSp">
        <pc:chgData name="Withrow, Jay (DOLI)" userId="S::jay.withrow@doli.virginia.gov::80cb9d9e-752d-414a-a8db-eaf354868c4d" providerId="AD" clId="Web-{216E5B7F-D206-45EE-B374-B216403D96F8}" dt="2020-07-21T20:47:10.957" v="750" actId="20577"/>
        <pc:sldMkLst>
          <pc:docMk/>
          <pc:sldMk cId="3997846022" sldId="347"/>
        </pc:sldMkLst>
        <pc:spChg chg="mod">
          <ac:chgData name="Withrow, Jay (DOLI)" userId="S::jay.withrow@doli.virginia.gov::80cb9d9e-752d-414a-a8db-eaf354868c4d" providerId="AD" clId="Web-{216E5B7F-D206-45EE-B374-B216403D96F8}" dt="2020-07-21T20:14:25.542" v="374" actId="20577"/>
          <ac:spMkLst>
            <pc:docMk/>
            <pc:sldMk cId="3997846022" sldId="347"/>
            <ac:spMk id="5" creationId="{00000000-0000-0000-0000-000000000000}"/>
          </ac:spMkLst>
        </pc:spChg>
        <pc:spChg chg="mod">
          <ac:chgData name="Withrow, Jay (DOLI)" userId="S::jay.withrow@doli.virginia.gov::80cb9d9e-752d-414a-a8db-eaf354868c4d" providerId="AD" clId="Web-{216E5B7F-D206-45EE-B374-B216403D96F8}" dt="2020-07-21T20:47:10.957" v="750" actId="20577"/>
          <ac:spMkLst>
            <pc:docMk/>
            <pc:sldMk cId="3997846022" sldId="347"/>
            <ac:spMk id="834" creationId="{00000000-0000-0000-0000-000000000000}"/>
          </ac:spMkLst>
        </pc:spChg>
      </pc:sldChg>
      <pc:sldChg chg="modSp">
        <pc:chgData name="Withrow, Jay (DOLI)" userId="S::jay.withrow@doli.virginia.gov::80cb9d9e-752d-414a-a8db-eaf354868c4d" providerId="AD" clId="Web-{216E5B7F-D206-45EE-B374-B216403D96F8}" dt="2020-07-21T20:48:59.475" v="781" actId="14100"/>
        <pc:sldMkLst>
          <pc:docMk/>
          <pc:sldMk cId="3471926432" sldId="348"/>
        </pc:sldMkLst>
        <pc:spChg chg="mod">
          <ac:chgData name="Withrow, Jay (DOLI)" userId="S::jay.withrow@doli.virginia.gov::80cb9d9e-752d-414a-a8db-eaf354868c4d" providerId="AD" clId="Web-{216E5B7F-D206-45EE-B374-B216403D96F8}" dt="2020-07-21T20:48:54.881" v="780" actId="20577"/>
          <ac:spMkLst>
            <pc:docMk/>
            <pc:sldMk cId="3471926432" sldId="348"/>
            <ac:spMk id="834" creationId="{00000000-0000-0000-0000-000000000000}"/>
          </ac:spMkLst>
        </pc:spChg>
        <pc:picChg chg="mod">
          <ac:chgData name="Withrow, Jay (DOLI)" userId="S::jay.withrow@doli.virginia.gov::80cb9d9e-752d-414a-a8db-eaf354868c4d" providerId="AD" clId="Web-{216E5B7F-D206-45EE-B374-B216403D96F8}" dt="2020-07-21T20:48:59.475" v="781" actId="14100"/>
          <ac:picMkLst>
            <pc:docMk/>
            <pc:sldMk cId="3471926432" sldId="348"/>
            <ac:picMk id="34822" creationId="{00000000-0000-0000-0000-000000000000}"/>
          </ac:picMkLst>
        </pc:picChg>
      </pc:sldChg>
      <pc:sldChg chg="modSp">
        <pc:chgData name="Withrow, Jay (DOLI)" userId="S::jay.withrow@doli.virginia.gov::80cb9d9e-752d-414a-a8db-eaf354868c4d" providerId="AD" clId="Web-{216E5B7F-D206-45EE-B374-B216403D96F8}" dt="2020-07-21T20:49:16.866" v="788" actId="1076"/>
        <pc:sldMkLst>
          <pc:docMk/>
          <pc:sldMk cId="3069528340" sldId="349"/>
        </pc:sldMkLst>
        <pc:spChg chg="mod">
          <ac:chgData name="Withrow, Jay (DOLI)" userId="S::jay.withrow@doli.virginia.gov::80cb9d9e-752d-414a-a8db-eaf354868c4d" providerId="AD" clId="Web-{216E5B7F-D206-45EE-B374-B216403D96F8}" dt="2020-07-21T20:49:16.866" v="788" actId="1076"/>
          <ac:spMkLst>
            <pc:docMk/>
            <pc:sldMk cId="3069528340" sldId="349"/>
            <ac:spMk id="3" creationId="{00000000-0000-0000-0000-000000000000}"/>
          </ac:spMkLst>
        </pc:spChg>
      </pc:sldChg>
      <pc:sldChg chg="delSp modSp">
        <pc:chgData name="Withrow, Jay (DOLI)" userId="S::jay.withrow@doli.virginia.gov::80cb9d9e-752d-414a-a8db-eaf354868c4d" providerId="AD" clId="Web-{216E5B7F-D206-45EE-B374-B216403D96F8}" dt="2020-07-21T20:29:01.576" v="431" actId="14100"/>
        <pc:sldMkLst>
          <pc:docMk/>
          <pc:sldMk cId="1962903399" sldId="350"/>
        </pc:sldMkLst>
        <pc:picChg chg="del">
          <ac:chgData name="Withrow, Jay (DOLI)" userId="S::jay.withrow@doli.virginia.gov::80cb9d9e-752d-414a-a8db-eaf354868c4d" providerId="AD" clId="Web-{216E5B7F-D206-45EE-B374-B216403D96F8}" dt="2020-07-21T20:28:53.888" v="429"/>
          <ac:picMkLst>
            <pc:docMk/>
            <pc:sldMk cId="1962903399" sldId="350"/>
            <ac:picMk id="2058" creationId="{00000000-0000-0000-0000-000000000000}"/>
          </ac:picMkLst>
        </pc:picChg>
        <pc:picChg chg="mod">
          <ac:chgData name="Withrow, Jay (DOLI)" userId="S::jay.withrow@doli.virginia.gov::80cb9d9e-752d-414a-a8db-eaf354868c4d" providerId="AD" clId="Web-{216E5B7F-D206-45EE-B374-B216403D96F8}" dt="2020-07-21T20:29:01.576" v="431" actId="14100"/>
          <ac:picMkLst>
            <pc:docMk/>
            <pc:sldMk cId="1962903399" sldId="350"/>
            <ac:picMk id="2060" creationId="{00000000-0000-0000-0000-000000000000}"/>
          </ac:picMkLst>
        </pc:picChg>
      </pc:sldChg>
      <pc:sldChg chg="modSp">
        <pc:chgData name="Withrow, Jay (DOLI)" userId="S::jay.withrow@doli.virginia.gov::80cb9d9e-752d-414a-a8db-eaf354868c4d" providerId="AD" clId="Web-{216E5B7F-D206-45EE-B374-B216403D96F8}" dt="2020-07-21T20:30:06.468" v="462" actId="20577"/>
        <pc:sldMkLst>
          <pc:docMk/>
          <pc:sldMk cId="757775949" sldId="351"/>
        </pc:sldMkLst>
        <pc:spChg chg="mod">
          <ac:chgData name="Withrow, Jay (DOLI)" userId="S::jay.withrow@doli.virginia.gov::80cb9d9e-752d-414a-a8db-eaf354868c4d" providerId="AD" clId="Web-{216E5B7F-D206-45EE-B374-B216403D96F8}" dt="2020-07-21T20:30:06.468" v="462" actId="20577"/>
          <ac:spMkLst>
            <pc:docMk/>
            <pc:sldMk cId="757775949" sldId="351"/>
            <ac:spMk id="3" creationId="{00000000-0000-0000-0000-000000000000}"/>
          </ac:spMkLst>
        </pc:spChg>
      </pc:sldChg>
      <pc:sldChg chg="modSp">
        <pc:chgData name="Withrow, Jay (DOLI)" userId="S::jay.withrow@doli.virginia.gov::80cb9d9e-752d-414a-a8db-eaf354868c4d" providerId="AD" clId="Web-{216E5B7F-D206-45EE-B374-B216403D96F8}" dt="2020-07-21T20:30:22.546" v="474" actId="20577"/>
        <pc:sldMkLst>
          <pc:docMk/>
          <pc:sldMk cId="1801987217" sldId="352"/>
        </pc:sldMkLst>
        <pc:spChg chg="mod">
          <ac:chgData name="Withrow, Jay (DOLI)" userId="S::jay.withrow@doli.virginia.gov::80cb9d9e-752d-414a-a8db-eaf354868c4d" providerId="AD" clId="Web-{216E5B7F-D206-45EE-B374-B216403D96F8}" dt="2020-07-21T20:30:22.546" v="474" actId="20577"/>
          <ac:spMkLst>
            <pc:docMk/>
            <pc:sldMk cId="1801987217" sldId="352"/>
            <ac:spMk id="3" creationId="{00000000-0000-0000-0000-000000000000}"/>
          </ac:spMkLst>
        </pc:spChg>
      </pc:sldChg>
      <pc:sldChg chg="modSp">
        <pc:chgData name="Withrow, Jay (DOLI)" userId="S::jay.withrow@doli.virginia.gov::80cb9d9e-752d-414a-a8db-eaf354868c4d" providerId="AD" clId="Web-{216E5B7F-D206-45EE-B374-B216403D96F8}" dt="2020-07-21T20:50:19.368" v="822" actId="14100"/>
        <pc:sldMkLst>
          <pc:docMk/>
          <pc:sldMk cId="2615075607" sldId="353"/>
        </pc:sldMkLst>
        <pc:spChg chg="mod">
          <ac:chgData name="Withrow, Jay (DOLI)" userId="S::jay.withrow@doli.virginia.gov::80cb9d9e-752d-414a-a8db-eaf354868c4d" providerId="AD" clId="Web-{216E5B7F-D206-45EE-B374-B216403D96F8}" dt="2020-07-21T20:50:19.368" v="822" actId="14100"/>
          <ac:spMkLst>
            <pc:docMk/>
            <pc:sldMk cId="2615075607" sldId="353"/>
            <ac:spMk id="3" creationId="{00000000-0000-0000-0000-000000000000}"/>
          </ac:spMkLst>
        </pc:spChg>
      </pc:sldChg>
      <pc:sldChg chg="modSp">
        <pc:chgData name="Withrow, Jay (DOLI)" userId="S::jay.withrow@doli.virginia.gov::80cb9d9e-752d-414a-a8db-eaf354868c4d" providerId="AD" clId="Web-{216E5B7F-D206-45EE-B374-B216403D96F8}" dt="2020-07-21T20:50:36.477" v="830" actId="14100"/>
        <pc:sldMkLst>
          <pc:docMk/>
          <pc:sldMk cId="3402432415" sldId="355"/>
        </pc:sldMkLst>
        <pc:spChg chg="mod">
          <ac:chgData name="Withrow, Jay (DOLI)" userId="S::jay.withrow@doli.virginia.gov::80cb9d9e-752d-414a-a8db-eaf354868c4d" providerId="AD" clId="Web-{216E5B7F-D206-45EE-B374-B216403D96F8}" dt="2020-07-21T20:50:36.477" v="830" actId="14100"/>
          <ac:spMkLst>
            <pc:docMk/>
            <pc:sldMk cId="3402432415" sldId="355"/>
            <ac:spMk id="3" creationId="{00000000-0000-0000-0000-000000000000}"/>
          </ac:spMkLst>
        </pc:spChg>
      </pc:sldChg>
      <pc:sldChg chg="modSp">
        <pc:chgData name="Withrow, Jay (DOLI)" userId="S::jay.withrow@doli.virginia.gov::80cb9d9e-752d-414a-a8db-eaf354868c4d" providerId="AD" clId="Web-{216E5B7F-D206-45EE-B374-B216403D96F8}" dt="2020-07-21T20:50:48.993" v="839" actId="14100"/>
        <pc:sldMkLst>
          <pc:docMk/>
          <pc:sldMk cId="3026816080" sldId="356"/>
        </pc:sldMkLst>
        <pc:spChg chg="mod">
          <ac:chgData name="Withrow, Jay (DOLI)" userId="S::jay.withrow@doli.virginia.gov::80cb9d9e-752d-414a-a8db-eaf354868c4d" providerId="AD" clId="Web-{216E5B7F-D206-45EE-B374-B216403D96F8}" dt="2020-07-21T20:50:48.993" v="839" actId="14100"/>
          <ac:spMkLst>
            <pc:docMk/>
            <pc:sldMk cId="3026816080" sldId="356"/>
            <ac:spMk id="3" creationId="{00000000-0000-0000-0000-000000000000}"/>
          </ac:spMkLst>
        </pc:spChg>
      </pc:sldChg>
      <pc:sldChg chg="modSp">
        <pc:chgData name="Withrow, Jay (DOLI)" userId="S::jay.withrow@doli.virginia.gov::80cb9d9e-752d-414a-a8db-eaf354868c4d" providerId="AD" clId="Web-{216E5B7F-D206-45EE-B374-B216403D96F8}" dt="2020-07-21T20:52:17.886" v="890" actId="1076"/>
        <pc:sldMkLst>
          <pc:docMk/>
          <pc:sldMk cId="1906151720" sldId="357"/>
        </pc:sldMkLst>
        <pc:spChg chg="mod">
          <ac:chgData name="Withrow, Jay (DOLI)" userId="S::jay.withrow@doli.virginia.gov::80cb9d9e-752d-414a-a8db-eaf354868c4d" providerId="AD" clId="Web-{216E5B7F-D206-45EE-B374-B216403D96F8}" dt="2020-07-21T20:52:06.198" v="889" actId="14100"/>
          <ac:spMkLst>
            <pc:docMk/>
            <pc:sldMk cId="1906151720" sldId="357"/>
            <ac:spMk id="3" creationId="{00000000-0000-0000-0000-000000000000}"/>
          </ac:spMkLst>
        </pc:spChg>
        <pc:spChg chg="mod">
          <ac:chgData name="Withrow, Jay (DOLI)" userId="S::jay.withrow@doli.virginia.gov::80cb9d9e-752d-414a-a8db-eaf354868c4d" providerId="AD" clId="Web-{216E5B7F-D206-45EE-B374-B216403D96F8}" dt="2020-07-21T20:52:17.886" v="890" actId="1076"/>
          <ac:spMkLst>
            <pc:docMk/>
            <pc:sldMk cId="1906151720" sldId="357"/>
            <ac:spMk id="5" creationId="{00000000-0000-0000-0000-000000000000}"/>
          </ac:spMkLst>
        </pc:spChg>
      </pc:sldChg>
      <pc:sldChg chg="modSp">
        <pc:chgData name="Withrow, Jay (DOLI)" userId="S::jay.withrow@doli.virginia.gov::80cb9d9e-752d-414a-a8db-eaf354868c4d" providerId="AD" clId="Web-{216E5B7F-D206-45EE-B374-B216403D96F8}" dt="2020-07-21T20:53:06.043" v="907" actId="20577"/>
        <pc:sldMkLst>
          <pc:docMk/>
          <pc:sldMk cId="4053293388" sldId="358"/>
        </pc:sldMkLst>
        <pc:spChg chg="mod">
          <ac:chgData name="Withrow, Jay (DOLI)" userId="S::jay.withrow@doli.virginia.gov::80cb9d9e-752d-414a-a8db-eaf354868c4d" providerId="AD" clId="Web-{216E5B7F-D206-45EE-B374-B216403D96F8}" dt="2020-07-21T20:53:06.043" v="907" actId="20577"/>
          <ac:spMkLst>
            <pc:docMk/>
            <pc:sldMk cId="4053293388" sldId="358"/>
            <ac:spMk id="3" creationId="{00000000-0000-0000-0000-000000000000}"/>
          </ac:spMkLst>
        </pc:spChg>
        <pc:spChg chg="mod">
          <ac:chgData name="Withrow, Jay (DOLI)" userId="S::jay.withrow@doli.virginia.gov::80cb9d9e-752d-414a-a8db-eaf354868c4d" providerId="AD" clId="Web-{216E5B7F-D206-45EE-B374-B216403D96F8}" dt="2020-07-21T20:53:01.105" v="904" actId="1076"/>
          <ac:spMkLst>
            <pc:docMk/>
            <pc:sldMk cId="4053293388" sldId="358"/>
            <ac:spMk id="5" creationId="{00000000-0000-0000-0000-000000000000}"/>
          </ac:spMkLst>
        </pc:spChg>
      </pc:sldChg>
      <pc:sldChg chg="modSp">
        <pc:chgData name="Withrow, Jay (DOLI)" userId="S::jay.withrow@doli.virginia.gov::80cb9d9e-752d-414a-a8db-eaf354868c4d" providerId="AD" clId="Web-{216E5B7F-D206-45EE-B374-B216403D96F8}" dt="2020-07-21T20:53:27.199" v="923" actId="14100"/>
        <pc:sldMkLst>
          <pc:docMk/>
          <pc:sldMk cId="1958350614" sldId="359"/>
        </pc:sldMkLst>
        <pc:spChg chg="mod">
          <ac:chgData name="Withrow, Jay (DOLI)" userId="S::jay.withrow@doli.virginia.gov::80cb9d9e-752d-414a-a8db-eaf354868c4d" providerId="AD" clId="Web-{216E5B7F-D206-45EE-B374-B216403D96F8}" dt="2020-07-21T20:53:27.199" v="923" actId="14100"/>
          <ac:spMkLst>
            <pc:docMk/>
            <pc:sldMk cId="1958350614" sldId="359"/>
            <ac:spMk id="3" creationId="{00000000-0000-0000-0000-000000000000}"/>
          </ac:spMkLst>
        </pc:spChg>
      </pc:sldChg>
      <pc:sldChg chg="modSp">
        <pc:chgData name="Withrow, Jay (DOLI)" userId="S::jay.withrow@doli.virginia.gov::80cb9d9e-752d-414a-a8db-eaf354868c4d" providerId="AD" clId="Web-{216E5B7F-D206-45EE-B374-B216403D96F8}" dt="2020-07-21T20:40:18.621" v="643" actId="14100"/>
        <pc:sldMkLst>
          <pc:docMk/>
          <pc:sldMk cId="3311885361" sldId="363"/>
        </pc:sldMkLst>
        <pc:spChg chg="mod">
          <ac:chgData name="Withrow, Jay (DOLI)" userId="S::jay.withrow@doli.virginia.gov::80cb9d9e-752d-414a-a8db-eaf354868c4d" providerId="AD" clId="Web-{216E5B7F-D206-45EE-B374-B216403D96F8}" dt="2020-07-21T20:40:18.621" v="643" actId="14100"/>
          <ac:spMkLst>
            <pc:docMk/>
            <pc:sldMk cId="3311885361" sldId="363"/>
            <ac:spMk id="834" creationId="{00000000-0000-0000-0000-000000000000}"/>
          </ac:spMkLst>
        </pc:spChg>
      </pc:sldChg>
      <pc:sldChg chg="modSp">
        <pc:chgData name="Withrow, Jay (DOLI)" userId="S::jay.withrow@doli.virginia.gov::80cb9d9e-752d-414a-a8db-eaf354868c4d" providerId="AD" clId="Web-{216E5B7F-D206-45EE-B374-B216403D96F8}" dt="2020-07-21T20:15:30.090" v="387" actId="20577"/>
        <pc:sldMkLst>
          <pc:docMk/>
          <pc:sldMk cId="344882156" sldId="364"/>
        </pc:sldMkLst>
        <pc:spChg chg="mod">
          <ac:chgData name="Withrow, Jay (DOLI)" userId="S::jay.withrow@doli.virginia.gov::80cb9d9e-752d-414a-a8db-eaf354868c4d" providerId="AD" clId="Web-{216E5B7F-D206-45EE-B374-B216403D96F8}" dt="2020-07-21T20:15:30.090" v="387" actId="20577"/>
          <ac:spMkLst>
            <pc:docMk/>
            <pc:sldMk cId="344882156" sldId="364"/>
            <ac:spMk id="834" creationId="{00000000-0000-0000-0000-000000000000}"/>
          </ac:spMkLst>
        </pc:spChg>
        <pc:spChg chg="mod">
          <ac:chgData name="Withrow, Jay (DOLI)" userId="S::jay.withrow@doli.virginia.gov::80cb9d9e-752d-414a-a8db-eaf354868c4d" providerId="AD" clId="Web-{216E5B7F-D206-45EE-B374-B216403D96F8}" dt="2020-07-21T20:15:18.137" v="382" actId="20577"/>
          <ac:spMkLst>
            <pc:docMk/>
            <pc:sldMk cId="344882156" sldId="364"/>
            <ac:spMk id="835" creationId="{00000000-0000-0000-0000-000000000000}"/>
          </ac:spMkLst>
        </pc:spChg>
      </pc:sldChg>
      <pc:sldChg chg="modSp">
        <pc:chgData name="Withrow, Jay (DOLI)" userId="S::jay.withrow@doli.virginia.gov::80cb9d9e-752d-414a-a8db-eaf354868c4d" providerId="AD" clId="Web-{216E5B7F-D206-45EE-B374-B216403D96F8}" dt="2020-07-21T20:48:39.694" v="776" actId="14100"/>
        <pc:sldMkLst>
          <pc:docMk/>
          <pc:sldMk cId="2415110495" sldId="366"/>
        </pc:sldMkLst>
        <pc:spChg chg="mod">
          <ac:chgData name="Withrow, Jay (DOLI)" userId="S::jay.withrow@doli.virginia.gov::80cb9d9e-752d-414a-a8db-eaf354868c4d" providerId="AD" clId="Web-{216E5B7F-D206-45EE-B374-B216403D96F8}" dt="2020-07-21T20:48:34.162" v="775" actId="20577"/>
          <ac:spMkLst>
            <pc:docMk/>
            <pc:sldMk cId="2415110495" sldId="366"/>
            <ac:spMk id="834" creationId="{00000000-0000-0000-0000-000000000000}"/>
          </ac:spMkLst>
        </pc:spChg>
        <pc:picChg chg="mod">
          <ac:chgData name="Withrow, Jay (DOLI)" userId="S::jay.withrow@doli.virginia.gov::80cb9d9e-752d-414a-a8db-eaf354868c4d" providerId="AD" clId="Web-{216E5B7F-D206-45EE-B374-B216403D96F8}" dt="2020-07-21T20:48:39.694" v="776" actId="14100"/>
          <ac:picMkLst>
            <pc:docMk/>
            <pc:sldMk cId="2415110495" sldId="366"/>
            <ac:picMk id="33794" creationId="{00000000-0000-0000-0000-000000000000}"/>
          </ac:picMkLst>
        </pc:picChg>
      </pc:sldChg>
      <pc:sldChg chg="modSp">
        <pc:chgData name="Withrow, Jay (DOLI)" userId="S::jay.withrow@doli.virginia.gov::80cb9d9e-752d-414a-a8db-eaf354868c4d" providerId="AD" clId="Web-{216E5B7F-D206-45EE-B374-B216403D96F8}" dt="2020-07-21T20:31:40.407" v="513" actId="20577"/>
        <pc:sldMkLst>
          <pc:docMk/>
          <pc:sldMk cId="303863371" sldId="367"/>
        </pc:sldMkLst>
        <pc:spChg chg="mod">
          <ac:chgData name="Withrow, Jay (DOLI)" userId="S::jay.withrow@doli.virginia.gov::80cb9d9e-752d-414a-a8db-eaf354868c4d" providerId="AD" clId="Web-{216E5B7F-D206-45EE-B374-B216403D96F8}" dt="2020-07-21T20:31:40.407" v="513" actId="20577"/>
          <ac:spMkLst>
            <pc:docMk/>
            <pc:sldMk cId="303863371" sldId="367"/>
            <ac:spMk id="2" creationId="{00000000-0000-0000-0000-000000000000}"/>
          </ac:spMkLst>
        </pc:spChg>
        <pc:spChg chg="mod">
          <ac:chgData name="Withrow, Jay (DOLI)" userId="S::jay.withrow@doli.virginia.gov::80cb9d9e-752d-414a-a8db-eaf354868c4d" providerId="AD" clId="Web-{216E5B7F-D206-45EE-B374-B216403D96F8}" dt="2020-07-21T20:31:09.609" v="491" actId="14100"/>
          <ac:spMkLst>
            <pc:docMk/>
            <pc:sldMk cId="303863371" sldId="367"/>
            <ac:spMk id="3" creationId="{00000000-0000-0000-0000-000000000000}"/>
          </ac:spMkLst>
        </pc:spChg>
      </pc:sldChg>
      <pc:sldChg chg="modSp addCm">
        <pc:chgData name="Withrow, Jay (DOLI)" userId="S::jay.withrow@doli.virginia.gov::80cb9d9e-752d-414a-a8db-eaf354868c4d" providerId="AD" clId="Web-{216E5B7F-D206-45EE-B374-B216403D96F8}" dt="2020-07-21T21:00:53.490" v="1008" actId="20577"/>
        <pc:sldMkLst>
          <pc:docMk/>
          <pc:sldMk cId="170235198" sldId="368"/>
        </pc:sldMkLst>
        <pc:spChg chg="mod">
          <ac:chgData name="Withrow, Jay (DOLI)" userId="S::jay.withrow@doli.virginia.gov::80cb9d9e-752d-414a-a8db-eaf354868c4d" providerId="AD" clId="Web-{216E5B7F-D206-45EE-B374-B216403D96F8}" dt="2020-07-21T21:00:53.490" v="1008" actId="20577"/>
          <ac:spMkLst>
            <pc:docMk/>
            <pc:sldMk cId="170235198" sldId="368"/>
            <ac:spMk id="834" creationId="{00000000-0000-0000-0000-000000000000}"/>
          </ac:spMkLst>
        </pc:spChg>
      </pc:sldChg>
      <pc:sldChg chg="modSp">
        <pc:chgData name="Withrow, Jay (DOLI)" userId="S::jay.withrow@doli.virginia.gov::80cb9d9e-752d-414a-a8db-eaf354868c4d" providerId="AD" clId="Web-{216E5B7F-D206-45EE-B374-B216403D96F8}" dt="2020-07-21T20:40:01.777" v="640" actId="14100"/>
        <pc:sldMkLst>
          <pc:docMk/>
          <pc:sldMk cId="2164002959" sldId="372"/>
        </pc:sldMkLst>
        <pc:spChg chg="mod">
          <ac:chgData name="Withrow, Jay (DOLI)" userId="S::jay.withrow@doli.virginia.gov::80cb9d9e-752d-414a-a8db-eaf354868c4d" providerId="AD" clId="Web-{216E5B7F-D206-45EE-B374-B216403D96F8}" dt="2020-07-21T20:40:01.777" v="640" actId="14100"/>
          <ac:spMkLst>
            <pc:docMk/>
            <pc:sldMk cId="2164002959" sldId="372"/>
            <ac:spMk id="834" creationId="{00000000-0000-0000-0000-000000000000}"/>
          </ac:spMkLst>
        </pc:spChg>
      </pc:sldChg>
      <pc:sldChg chg="modSp">
        <pc:chgData name="Withrow, Jay (DOLI)" userId="S::jay.withrow@doli.virginia.gov::80cb9d9e-752d-414a-a8db-eaf354868c4d" providerId="AD" clId="Web-{216E5B7F-D206-45EE-B374-B216403D96F8}" dt="2020-07-21T20:43:37.765" v="698" actId="14100"/>
        <pc:sldMkLst>
          <pc:docMk/>
          <pc:sldMk cId="3417977121" sldId="374"/>
        </pc:sldMkLst>
        <pc:spChg chg="mod">
          <ac:chgData name="Withrow, Jay (DOLI)" userId="S::jay.withrow@doli.virginia.gov::80cb9d9e-752d-414a-a8db-eaf354868c4d" providerId="AD" clId="Web-{216E5B7F-D206-45EE-B374-B216403D96F8}" dt="2020-07-21T20:43:37.765" v="698" actId="14100"/>
          <ac:spMkLst>
            <pc:docMk/>
            <pc:sldMk cId="3417977121" sldId="374"/>
            <ac:spMk id="834" creationId="{00000000-0000-0000-0000-000000000000}"/>
          </ac:spMkLst>
        </pc:spChg>
        <pc:spChg chg="mod">
          <ac:chgData name="Withrow, Jay (DOLI)" userId="S::jay.withrow@doli.virginia.gov::80cb9d9e-752d-414a-a8db-eaf354868c4d" providerId="AD" clId="Web-{216E5B7F-D206-45EE-B374-B216403D96F8}" dt="2020-07-21T20:09:30.505" v="338" actId="20577"/>
          <ac:spMkLst>
            <pc:docMk/>
            <pc:sldMk cId="3417977121" sldId="374"/>
            <ac:spMk id="835" creationId="{00000000-0000-0000-0000-000000000000}"/>
          </ac:spMkLst>
        </pc:spChg>
      </pc:sldChg>
      <pc:sldChg chg="modSp">
        <pc:chgData name="Withrow, Jay (DOLI)" userId="S::jay.withrow@doli.virginia.gov::80cb9d9e-752d-414a-a8db-eaf354868c4d" providerId="AD" clId="Web-{216E5B7F-D206-45EE-B374-B216403D96F8}" dt="2020-07-21T20:44:24.641" v="717" actId="14100"/>
        <pc:sldMkLst>
          <pc:docMk/>
          <pc:sldMk cId="3077192937" sldId="375"/>
        </pc:sldMkLst>
        <pc:spChg chg="mod">
          <ac:chgData name="Withrow, Jay (DOLI)" userId="S::jay.withrow@doli.virginia.gov::80cb9d9e-752d-414a-a8db-eaf354868c4d" providerId="AD" clId="Web-{216E5B7F-D206-45EE-B374-B216403D96F8}" dt="2020-07-21T20:44:24.641" v="717" actId="14100"/>
          <ac:spMkLst>
            <pc:docMk/>
            <pc:sldMk cId="3077192937" sldId="375"/>
            <ac:spMk id="2" creationId="{00000000-0000-0000-0000-000000000000}"/>
          </ac:spMkLst>
        </pc:spChg>
      </pc:sldChg>
      <pc:sldChg chg="modSp">
        <pc:chgData name="Withrow, Jay (DOLI)" userId="S::jay.withrow@doli.virginia.gov::80cb9d9e-752d-414a-a8db-eaf354868c4d" providerId="AD" clId="Web-{216E5B7F-D206-45EE-B374-B216403D96F8}" dt="2020-07-21T20:45:08.502" v="733" actId="20577"/>
        <pc:sldMkLst>
          <pc:docMk/>
          <pc:sldMk cId="1805506681" sldId="376"/>
        </pc:sldMkLst>
        <pc:spChg chg="mod">
          <ac:chgData name="Withrow, Jay (DOLI)" userId="S::jay.withrow@doli.virginia.gov::80cb9d9e-752d-414a-a8db-eaf354868c4d" providerId="AD" clId="Web-{216E5B7F-D206-45EE-B374-B216403D96F8}" dt="2020-07-21T20:45:08.502" v="733" actId="20577"/>
          <ac:spMkLst>
            <pc:docMk/>
            <pc:sldMk cId="1805506681" sldId="376"/>
            <ac:spMk id="834" creationId="{00000000-0000-0000-0000-000000000000}"/>
          </ac:spMkLst>
        </pc:spChg>
      </pc:sldChg>
      <pc:sldChg chg="modSp">
        <pc:chgData name="Withrow, Jay (DOLI)" userId="S::jay.withrow@doli.virginia.gov::80cb9d9e-752d-414a-a8db-eaf354868c4d" providerId="AD" clId="Web-{216E5B7F-D206-45EE-B374-B216403D96F8}" dt="2020-07-21T20:46:18.378" v="740" actId="1076"/>
        <pc:sldMkLst>
          <pc:docMk/>
          <pc:sldMk cId="1615012958" sldId="377"/>
        </pc:sldMkLst>
        <pc:spChg chg="mod">
          <ac:chgData name="Withrow, Jay (DOLI)" userId="S::jay.withrow@doli.virginia.gov::80cb9d9e-752d-414a-a8db-eaf354868c4d" providerId="AD" clId="Web-{216E5B7F-D206-45EE-B374-B216403D96F8}" dt="2020-07-21T20:46:18.378" v="740" actId="1076"/>
          <ac:spMkLst>
            <pc:docMk/>
            <pc:sldMk cId="1615012958" sldId="377"/>
            <ac:spMk id="4" creationId="{00000000-0000-0000-0000-000000000000}"/>
          </ac:spMkLst>
        </pc:spChg>
        <pc:spChg chg="mod">
          <ac:chgData name="Withrow, Jay (DOLI)" userId="S::jay.withrow@doli.virginia.gov::80cb9d9e-752d-414a-a8db-eaf354868c4d" providerId="AD" clId="Web-{216E5B7F-D206-45EE-B374-B216403D96F8}" dt="2020-07-21T20:45:54.268" v="738" actId="20577"/>
          <ac:spMkLst>
            <pc:docMk/>
            <pc:sldMk cId="1615012958" sldId="377"/>
            <ac:spMk id="834" creationId="{00000000-0000-0000-0000-000000000000}"/>
          </ac:spMkLst>
        </pc:spChg>
        <pc:spChg chg="mod">
          <ac:chgData name="Withrow, Jay (DOLI)" userId="S::jay.withrow@doli.virginia.gov::80cb9d9e-752d-414a-a8db-eaf354868c4d" providerId="AD" clId="Web-{216E5B7F-D206-45EE-B374-B216403D96F8}" dt="2020-07-21T20:13:41.307" v="360" actId="20577"/>
          <ac:spMkLst>
            <pc:docMk/>
            <pc:sldMk cId="1615012958" sldId="377"/>
            <ac:spMk id="835" creationId="{00000000-0000-0000-0000-000000000000}"/>
          </ac:spMkLst>
        </pc:spChg>
        <pc:picChg chg="mod">
          <ac:chgData name="Withrow, Jay (DOLI)" userId="S::jay.withrow@doli.virginia.gov::80cb9d9e-752d-414a-a8db-eaf354868c4d" providerId="AD" clId="Web-{216E5B7F-D206-45EE-B374-B216403D96F8}" dt="2020-07-21T20:45:40.909" v="734" actId="1076"/>
          <ac:picMkLst>
            <pc:docMk/>
            <pc:sldMk cId="1615012958" sldId="377"/>
            <ac:picMk id="1026" creationId="{00000000-0000-0000-0000-000000000000}"/>
          </ac:picMkLst>
        </pc:picChg>
      </pc:sldChg>
      <pc:sldChg chg="addSp modSp">
        <pc:chgData name="Withrow, Jay (DOLI)" userId="S::jay.withrow@doli.virginia.gov::80cb9d9e-752d-414a-a8db-eaf354868c4d" providerId="AD" clId="Web-{216E5B7F-D206-45EE-B374-B216403D96F8}" dt="2020-07-21T20:57:23.595" v="973" actId="1076"/>
        <pc:sldMkLst>
          <pc:docMk/>
          <pc:sldMk cId="1491228519" sldId="378"/>
        </pc:sldMkLst>
        <pc:spChg chg="mod">
          <ac:chgData name="Withrow, Jay (DOLI)" userId="S::jay.withrow@doli.virginia.gov::80cb9d9e-752d-414a-a8db-eaf354868c4d" providerId="AD" clId="Web-{216E5B7F-D206-45EE-B374-B216403D96F8}" dt="2020-07-21T20:57:03.266" v="971" actId="14100"/>
          <ac:spMkLst>
            <pc:docMk/>
            <pc:sldMk cId="1491228519" sldId="378"/>
            <ac:spMk id="4" creationId="{00000000-0000-0000-0000-000000000000}"/>
          </ac:spMkLst>
        </pc:spChg>
        <pc:picChg chg="add mod">
          <ac:chgData name="Withrow, Jay (DOLI)" userId="S::jay.withrow@doli.virginia.gov::80cb9d9e-752d-414a-a8db-eaf354868c4d" providerId="AD" clId="Web-{216E5B7F-D206-45EE-B374-B216403D96F8}" dt="2020-07-21T20:57:23.595" v="973" actId="1076"/>
          <ac:picMkLst>
            <pc:docMk/>
            <pc:sldMk cId="1491228519" sldId="378"/>
            <ac:picMk id="5" creationId="{697CE643-AC6A-4852-A3CC-E42318198A90}"/>
          </ac:picMkLst>
        </pc:picChg>
        <pc:picChg chg="mod">
          <ac:chgData name="Withrow, Jay (DOLI)" userId="S::jay.withrow@doli.virginia.gov::80cb9d9e-752d-414a-a8db-eaf354868c4d" providerId="AD" clId="Web-{216E5B7F-D206-45EE-B374-B216403D96F8}" dt="2020-07-21T20:56:57.391" v="970" actId="1076"/>
          <ac:picMkLst>
            <pc:docMk/>
            <pc:sldMk cId="1491228519" sldId="378"/>
            <ac:picMk id="1026" creationId="{00000000-0000-0000-0000-000000000000}"/>
          </ac:picMkLst>
        </pc:picChg>
      </pc:sldChg>
      <pc:sldChg chg="modSp">
        <pc:chgData name="Withrow, Jay (DOLI)" userId="S::jay.withrow@doli.virginia.gov::80cb9d9e-752d-414a-a8db-eaf354868c4d" providerId="AD" clId="Web-{216E5B7F-D206-45EE-B374-B216403D96F8}" dt="2020-07-21T20:58:17.393" v="991" actId="20577"/>
        <pc:sldMkLst>
          <pc:docMk/>
          <pc:sldMk cId="3280813294" sldId="379"/>
        </pc:sldMkLst>
        <pc:spChg chg="mod">
          <ac:chgData name="Withrow, Jay (DOLI)" userId="S::jay.withrow@doli.virginia.gov::80cb9d9e-752d-414a-a8db-eaf354868c4d" providerId="AD" clId="Web-{216E5B7F-D206-45EE-B374-B216403D96F8}" dt="2020-07-21T20:58:17.393" v="991" actId="20577"/>
          <ac:spMkLst>
            <pc:docMk/>
            <pc:sldMk cId="3280813294" sldId="379"/>
            <ac:spMk id="835" creationId="{00000000-0000-0000-0000-000000000000}"/>
          </ac:spMkLst>
        </pc:spChg>
      </pc:sldChg>
      <pc:sldChg chg="modSp">
        <pc:chgData name="Withrow, Jay (DOLI)" userId="S::jay.withrow@doli.virginia.gov::80cb9d9e-752d-414a-a8db-eaf354868c4d" providerId="AD" clId="Web-{216E5B7F-D206-45EE-B374-B216403D96F8}" dt="2020-07-21T20:34:03.504" v="546" actId="20577"/>
        <pc:sldMkLst>
          <pc:docMk/>
          <pc:sldMk cId="914203271" sldId="380"/>
        </pc:sldMkLst>
        <pc:spChg chg="mod">
          <ac:chgData name="Withrow, Jay (DOLI)" userId="S::jay.withrow@doli.virginia.gov::80cb9d9e-752d-414a-a8db-eaf354868c4d" providerId="AD" clId="Web-{216E5B7F-D206-45EE-B374-B216403D96F8}" dt="2020-07-21T20:33:03.674" v="534" actId="20577"/>
          <ac:spMkLst>
            <pc:docMk/>
            <pc:sldMk cId="914203271" sldId="380"/>
            <ac:spMk id="834" creationId="{00000000-0000-0000-0000-000000000000}"/>
          </ac:spMkLst>
        </pc:spChg>
        <pc:spChg chg="mod">
          <ac:chgData name="Withrow, Jay (DOLI)" userId="S::jay.withrow@doli.virginia.gov::80cb9d9e-752d-414a-a8db-eaf354868c4d" providerId="AD" clId="Web-{216E5B7F-D206-45EE-B374-B216403D96F8}" dt="2020-07-21T20:34:03.504" v="546" actId="20577"/>
          <ac:spMkLst>
            <pc:docMk/>
            <pc:sldMk cId="914203271" sldId="380"/>
            <ac:spMk id="835" creationId="{00000000-0000-0000-0000-000000000000}"/>
          </ac:spMkLst>
        </pc:spChg>
      </pc:sldChg>
      <pc:sldChg chg="modSp">
        <pc:chgData name="Withrow, Jay (DOLI)" userId="S::jay.withrow@doli.virginia.gov::80cb9d9e-752d-414a-a8db-eaf354868c4d" providerId="AD" clId="Web-{216E5B7F-D206-45EE-B374-B216403D96F8}" dt="2020-07-21T20:33:32.253" v="536" actId="1076"/>
        <pc:sldMkLst>
          <pc:docMk/>
          <pc:sldMk cId="368589334" sldId="381"/>
        </pc:sldMkLst>
        <pc:spChg chg="mod">
          <ac:chgData name="Withrow, Jay (DOLI)" userId="S::jay.withrow@doli.virginia.gov::80cb9d9e-752d-414a-a8db-eaf354868c4d" providerId="AD" clId="Web-{216E5B7F-D206-45EE-B374-B216403D96F8}" dt="2020-07-21T20:33:32.253" v="536" actId="1076"/>
          <ac:spMkLst>
            <pc:docMk/>
            <pc:sldMk cId="368589334" sldId="381"/>
            <ac:spMk id="834" creationId="{00000000-0000-0000-0000-000000000000}"/>
          </ac:spMkLst>
        </pc:spChg>
      </pc:sldChg>
      <pc:sldChg chg="modSp">
        <pc:chgData name="Withrow, Jay (DOLI)" userId="S::jay.withrow@doli.virginia.gov::80cb9d9e-752d-414a-a8db-eaf354868c4d" providerId="AD" clId="Web-{216E5B7F-D206-45EE-B374-B216403D96F8}" dt="2020-07-21T20:33:47.378" v="541" actId="20577"/>
        <pc:sldMkLst>
          <pc:docMk/>
          <pc:sldMk cId="1444448829" sldId="382"/>
        </pc:sldMkLst>
        <pc:spChg chg="mod">
          <ac:chgData name="Withrow, Jay (DOLI)" userId="S::jay.withrow@doli.virginia.gov::80cb9d9e-752d-414a-a8db-eaf354868c4d" providerId="AD" clId="Web-{216E5B7F-D206-45EE-B374-B216403D96F8}" dt="2020-07-21T20:33:41.613" v="540" actId="14100"/>
          <ac:spMkLst>
            <pc:docMk/>
            <pc:sldMk cId="1444448829" sldId="382"/>
            <ac:spMk id="834" creationId="{00000000-0000-0000-0000-000000000000}"/>
          </ac:spMkLst>
        </pc:spChg>
        <pc:spChg chg="mod">
          <ac:chgData name="Withrow, Jay (DOLI)" userId="S::jay.withrow@doli.virginia.gov::80cb9d9e-752d-414a-a8db-eaf354868c4d" providerId="AD" clId="Web-{216E5B7F-D206-45EE-B374-B216403D96F8}" dt="2020-07-21T20:33:47.378" v="541" actId="20577"/>
          <ac:spMkLst>
            <pc:docMk/>
            <pc:sldMk cId="1444448829" sldId="382"/>
            <ac:spMk id="835" creationId="{00000000-0000-0000-0000-000000000000}"/>
          </ac:spMkLst>
        </pc:spChg>
      </pc:sldChg>
      <pc:sldChg chg="modSp">
        <pc:chgData name="Withrow, Jay (DOLI)" userId="S::jay.withrow@doli.virginia.gov::80cb9d9e-752d-414a-a8db-eaf354868c4d" providerId="AD" clId="Web-{216E5B7F-D206-45EE-B374-B216403D96F8}" dt="2020-07-21T20:36:20.022" v="583" actId="1076"/>
        <pc:sldMkLst>
          <pc:docMk/>
          <pc:sldMk cId="3777447562" sldId="383"/>
        </pc:sldMkLst>
        <pc:spChg chg="mod">
          <ac:chgData name="Withrow, Jay (DOLI)" userId="S::jay.withrow@doli.virginia.gov::80cb9d9e-752d-414a-a8db-eaf354868c4d" providerId="AD" clId="Web-{216E5B7F-D206-45EE-B374-B216403D96F8}" dt="2020-07-21T20:36:13.756" v="582" actId="14100"/>
          <ac:spMkLst>
            <pc:docMk/>
            <pc:sldMk cId="3777447562" sldId="383"/>
            <ac:spMk id="834" creationId="{00000000-0000-0000-0000-000000000000}"/>
          </ac:spMkLst>
        </pc:spChg>
        <pc:picChg chg="mod">
          <ac:chgData name="Withrow, Jay (DOLI)" userId="S::jay.withrow@doli.virginia.gov::80cb9d9e-752d-414a-a8db-eaf354868c4d" providerId="AD" clId="Web-{216E5B7F-D206-45EE-B374-B216403D96F8}" dt="2020-07-21T20:36:20.022" v="583" actId="1076"/>
          <ac:picMkLst>
            <pc:docMk/>
            <pc:sldMk cId="3777447562" sldId="383"/>
            <ac:picMk id="2050" creationId="{00000000-0000-0000-0000-000000000000}"/>
          </ac:picMkLst>
        </pc:picChg>
      </pc:sldChg>
      <pc:sldChg chg="modSp">
        <pc:chgData name="Withrow, Jay (DOLI)" userId="S::jay.withrow@doli.virginia.gov::80cb9d9e-752d-414a-a8db-eaf354868c4d" providerId="AD" clId="Web-{216E5B7F-D206-45EE-B374-B216403D96F8}" dt="2020-07-21T20:37:36.617" v="598" actId="20577"/>
        <pc:sldMkLst>
          <pc:docMk/>
          <pc:sldMk cId="2553292806" sldId="384"/>
        </pc:sldMkLst>
        <pc:spChg chg="mod">
          <ac:chgData name="Withrow, Jay (DOLI)" userId="S::jay.withrow@doli.virginia.gov::80cb9d9e-752d-414a-a8db-eaf354868c4d" providerId="AD" clId="Web-{216E5B7F-D206-45EE-B374-B216403D96F8}" dt="2020-07-21T20:37:36.617" v="598" actId="20577"/>
          <ac:spMkLst>
            <pc:docMk/>
            <pc:sldMk cId="2553292806" sldId="384"/>
            <ac:spMk id="834" creationId="{00000000-0000-0000-0000-000000000000}"/>
          </ac:spMkLst>
        </pc:spChg>
      </pc:sldChg>
      <pc:sldChg chg="modSp">
        <pc:chgData name="Withrow, Jay (DOLI)" userId="S::jay.withrow@doli.virginia.gov::80cb9d9e-752d-414a-a8db-eaf354868c4d" providerId="AD" clId="Web-{216E5B7F-D206-45EE-B374-B216403D96F8}" dt="2020-07-21T20:38:08.024" v="603" actId="14100"/>
        <pc:sldMkLst>
          <pc:docMk/>
          <pc:sldMk cId="894788382" sldId="385"/>
        </pc:sldMkLst>
        <pc:spChg chg="mod">
          <ac:chgData name="Withrow, Jay (DOLI)" userId="S::jay.withrow@doli.virginia.gov::80cb9d9e-752d-414a-a8db-eaf354868c4d" providerId="AD" clId="Web-{216E5B7F-D206-45EE-B374-B216403D96F8}" dt="2020-07-21T20:38:08.024" v="603" actId="14100"/>
          <ac:spMkLst>
            <pc:docMk/>
            <pc:sldMk cId="894788382" sldId="385"/>
            <ac:spMk id="834" creationId="{00000000-0000-0000-0000-000000000000}"/>
          </ac:spMkLst>
        </pc:spChg>
      </pc:sldChg>
      <pc:sldChg chg="modSp">
        <pc:chgData name="Withrow, Jay (DOLI)" userId="S::jay.withrow@doli.virginia.gov::80cb9d9e-752d-414a-a8db-eaf354868c4d" providerId="AD" clId="Web-{216E5B7F-D206-45EE-B374-B216403D96F8}" dt="2020-07-21T19:50:13.137" v="224" actId="20577"/>
        <pc:sldMkLst>
          <pc:docMk/>
          <pc:sldMk cId="3493626284" sldId="388"/>
        </pc:sldMkLst>
        <pc:spChg chg="mod">
          <ac:chgData name="Withrow, Jay (DOLI)" userId="S::jay.withrow@doli.virginia.gov::80cb9d9e-752d-414a-a8db-eaf354868c4d" providerId="AD" clId="Web-{216E5B7F-D206-45EE-B374-B216403D96F8}" dt="2020-07-21T19:50:13.137" v="224" actId="20577"/>
          <ac:spMkLst>
            <pc:docMk/>
            <pc:sldMk cId="3493626284" sldId="388"/>
            <ac:spMk id="834" creationId="{00000000-0000-0000-0000-000000000000}"/>
          </ac:spMkLst>
        </pc:spChg>
      </pc:sldChg>
      <pc:sldChg chg="modSp">
        <pc:chgData name="Withrow, Jay (DOLI)" userId="S::jay.withrow@doli.virginia.gov::80cb9d9e-752d-414a-a8db-eaf354868c4d" providerId="AD" clId="Web-{216E5B7F-D206-45EE-B374-B216403D96F8}" dt="2020-07-21T19:53:03.390" v="257" actId="20577"/>
        <pc:sldMkLst>
          <pc:docMk/>
          <pc:sldMk cId="1350954809" sldId="390"/>
        </pc:sldMkLst>
        <pc:spChg chg="mod">
          <ac:chgData name="Withrow, Jay (DOLI)" userId="S::jay.withrow@doli.virginia.gov::80cb9d9e-752d-414a-a8db-eaf354868c4d" providerId="AD" clId="Web-{216E5B7F-D206-45EE-B374-B216403D96F8}" dt="2020-07-21T19:53:03.390" v="257" actId="20577"/>
          <ac:spMkLst>
            <pc:docMk/>
            <pc:sldMk cId="1350954809" sldId="390"/>
            <ac:spMk id="835" creationId="{00000000-0000-0000-0000-000000000000}"/>
          </ac:spMkLst>
        </pc:spChg>
      </pc:sldChg>
      <pc:sldChg chg="modSp">
        <pc:chgData name="Withrow, Jay (DOLI)" userId="S::jay.withrow@doli.virginia.gov::80cb9d9e-752d-414a-a8db-eaf354868c4d" providerId="AD" clId="Web-{216E5B7F-D206-45EE-B374-B216403D96F8}" dt="2020-07-21T19:55:15.096" v="288" actId="20577"/>
        <pc:sldMkLst>
          <pc:docMk/>
          <pc:sldMk cId="3443634565" sldId="392"/>
        </pc:sldMkLst>
        <pc:spChg chg="mod">
          <ac:chgData name="Withrow, Jay (DOLI)" userId="S::jay.withrow@doli.virginia.gov::80cb9d9e-752d-414a-a8db-eaf354868c4d" providerId="AD" clId="Web-{216E5B7F-D206-45EE-B374-B216403D96F8}" dt="2020-07-21T19:55:15.096" v="288" actId="20577"/>
          <ac:spMkLst>
            <pc:docMk/>
            <pc:sldMk cId="3443634565" sldId="392"/>
            <ac:spMk id="835" creationId="{00000000-0000-0000-0000-000000000000}"/>
          </ac:spMkLst>
        </pc:spChg>
      </pc:sldChg>
      <pc:sldChg chg="modSp">
        <pc:chgData name="Withrow, Jay (DOLI)" userId="S::jay.withrow@doli.virginia.gov::80cb9d9e-752d-414a-a8db-eaf354868c4d" providerId="AD" clId="Web-{216E5B7F-D206-45EE-B374-B216403D96F8}" dt="2020-07-21T20:41:20.653" v="663" actId="14100"/>
        <pc:sldMkLst>
          <pc:docMk/>
          <pc:sldMk cId="4053212688" sldId="393"/>
        </pc:sldMkLst>
        <pc:spChg chg="mod">
          <ac:chgData name="Withrow, Jay (DOLI)" userId="S::jay.withrow@doli.virginia.gov::80cb9d9e-752d-414a-a8db-eaf354868c4d" providerId="AD" clId="Web-{216E5B7F-D206-45EE-B374-B216403D96F8}" dt="2020-07-21T20:41:20.653" v="663" actId="14100"/>
          <ac:spMkLst>
            <pc:docMk/>
            <pc:sldMk cId="4053212688" sldId="393"/>
            <ac:spMk id="834" creationId="{00000000-0000-0000-0000-000000000000}"/>
          </ac:spMkLst>
        </pc:spChg>
      </pc:sldChg>
      <pc:sldChg chg="del">
        <pc:chgData name="Withrow, Jay (DOLI)" userId="S::jay.withrow@doli.virginia.gov::80cb9d9e-752d-414a-a8db-eaf354868c4d" providerId="AD" clId="Web-{216E5B7F-D206-45EE-B374-B216403D96F8}" dt="2020-07-21T19:45:16.881" v="151"/>
        <pc:sldMkLst>
          <pc:docMk/>
          <pc:sldMk cId="3076042983" sldId="395"/>
        </pc:sldMkLst>
      </pc:sldChg>
      <pc:sldChg chg="modSp">
        <pc:chgData name="Withrow, Jay (DOLI)" userId="S::jay.withrow@doli.virginia.gov::80cb9d9e-752d-414a-a8db-eaf354868c4d" providerId="AD" clId="Web-{216E5B7F-D206-45EE-B374-B216403D96F8}" dt="2020-07-21T20:37:55.665" v="599" actId="14100"/>
        <pc:sldMkLst>
          <pc:docMk/>
          <pc:sldMk cId="1616538767" sldId="396"/>
        </pc:sldMkLst>
        <pc:spChg chg="mod">
          <ac:chgData name="Withrow, Jay (DOLI)" userId="S::jay.withrow@doli.virginia.gov::80cb9d9e-752d-414a-a8db-eaf354868c4d" providerId="AD" clId="Web-{216E5B7F-D206-45EE-B374-B216403D96F8}" dt="2020-07-21T20:37:55.665" v="599" actId="14100"/>
          <ac:spMkLst>
            <pc:docMk/>
            <pc:sldMk cId="1616538767" sldId="396"/>
            <ac:spMk id="834" creationId="{00000000-0000-0000-0000-000000000000}"/>
          </ac:spMkLst>
        </pc:spChg>
      </pc:sldChg>
      <pc:sldChg chg="modSp">
        <pc:chgData name="Withrow, Jay (DOLI)" userId="S::jay.withrow@doli.virginia.gov::80cb9d9e-752d-414a-a8db-eaf354868c4d" providerId="AD" clId="Web-{216E5B7F-D206-45EE-B374-B216403D96F8}" dt="2020-07-21T20:42:33.592" v="681" actId="14100"/>
        <pc:sldMkLst>
          <pc:docMk/>
          <pc:sldMk cId="2722430253" sldId="397"/>
        </pc:sldMkLst>
        <pc:spChg chg="mod">
          <ac:chgData name="Withrow, Jay (DOLI)" userId="S::jay.withrow@doli.virginia.gov::80cb9d9e-752d-414a-a8db-eaf354868c4d" providerId="AD" clId="Web-{216E5B7F-D206-45EE-B374-B216403D96F8}" dt="2020-07-21T20:42:33.592" v="681" actId="14100"/>
          <ac:spMkLst>
            <pc:docMk/>
            <pc:sldMk cId="2722430253" sldId="397"/>
            <ac:spMk id="834" creationId="{00000000-0000-0000-0000-000000000000}"/>
          </ac:spMkLst>
        </pc:spChg>
      </pc:sldChg>
      <pc:sldChg chg="modSp">
        <pc:chgData name="Withrow, Jay (DOLI)" userId="S::jay.withrow@doli.virginia.gov::80cb9d9e-752d-414a-a8db-eaf354868c4d" providerId="AD" clId="Web-{216E5B7F-D206-45EE-B374-B216403D96F8}" dt="2020-07-21T20:49:29.023" v="796" actId="14100"/>
        <pc:sldMkLst>
          <pc:docMk/>
          <pc:sldMk cId="705353542" sldId="398"/>
        </pc:sldMkLst>
        <pc:spChg chg="mod">
          <ac:chgData name="Withrow, Jay (DOLI)" userId="S::jay.withrow@doli.virginia.gov::80cb9d9e-752d-414a-a8db-eaf354868c4d" providerId="AD" clId="Web-{216E5B7F-D206-45EE-B374-B216403D96F8}" dt="2020-07-21T20:49:29.023" v="796" actId="14100"/>
          <ac:spMkLst>
            <pc:docMk/>
            <pc:sldMk cId="705353542" sldId="398"/>
            <ac:spMk id="3" creationId="{00000000-0000-0000-0000-000000000000}"/>
          </ac:spMkLst>
        </pc:spChg>
      </pc:sldChg>
      <pc:sldChg chg="modSp">
        <pc:chgData name="Withrow, Jay (DOLI)" userId="S::jay.withrow@doli.virginia.gov::80cb9d9e-752d-414a-a8db-eaf354868c4d" providerId="AD" clId="Web-{216E5B7F-D206-45EE-B374-B216403D96F8}" dt="2020-07-21T20:52:29.573" v="895" actId="14100"/>
        <pc:sldMkLst>
          <pc:docMk/>
          <pc:sldMk cId="1117059732" sldId="401"/>
        </pc:sldMkLst>
        <pc:spChg chg="mod">
          <ac:chgData name="Withrow, Jay (DOLI)" userId="S::jay.withrow@doli.virginia.gov::80cb9d9e-752d-414a-a8db-eaf354868c4d" providerId="AD" clId="Web-{216E5B7F-D206-45EE-B374-B216403D96F8}" dt="2020-07-21T20:52:29.573" v="895" actId="14100"/>
          <ac:spMkLst>
            <pc:docMk/>
            <pc:sldMk cId="1117059732" sldId="401"/>
            <ac:spMk id="3" creationId="{00000000-0000-0000-0000-000000000000}"/>
          </ac:spMkLst>
        </pc:spChg>
      </pc:sldChg>
      <pc:sldChg chg="modSp">
        <pc:chgData name="Withrow, Jay (DOLI)" userId="S::jay.withrow@doli.virginia.gov::80cb9d9e-752d-414a-a8db-eaf354868c4d" providerId="AD" clId="Web-{216E5B7F-D206-45EE-B374-B216403D96F8}" dt="2020-07-21T20:54:58.123" v="951" actId="14100"/>
        <pc:sldMkLst>
          <pc:docMk/>
          <pc:sldMk cId="375960058" sldId="402"/>
        </pc:sldMkLst>
        <pc:spChg chg="mod">
          <ac:chgData name="Withrow, Jay (DOLI)" userId="S::jay.withrow@doli.virginia.gov::80cb9d9e-752d-414a-a8db-eaf354868c4d" providerId="AD" clId="Web-{216E5B7F-D206-45EE-B374-B216403D96F8}" dt="2020-07-21T20:54:58.123" v="951" actId="14100"/>
          <ac:spMkLst>
            <pc:docMk/>
            <pc:sldMk cId="375960058" sldId="402"/>
            <ac:spMk id="834" creationId="{00000000-0000-0000-0000-000000000000}"/>
          </ac:spMkLst>
        </pc:spChg>
      </pc:sldChg>
      <pc:sldChg chg="modSp">
        <pc:chgData name="Withrow, Jay (DOLI)" userId="S::jay.withrow@doli.virginia.gov::80cb9d9e-752d-414a-a8db-eaf354868c4d" providerId="AD" clId="Web-{216E5B7F-D206-45EE-B374-B216403D96F8}" dt="2020-07-21T21:01:03.490" v="1011" actId="20577"/>
        <pc:sldMkLst>
          <pc:docMk/>
          <pc:sldMk cId="2097611354" sldId="403"/>
        </pc:sldMkLst>
        <pc:spChg chg="mod">
          <ac:chgData name="Withrow, Jay (DOLI)" userId="S::jay.withrow@doli.virginia.gov::80cb9d9e-752d-414a-a8db-eaf354868c4d" providerId="AD" clId="Web-{216E5B7F-D206-45EE-B374-B216403D96F8}" dt="2020-07-21T21:01:03.490" v="1011" actId="20577"/>
          <ac:spMkLst>
            <pc:docMk/>
            <pc:sldMk cId="2097611354" sldId="403"/>
            <ac:spMk id="834" creationId="{00000000-0000-0000-0000-000000000000}"/>
          </ac:spMkLst>
        </pc:spChg>
      </pc:sldChg>
      <pc:sldChg chg="modSp">
        <pc:chgData name="Withrow, Jay (DOLI)" userId="S::jay.withrow@doli.virginia.gov::80cb9d9e-752d-414a-a8db-eaf354868c4d" providerId="AD" clId="Web-{216E5B7F-D206-45EE-B374-B216403D96F8}" dt="2020-07-21T20:38:16.212" v="607" actId="14100"/>
        <pc:sldMkLst>
          <pc:docMk/>
          <pc:sldMk cId="1945949557" sldId="404"/>
        </pc:sldMkLst>
        <pc:spChg chg="mod">
          <ac:chgData name="Withrow, Jay (DOLI)" userId="S::jay.withrow@doli.virginia.gov::80cb9d9e-752d-414a-a8db-eaf354868c4d" providerId="AD" clId="Web-{216E5B7F-D206-45EE-B374-B216403D96F8}" dt="2020-07-21T20:38:16.212" v="607" actId="14100"/>
          <ac:spMkLst>
            <pc:docMk/>
            <pc:sldMk cId="1945949557" sldId="404"/>
            <ac:spMk id="834" creationId="{00000000-0000-0000-0000-000000000000}"/>
          </ac:spMkLst>
        </pc:spChg>
      </pc:sldChg>
      <pc:sldChg chg="modSp">
        <pc:chgData name="Withrow, Jay (DOLI)" userId="S::jay.withrow@doli.virginia.gov::80cb9d9e-752d-414a-a8db-eaf354868c4d" providerId="AD" clId="Web-{216E5B7F-D206-45EE-B374-B216403D96F8}" dt="2020-07-21T20:42:43.061" v="683" actId="14100"/>
        <pc:sldMkLst>
          <pc:docMk/>
          <pc:sldMk cId="1307451193" sldId="405"/>
        </pc:sldMkLst>
        <pc:spChg chg="mod">
          <ac:chgData name="Withrow, Jay (DOLI)" userId="S::jay.withrow@doli.virginia.gov::80cb9d9e-752d-414a-a8db-eaf354868c4d" providerId="AD" clId="Web-{216E5B7F-D206-45EE-B374-B216403D96F8}" dt="2020-07-21T20:42:43.061" v="683" actId="14100"/>
          <ac:spMkLst>
            <pc:docMk/>
            <pc:sldMk cId="1307451193" sldId="405"/>
            <ac:spMk id="834" creationId="{00000000-0000-0000-0000-000000000000}"/>
          </ac:spMkLst>
        </pc:spChg>
      </pc:sldChg>
      <pc:sldChg chg="modSp">
        <pc:chgData name="Withrow, Jay (DOLI)" userId="S::jay.withrow@doli.virginia.gov::80cb9d9e-752d-414a-a8db-eaf354868c4d" providerId="AD" clId="Web-{216E5B7F-D206-45EE-B374-B216403D96F8}" dt="2020-07-21T20:50:58.837" v="848" actId="14100"/>
        <pc:sldMkLst>
          <pc:docMk/>
          <pc:sldMk cId="1035736283" sldId="406"/>
        </pc:sldMkLst>
        <pc:spChg chg="mod">
          <ac:chgData name="Withrow, Jay (DOLI)" userId="S::jay.withrow@doli.virginia.gov::80cb9d9e-752d-414a-a8db-eaf354868c4d" providerId="AD" clId="Web-{216E5B7F-D206-45EE-B374-B216403D96F8}" dt="2020-07-21T20:50:58.837" v="848" actId="14100"/>
          <ac:spMkLst>
            <pc:docMk/>
            <pc:sldMk cId="1035736283" sldId="406"/>
            <ac:spMk id="3" creationId="{00000000-0000-0000-0000-000000000000}"/>
          </ac:spMkLst>
        </pc:spChg>
      </pc:sldChg>
      <pc:sldChg chg="modSp">
        <pc:chgData name="Withrow, Jay (DOLI)" userId="S::jay.withrow@doli.virginia.gov::80cb9d9e-752d-414a-a8db-eaf354868c4d" providerId="AD" clId="Web-{216E5B7F-D206-45EE-B374-B216403D96F8}" dt="2020-07-21T20:56:27.656" v="964" actId="14100"/>
        <pc:sldMkLst>
          <pc:docMk/>
          <pc:sldMk cId="57135842" sldId="407"/>
        </pc:sldMkLst>
        <pc:spChg chg="mod">
          <ac:chgData name="Withrow, Jay (DOLI)" userId="S::jay.withrow@doli.virginia.gov::80cb9d9e-752d-414a-a8db-eaf354868c4d" providerId="AD" clId="Web-{216E5B7F-D206-45EE-B374-B216403D96F8}" dt="2020-07-21T20:56:27.656" v="964" actId="14100"/>
          <ac:spMkLst>
            <pc:docMk/>
            <pc:sldMk cId="57135842" sldId="407"/>
            <ac:spMk id="834" creationId="{00000000-0000-0000-0000-000000000000}"/>
          </ac:spMkLst>
        </pc:spChg>
        <pc:grpChg chg="mod">
          <ac:chgData name="Withrow, Jay (DOLI)" userId="S::jay.withrow@doli.virginia.gov::80cb9d9e-752d-414a-a8db-eaf354868c4d" providerId="AD" clId="Web-{216E5B7F-D206-45EE-B374-B216403D96F8}" dt="2020-07-21T20:56:23.141" v="963" actId="14100"/>
          <ac:grpSpMkLst>
            <pc:docMk/>
            <pc:sldMk cId="57135842" sldId="407"/>
            <ac:grpSpMk id="6" creationId="{00000000-0000-0000-0000-000000000000}"/>
          </ac:grpSpMkLst>
        </pc:grpChg>
      </pc:sldChg>
    </pc:docChg>
  </pc:docChgLst>
  <pc:docChgLst>
    <pc:chgData name="Rose, Jennifer (DOLI)" userId="S::jennifer.rose@doli.virginia.gov::ed904f2f-1ccf-4fe2-a2d4-f53737822f31" providerId="AD" clId="Web-{AB0BF215-7A5B-4653-8011-F4051CD15153}"/>
    <pc:docChg chg="modSld">
      <pc:chgData name="Rose, Jennifer (DOLI)" userId="S::jennifer.rose@doli.virginia.gov::ed904f2f-1ccf-4fe2-a2d4-f53737822f31" providerId="AD" clId="Web-{AB0BF215-7A5B-4653-8011-F4051CD15153}" dt="2020-07-24T11:40:49.695" v="1" actId="20577"/>
      <pc:docMkLst>
        <pc:docMk/>
      </pc:docMkLst>
      <pc:sldChg chg="modSp">
        <pc:chgData name="Rose, Jennifer (DOLI)" userId="S::jennifer.rose@doli.virginia.gov::ed904f2f-1ccf-4fe2-a2d4-f53737822f31" providerId="AD" clId="Web-{AB0BF215-7A5B-4653-8011-F4051CD15153}" dt="2020-07-24T11:40:49.695" v="1" actId="20577"/>
        <pc:sldMkLst>
          <pc:docMk/>
          <pc:sldMk cId="546505671" sldId="256"/>
        </pc:sldMkLst>
        <pc:spChg chg="mod">
          <ac:chgData name="Rose, Jennifer (DOLI)" userId="S::jennifer.rose@doli.virginia.gov::ed904f2f-1ccf-4fe2-a2d4-f53737822f31" providerId="AD" clId="Web-{AB0BF215-7A5B-4653-8011-F4051CD15153}" dt="2020-07-24T11:40:49.695" v="1" actId="20577"/>
          <ac:spMkLst>
            <pc:docMk/>
            <pc:sldMk cId="546505671" sldId="256"/>
            <ac:spMk id="3" creationId="{00000000-0000-0000-0000-000000000000}"/>
          </ac:spMkLst>
        </pc:spChg>
      </pc:sldChg>
    </pc:docChg>
  </pc:docChgLst>
  <pc:docChgLst>
    <pc:chgData name="Rose, Jennifer (DOLI)" userId="S::jennifer.rose@doli.virginia.gov::ed904f2f-1ccf-4fe2-a2d4-f53737822f31" providerId="AD" clId="Web-{7CB18043-EEBC-4E18-BDA9-E65EDB104133}"/>
    <pc:docChg chg="delSld modSld">
      <pc:chgData name="Rose, Jennifer (DOLI)" userId="S::jennifer.rose@doli.virginia.gov::ed904f2f-1ccf-4fe2-a2d4-f53737822f31" providerId="AD" clId="Web-{7CB18043-EEBC-4E18-BDA9-E65EDB104133}" dt="2020-07-21T15:54:40.851" v="37"/>
      <pc:docMkLst>
        <pc:docMk/>
      </pc:docMkLst>
      <pc:sldChg chg="addSp modSp">
        <pc:chgData name="Rose, Jennifer (DOLI)" userId="S::jennifer.rose@doli.virginia.gov::ed904f2f-1ccf-4fe2-a2d4-f53737822f31" providerId="AD" clId="Web-{7CB18043-EEBC-4E18-BDA9-E65EDB104133}" dt="2020-07-21T15:54:07.991" v="36" actId="1076"/>
        <pc:sldMkLst>
          <pc:docMk/>
          <pc:sldMk cId="546505671" sldId="256"/>
        </pc:sldMkLst>
        <pc:spChg chg="mod">
          <ac:chgData name="Rose, Jennifer (DOLI)" userId="S::jennifer.rose@doli.virginia.gov::ed904f2f-1ccf-4fe2-a2d4-f53737822f31" providerId="AD" clId="Web-{7CB18043-EEBC-4E18-BDA9-E65EDB104133}" dt="2020-07-21T15:54:07.991" v="36" actId="1076"/>
          <ac:spMkLst>
            <pc:docMk/>
            <pc:sldMk cId="546505671" sldId="256"/>
            <ac:spMk id="3" creationId="{00000000-0000-0000-0000-000000000000}"/>
          </ac:spMkLst>
        </pc:spChg>
        <pc:spChg chg="add mod">
          <ac:chgData name="Rose, Jennifer (DOLI)" userId="S::jennifer.rose@doli.virginia.gov::ed904f2f-1ccf-4fe2-a2d4-f53737822f31" providerId="AD" clId="Web-{7CB18043-EEBC-4E18-BDA9-E65EDB104133}" dt="2020-07-21T15:53:15.428" v="10" actId="20577"/>
          <ac:spMkLst>
            <pc:docMk/>
            <pc:sldMk cId="546505671" sldId="256"/>
            <ac:spMk id="4" creationId="{76FE0A8D-9659-4999-9789-6E31AC408D70}"/>
          </ac:spMkLst>
        </pc:spChg>
        <pc:spChg chg="add mod">
          <ac:chgData name="Rose, Jennifer (DOLI)" userId="S::jennifer.rose@doli.virginia.gov::ed904f2f-1ccf-4fe2-a2d4-f53737822f31" providerId="AD" clId="Web-{7CB18043-EEBC-4E18-BDA9-E65EDB104133}" dt="2020-07-21T15:53:52.913" v="32" actId="20577"/>
          <ac:spMkLst>
            <pc:docMk/>
            <pc:sldMk cId="546505671" sldId="256"/>
            <ac:spMk id="5" creationId="{11FC004F-147D-45F8-A37E-9BEBB7CA86DF}"/>
          </ac:spMkLst>
        </pc:spChg>
      </pc:sldChg>
      <pc:sldChg chg="del">
        <pc:chgData name="Rose, Jennifer (DOLI)" userId="S::jennifer.rose@doli.virginia.gov::ed904f2f-1ccf-4fe2-a2d4-f53737822f31" providerId="AD" clId="Web-{7CB18043-EEBC-4E18-BDA9-E65EDB104133}" dt="2020-07-21T15:54:40.851" v="37"/>
        <pc:sldMkLst>
          <pc:docMk/>
          <pc:sldMk cId="451606210" sldId="3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88128-537D-4737-92AE-0C59975D0B0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0D912378-AE49-4C9D-A7E1-86ABEE717DCD}">
      <dgm:prSet phldrT="[Text]"/>
      <dgm:spPr/>
      <dgm:t>
        <a:bodyPr/>
        <a:lstStyle/>
        <a:p>
          <a:r>
            <a:rPr lang="en-US"/>
            <a:t>Exposure Level</a:t>
          </a:r>
        </a:p>
      </dgm:t>
    </dgm:pt>
    <dgm:pt modelId="{D0CFEEE8-510F-4F34-8860-C11F9694E3A1}" type="parTrans" cxnId="{FB344E8B-F351-44BF-89BB-72A7C58A80AE}">
      <dgm:prSet/>
      <dgm:spPr/>
      <dgm:t>
        <a:bodyPr/>
        <a:lstStyle/>
        <a:p>
          <a:endParaRPr lang="en-US"/>
        </a:p>
      </dgm:t>
    </dgm:pt>
    <dgm:pt modelId="{311C42FF-18B6-46A4-847C-603DAB46D88D}" type="sibTrans" cxnId="{FB344E8B-F351-44BF-89BB-72A7C58A80AE}">
      <dgm:prSet/>
      <dgm:spPr/>
      <dgm:t>
        <a:bodyPr/>
        <a:lstStyle/>
        <a:p>
          <a:endParaRPr lang="en-US"/>
        </a:p>
      </dgm:t>
    </dgm:pt>
    <dgm:pt modelId="{D7C1830E-7447-401C-97EC-32576DD04924}">
      <dgm:prSet phldrT="[Text]"/>
      <dgm:spPr/>
      <dgm:t>
        <a:bodyPr/>
        <a:lstStyle/>
        <a:p>
          <a:r>
            <a:rPr lang="en-US"/>
            <a:t>Job/Task</a:t>
          </a:r>
        </a:p>
      </dgm:t>
    </dgm:pt>
    <dgm:pt modelId="{5408F743-7A3A-41AE-A257-9D7CD54FE0FC}" type="parTrans" cxnId="{9F1B84C3-71A4-4E6E-BD3A-CFEBE82BA6EE}">
      <dgm:prSet/>
      <dgm:spPr/>
      <dgm:t>
        <a:bodyPr/>
        <a:lstStyle/>
        <a:p>
          <a:endParaRPr lang="en-US"/>
        </a:p>
      </dgm:t>
    </dgm:pt>
    <dgm:pt modelId="{232A84F6-6FD7-4B5E-A0C0-E0B580216B43}" type="sibTrans" cxnId="{9F1B84C3-71A4-4E6E-BD3A-CFEBE82BA6EE}">
      <dgm:prSet/>
      <dgm:spPr/>
      <dgm:t>
        <a:bodyPr/>
        <a:lstStyle/>
        <a:p>
          <a:endParaRPr lang="en-US"/>
        </a:p>
      </dgm:t>
    </dgm:pt>
    <dgm:pt modelId="{CD4BA169-6179-4A8D-8D76-60D81E9DF616}">
      <dgm:prSet phldrT="[Text]"/>
      <dgm:spPr/>
      <dgm:t>
        <a:bodyPr/>
        <a:lstStyle/>
        <a:p>
          <a:r>
            <a:rPr lang="en-US"/>
            <a:t>Presence of virus</a:t>
          </a:r>
        </a:p>
      </dgm:t>
    </dgm:pt>
    <dgm:pt modelId="{E69EB6EE-F17A-48B0-B2ED-5B9EEFFE07F4}" type="parTrans" cxnId="{B3148B1B-FAED-487D-8E49-438DB4885EE9}">
      <dgm:prSet/>
      <dgm:spPr/>
      <dgm:t>
        <a:bodyPr/>
        <a:lstStyle/>
        <a:p>
          <a:endParaRPr lang="en-US"/>
        </a:p>
      </dgm:t>
    </dgm:pt>
    <dgm:pt modelId="{470478FA-64E1-4AC5-B0FF-3FB3096B0AB7}" type="sibTrans" cxnId="{B3148B1B-FAED-487D-8E49-438DB4885EE9}">
      <dgm:prSet/>
      <dgm:spPr/>
      <dgm:t>
        <a:bodyPr/>
        <a:lstStyle/>
        <a:p>
          <a:endParaRPr lang="en-US"/>
        </a:p>
      </dgm:t>
    </dgm:pt>
    <dgm:pt modelId="{4A100BC2-181C-4802-B519-7C74989E2381}">
      <dgm:prSet phldrT="[Text]"/>
      <dgm:spPr/>
      <dgm:t>
        <a:bodyPr/>
        <a:lstStyle/>
        <a:p>
          <a:r>
            <a:rPr lang="en-US"/>
            <a:t># Employees /size of work area</a:t>
          </a:r>
        </a:p>
      </dgm:t>
    </dgm:pt>
    <dgm:pt modelId="{CCD511A2-0A60-409D-9283-E4D7887869AD}" type="parTrans" cxnId="{9BD6D1B6-15AD-4E05-8CA5-60F65792EA14}">
      <dgm:prSet/>
      <dgm:spPr/>
      <dgm:t>
        <a:bodyPr/>
        <a:lstStyle/>
        <a:p>
          <a:endParaRPr lang="en-US"/>
        </a:p>
      </dgm:t>
    </dgm:pt>
    <dgm:pt modelId="{985D57B2-76FB-4AB9-8F50-67DB901D0442}" type="sibTrans" cxnId="{9BD6D1B6-15AD-4E05-8CA5-60F65792EA14}">
      <dgm:prSet/>
      <dgm:spPr/>
      <dgm:t>
        <a:bodyPr/>
        <a:lstStyle/>
        <a:p>
          <a:endParaRPr lang="en-US"/>
        </a:p>
      </dgm:t>
    </dgm:pt>
    <dgm:pt modelId="{E913ECB7-BB80-42F6-B29A-ADF282F64863}">
      <dgm:prSet phldrT="[Text]"/>
      <dgm:spPr/>
      <dgm:t>
        <a:bodyPr/>
        <a:lstStyle/>
        <a:p>
          <a:r>
            <a:rPr lang="en-US"/>
            <a:t>Working distance between people</a:t>
          </a:r>
        </a:p>
      </dgm:t>
    </dgm:pt>
    <dgm:pt modelId="{E5EE2065-7109-46E5-A394-BAC20813D3C9}" type="parTrans" cxnId="{F3D48A74-EB3A-43FF-B2EB-1143D7769B71}">
      <dgm:prSet/>
      <dgm:spPr/>
      <dgm:t>
        <a:bodyPr/>
        <a:lstStyle/>
        <a:p>
          <a:endParaRPr lang="en-US"/>
        </a:p>
      </dgm:t>
    </dgm:pt>
    <dgm:pt modelId="{69CD5044-50A0-4E44-82F1-7BE1D00098FD}" type="sibTrans" cxnId="{F3D48A74-EB3A-43FF-B2EB-1143D7769B71}">
      <dgm:prSet/>
      <dgm:spPr/>
      <dgm:t>
        <a:bodyPr/>
        <a:lstStyle/>
        <a:p>
          <a:endParaRPr lang="en-US"/>
        </a:p>
      </dgm:t>
    </dgm:pt>
    <dgm:pt modelId="{5743E0A2-AC7A-4DFA-8A56-52313E6B0F44}">
      <dgm:prSet/>
      <dgm:spPr/>
      <dgm:t>
        <a:bodyPr/>
        <a:lstStyle/>
        <a:p>
          <a:r>
            <a:rPr lang="en-US"/>
            <a:t>Duration / Frequency of Exposure</a:t>
          </a:r>
        </a:p>
      </dgm:t>
    </dgm:pt>
    <dgm:pt modelId="{C0C31423-5EA0-4511-9B45-1D8A15DDFE05}" type="parTrans" cxnId="{2FD1B011-E1E8-4F1B-B6B3-5FEB766C4A86}">
      <dgm:prSet/>
      <dgm:spPr/>
      <dgm:t>
        <a:bodyPr/>
        <a:lstStyle/>
        <a:p>
          <a:endParaRPr lang="en-US"/>
        </a:p>
      </dgm:t>
    </dgm:pt>
    <dgm:pt modelId="{5D48593F-729F-4B72-BD5B-B40C1F716FBA}" type="sibTrans" cxnId="{2FD1B011-E1E8-4F1B-B6B3-5FEB766C4A86}">
      <dgm:prSet/>
      <dgm:spPr/>
      <dgm:t>
        <a:bodyPr/>
        <a:lstStyle/>
        <a:p>
          <a:endParaRPr lang="en-US"/>
        </a:p>
      </dgm:t>
    </dgm:pt>
    <dgm:pt modelId="{DCD5F974-8E19-45A4-9723-77A36C64BD7A}">
      <dgm:prSet/>
      <dgm:spPr/>
      <dgm:t>
        <a:bodyPr/>
        <a:lstStyle/>
        <a:p>
          <a:r>
            <a:rPr lang="en-US"/>
            <a:t>Presence of known or suspected COVID-19 person</a:t>
          </a:r>
        </a:p>
      </dgm:t>
    </dgm:pt>
    <dgm:pt modelId="{D3FE02C5-2715-4928-AE4F-43CDDD37CBEE}" type="parTrans" cxnId="{AC8871DE-D8C4-4FCA-AA7C-C57644775ECA}">
      <dgm:prSet/>
      <dgm:spPr/>
      <dgm:t>
        <a:bodyPr/>
        <a:lstStyle/>
        <a:p>
          <a:endParaRPr lang="en-US"/>
        </a:p>
      </dgm:t>
    </dgm:pt>
    <dgm:pt modelId="{38BA3B1A-8954-4A34-A2FD-B158D5DFF0BD}" type="sibTrans" cxnId="{AC8871DE-D8C4-4FCA-AA7C-C57644775ECA}">
      <dgm:prSet/>
      <dgm:spPr/>
      <dgm:t>
        <a:bodyPr/>
        <a:lstStyle/>
        <a:p>
          <a:endParaRPr lang="en-US"/>
        </a:p>
      </dgm:t>
    </dgm:pt>
    <dgm:pt modelId="{FE5D31C2-2F96-4F6D-8B32-484BA0324DD2}" type="pres">
      <dgm:prSet presAssocID="{CC588128-537D-4737-92AE-0C59975D0B09}" presName="Name0" presStyleCnt="0">
        <dgm:presLayoutVars>
          <dgm:chMax val="1"/>
          <dgm:dir/>
          <dgm:animLvl val="ctr"/>
          <dgm:resizeHandles val="exact"/>
        </dgm:presLayoutVars>
      </dgm:prSet>
      <dgm:spPr/>
      <dgm:t>
        <a:bodyPr/>
        <a:lstStyle/>
        <a:p>
          <a:endParaRPr lang="en-US"/>
        </a:p>
      </dgm:t>
    </dgm:pt>
    <dgm:pt modelId="{3CA65D41-F1FF-448D-9A3D-807440394B6A}" type="pres">
      <dgm:prSet presAssocID="{0D912378-AE49-4C9D-A7E1-86ABEE717DCD}" presName="centerShape" presStyleLbl="node0" presStyleIdx="0" presStyleCnt="1" custScaleX="129942" custScaleY="120867"/>
      <dgm:spPr/>
      <dgm:t>
        <a:bodyPr/>
        <a:lstStyle/>
        <a:p>
          <a:endParaRPr lang="en-US"/>
        </a:p>
      </dgm:t>
    </dgm:pt>
    <dgm:pt modelId="{FFE6A0A5-C95A-4C65-9236-DFB0E02A5839}" type="pres">
      <dgm:prSet presAssocID="{D7C1830E-7447-401C-97EC-32576DD04924}" presName="node" presStyleLbl="node1" presStyleIdx="0" presStyleCnt="6" custScaleX="129942" custScaleY="120867">
        <dgm:presLayoutVars>
          <dgm:bulletEnabled val="1"/>
        </dgm:presLayoutVars>
      </dgm:prSet>
      <dgm:spPr/>
      <dgm:t>
        <a:bodyPr/>
        <a:lstStyle/>
        <a:p>
          <a:endParaRPr lang="en-US"/>
        </a:p>
      </dgm:t>
    </dgm:pt>
    <dgm:pt modelId="{3A9DA68B-8B8C-4C73-8498-157287FCB49F}" type="pres">
      <dgm:prSet presAssocID="{D7C1830E-7447-401C-97EC-32576DD04924}" presName="dummy" presStyleCnt="0"/>
      <dgm:spPr/>
    </dgm:pt>
    <dgm:pt modelId="{3EE585B3-E9C1-446F-A61E-6CAF2BC3B8CC}" type="pres">
      <dgm:prSet presAssocID="{232A84F6-6FD7-4B5E-A0C0-E0B580216B43}" presName="sibTrans" presStyleLbl="sibTrans2D1" presStyleIdx="0" presStyleCnt="6"/>
      <dgm:spPr/>
      <dgm:t>
        <a:bodyPr/>
        <a:lstStyle/>
        <a:p>
          <a:endParaRPr lang="en-US"/>
        </a:p>
      </dgm:t>
    </dgm:pt>
    <dgm:pt modelId="{30734D2D-7B83-447E-821E-FF240D58664A}" type="pres">
      <dgm:prSet presAssocID="{CD4BA169-6179-4A8D-8D76-60D81E9DF616}" presName="node" presStyleLbl="node1" presStyleIdx="1" presStyleCnt="6" custScaleX="129942" custScaleY="120867">
        <dgm:presLayoutVars>
          <dgm:bulletEnabled val="1"/>
        </dgm:presLayoutVars>
      </dgm:prSet>
      <dgm:spPr/>
      <dgm:t>
        <a:bodyPr/>
        <a:lstStyle/>
        <a:p>
          <a:endParaRPr lang="en-US"/>
        </a:p>
      </dgm:t>
    </dgm:pt>
    <dgm:pt modelId="{7C600D11-0EB1-4C99-BA44-7F714D57EBF6}" type="pres">
      <dgm:prSet presAssocID="{CD4BA169-6179-4A8D-8D76-60D81E9DF616}" presName="dummy" presStyleCnt="0"/>
      <dgm:spPr/>
    </dgm:pt>
    <dgm:pt modelId="{7ECD3FBE-FDAA-4CB6-AE08-42F765DC4D3F}" type="pres">
      <dgm:prSet presAssocID="{470478FA-64E1-4AC5-B0FF-3FB3096B0AB7}" presName="sibTrans" presStyleLbl="sibTrans2D1" presStyleIdx="1" presStyleCnt="6"/>
      <dgm:spPr/>
      <dgm:t>
        <a:bodyPr/>
        <a:lstStyle/>
        <a:p>
          <a:endParaRPr lang="en-US"/>
        </a:p>
      </dgm:t>
    </dgm:pt>
    <dgm:pt modelId="{4A3B854E-421F-4A4E-9B83-4E5183CAA01A}" type="pres">
      <dgm:prSet presAssocID="{DCD5F974-8E19-45A4-9723-77A36C64BD7A}" presName="node" presStyleLbl="node1" presStyleIdx="2" presStyleCnt="6" custScaleX="129942" custScaleY="120867">
        <dgm:presLayoutVars>
          <dgm:bulletEnabled val="1"/>
        </dgm:presLayoutVars>
      </dgm:prSet>
      <dgm:spPr/>
      <dgm:t>
        <a:bodyPr/>
        <a:lstStyle/>
        <a:p>
          <a:endParaRPr lang="en-US"/>
        </a:p>
      </dgm:t>
    </dgm:pt>
    <dgm:pt modelId="{95EC18D9-BB45-4959-AA2C-881336220351}" type="pres">
      <dgm:prSet presAssocID="{DCD5F974-8E19-45A4-9723-77A36C64BD7A}" presName="dummy" presStyleCnt="0"/>
      <dgm:spPr/>
    </dgm:pt>
    <dgm:pt modelId="{1B091114-A854-489B-9551-FFCC767CB86B}" type="pres">
      <dgm:prSet presAssocID="{38BA3B1A-8954-4A34-A2FD-B158D5DFF0BD}" presName="sibTrans" presStyleLbl="sibTrans2D1" presStyleIdx="2" presStyleCnt="6"/>
      <dgm:spPr/>
      <dgm:t>
        <a:bodyPr/>
        <a:lstStyle/>
        <a:p>
          <a:endParaRPr lang="en-US"/>
        </a:p>
      </dgm:t>
    </dgm:pt>
    <dgm:pt modelId="{FBCAF077-56CB-4743-ACFC-CFB94C3205F7}" type="pres">
      <dgm:prSet presAssocID="{4A100BC2-181C-4802-B519-7C74989E2381}" presName="node" presStyleLbl="node1" presStyleIdx="3" presStyleCnt="6" custScaleX="129942" custScaleY="120867">
        <dgm:presLayoutVars>
          <dgm:bulletEnabled val="1"/>
        </dgm:presLayoutVars>
      </dgm:prSet>
      <dgm:spPr/>
      <dgm:t>
        <a:bodyPr/>
        <a:lstStyle/>
        <a:p>
          <a:endParaRPr lang="en-US"/>
        </a:p>
      </dgm:t>
    </dgm:pt>
    <dgm:pt modelId="{8DD0B1B1-31F2-4C44-90A0-ACC88C077A85}" type="pres">
      <dgm:prSet presAssocID="{4A100BC2-181C-4802-B519-7C74989E2381}" presName="dummy" presStyleCnt="0"/>
      <dgm:spPr/>
    </dgm:pt>
    <dgm:pt modelId="{06287832-1334-4862-9405-FC7EABB45999}" type="pres">
      <dgm:prSet presAssocID="{985D57B2-76FB-4AB9-8F50-67DB901D0442}" presName="sibTrans" presStyleLbl="sibTrans2D1" presStyleIdx="3" presStyleCnt="6"/>
      <dgm:spPr/>
      <dgm:t>
        <a:bodyPr/>
        <a:lstStyle/>
        <a:p>
          <a:endParaRPr lang="en-US"/>
        </a:p>
      </dgm:t>
    </dgm:pt>
    <dgm:pt modelId="{5B627834-D853-4587-8EC8-1D95D2B9B065}" type="pres">
      <dgm:prSet presAssocID="{E913ECB7-BB80-42F6-B29A-ADF282F64863}" presName="node" presStyleLbl="node1" presStyleIdx="4" presStyleCnt="6" custScaleX="129942" custScaleY="120867">
        <dgm:presLayoutVars>
          <dgm:bulletEnabled val="1"/>
        </dgm:presLayoutVars>
      </dgm:prSet>
      <dgm:spPr/>
      <dgm:t>
        <a:bodyPr/>
        <a:lstStyle/>
        <a:p>
          <a:endParaRPr lang="en-US"/>
        </a:p>
      </dgm:t>
    </dgm:pt>
    <dgm:pt modelId="{1E13F56A-41DA-42A7-842F-0C3236C5BC42}" type="pres">
      <dgm:prSet presAssocID="{E913ECB7-BB80-42F6-B29A-ADF282F64863}" presName="dummy" presStyleCnt="0"/>
      <dgm:spPr/>
    </dgm:pt>
    <dgm:pt modelId="{CAECF843-A307-41AA-A6E3-EDEB012BD856}" type="pres">
      <dgm:prSet presAssocID="{69CD5044-50A0-4E44-82F1-7BE1D00098FD}" presName="sibTrans" presStyleLbl="sibTrans2D1" presStyleIdx="4" presStyleCnt="6"/>
      <dgm:spPr/>
      <dgm:t>
        <a:bodyPr/>
        <a:lstStyle/>
        <a:p>
          <a:endParaRPr lang="en-US"/>
        </a:p>
      </dgm:t>
    </dgm:pt>
    <dgm:pt modelId="{05DCC859-20C0-4080-894C-D0EE107299E5}" type="pres">
      <dgm:prSet presAssocID="{5743E0A2-AC7A-4DFA-8A56-52313E6B0F44}" presName="node" presStyleLbl="node1" presStyleIdx="5" presStyleCnt="6" custScaleX="129942" custScaleY="120867">
        <dgm:presLayoutVars>
          <dgm:bulletEnabled val="1"/>
        </dgm:presLayoutVars>
      </dgm:prSet>
      <dgm:spPr/>
      <dgm:t>
        <a:bodyPr/>
        <a:lstStyle/>
        <a:p>
          <a:endParaRPr lang="en-US"/>
        </a:p>
      </dgm:t>
    </dgm:pt>
    <dgm:pt modelId="{8588D58A-8BFC-4709-875D-DA1F52ED3E9E}" type="pres">
      <dgm:prSet presAssocID="{5743E0A2-AC7A-4DFA-8A56-52313E6B0F44}" presName="dummy" presStyleCnt="0"/>
      <dgm:spPr/>
    </dgm:pt>
    <dgm:pt modelId="{BF2736A9-48FC-408E-8083-D77996F6C83C}" type="pres">
      <dgm:prSet presAssocID="{5D48593F-729F-4B72-BD5B-B40C1F716FBA}" presName="sibTrans" presStyleLbl="sibTrans2D1" presStyleIdx="5" presStyleCnt="6"/>
      <dgm:spPr/>
      <dgm:t>
        <a:bodyPr/>
        <a:lstStyle/>
        <a:p>
          <a:endParaRPr lang="en-US"/>
        </a:p>
      </dgm:t>
    </dgm:pt>
  </dgm:ptLst>
  <dgm:cxnLst>
    <dgm:cxn modelId="{31996B80-ABE3-4CE4-92E3-CAAC39E4F541}" type="presOf" srcId="{5D48593F-729F-4B72-BD5B-B40C1F716FBA}" destId="{BF2736A9-48FC-408E-8083-D77996F6C83C}" srcOrd="0" destOrd="0" presId="urn:microsoft.com/office/officeart/2005/8/layout/radial6"/>
    <dgm:cxn modelId="{B30EA349-D0B2-4A42-B5D1-142D2B99278F}" type="presOf" srcId="{CD4BA169-6179-4A8D-8D76-60D81E9DF616}" destId="{30734D2D-7B83-447E-821E-FF240D58664A}" srcOrd="0" destOrd="0" presId="urn:microsoft.com/office/officeart/2005/8/layout/radial6"/>
    <dgm:cxn modelId="{9F1B84C3-71A4-4E6E-BD3A-CFEBE82BA6EE}" srcId="{0D912378-AE49-4C9D-A7E1-86ABEE717DCD}" destId="{D7C1830E-7447-401C-97EC-32576DD04924}" srcOrd="0" destOrd="0" parTransId="{5408F743-7A3A-41AE-A257-9D7CD54FE0FC}" sibTransId="{232A84F6-6FD7-4B5E-A0C0-E0B580216B43}"/>
    <dgm:cxn modelId="{344C8AC1-FAA7-406E-9CF2-B975B92C51CE}" type="presOf" srcId="{CC588128-537D-4737-92AE-0C59975D0B09}" destId="{FE5D31C2-2F96-4F6D-8B32-484BA0324DD2}" srcOrd="0" destOrd="0" presId="urn:microsoft.com/office/officeart/2005/8/layout/radial6"/>
    <dgm:cxn modelId="{2C32FF50-24EA-462F-A9B3-B436ED384531}" type="presOf" srcId="{69CD5044-50A0-4E44-82F1-7BE1D00098FD}" destId="{CAECF843-A307-41AA-A6E3-EDEB012BD856}" srcOrd="0" destOrd="0" presId="urn:microsoft.com/office/officeart/2005/8/layout/radial6"/>
    <dgm:cxn modelId="{7BCDE758-9C87-497F-B091-F756048A7BD4}" type="presOf" srcId="{0D912378-AE49-4C9D-A7E1-86ABEE717DCD}" destId="{3CA65D41-F1FF-448D-9A3D-807440394B6A}" srcOrd="0" destOrd="0" presId="urn:microsoft.com/office/officeart/2005/8/layout/radial6"/>
    <dgm:cxn modelId="{7659C897-55C1-48EE-A744-D9F05474730B}" type="presOf" srcId="{4A100BC2-181C-4802-B519-7C74989E2381}" destId="{FBCAF077-56CB-4743-ACFC-CFB94C3205F7}" srcOrd="0" destOrd="0" presId="urn:microsoft.com/office/officeart/2005/8/layout/radial6"/>
    <dgm:cxn modelId="{AC8871DE-D8C4-4FCA-AA7C-C57644775ECA}" srcId="{0D912378-AE49-4C9D-A7E1-86ABEE717DCD}" destId="{DCD5F974-8E19-45A4-9723-77A36C64BD7A}" srcOrd="2" destOrd="0" parTransId="{D3FE02C5-2715-4928-AE4F-43CDDD37CBEE}" sibTransId="{38BA3B1A-8954-4A34-A2FD-B158D5DFF0BD}"/>
    <dgm:cxn modelId="{9BD6D1B6-15AD-4E05-8CA5-60F65792EA14}" srcId="{0D912378-AE49-4C9D-A7E1-86ABEE717DCD}" destId="{4A100BC2-181C-4802-B519-7C74989E2381}" srcOrd="3" destOrd="0" parTransId="{CCD511A2-0A60-409D-9283-E4D7887869AD}" sibTransId="{985D57B2-76FB-4AB9-8F50-67DB901D0442}"/>
    <dgm:cxn modelId="{813D534C-D351-4200-BF5F-4DEAD42E0E81}" type="presOf" srcId="{DCD5F974-8E19-45A4-9723-77A36C64BD7A}" destId="{4A3B854E-421F-4A4E-9B83-4E5183CAA01A}" srcOrd="0" destOrd="0" presId="urn:microsoft.com/office/officeart/2005/8/layout/radial6"/>
    <dgm:cxn modelId="{1FE71902-0F1B-4F00-B3D0-D167863E22C1}" type="presOf" srcId="{5743E0A2-AC7A-4DFA-8A56-52313E6B0F44}" destId="{05DCC859-20C0-4080-894C-D0EE107299E5}" srcOrd="0" destOrd="0" presId="urn:microsoft.com/office/officeart/2005/8/layout/radial6"/>
    <dgm:cxn modelId="{2237B866-F0B8-46F9-8B9F-F07F409EA198}" type="presOf" srcId="{38BA3B1A-8954-4A34-A2FD-B158D5DFF0BD}" destId="{1B091114-A854-489B-9551-FFCC767CB86B}" srcOrd="0" destOrd="0" presId="urn:microsoft.com/office/officeart/2005/8/layout/radial6"/>
    <dgm:cxn modelId="{BDC58EAF-C420-4DB0-A9E0-4EFB02DAF4D4}" type="presOf" srcId="{470478FA-64E1-4AC5-B0FF-3FB3096B0AB7}" destId="{7ECD3FBE-FDAA-4CB6-AE08-42F765DC4D3F}" srcOrd="0" destOrd="0" presId="urn:microsoft.com/office/officeart/2005/8/layout/radial6"/>
    <dgm:cxn modelId="{B3148B1B-FAED-487D-8E49-438DB4885EE9}" srcId="{0D912378-AE49-4C9D-A7E1-86ABEE717DCD}" destId="{CD4BA169-6179-4A8D-8D76-60D81E9DF616}" srcOrd="1" destOrd="0" parTransId="{E69EB6EE-F17A-48B0-B2ED-5B9EEFFE07F4}" sibTransId="{470478FA-64E1-4AC5-B0FF-3FB3096B0AB7}"/>
    <dgm:cxn modelId="{FB344E8B-F351-44BF-89BB-72A7C58A80AE}" srcId="{CC588128-537D-4737-92AE-0C59975D0B09}" destId="{0D912378-AE49-4C9D-A7E1-86ABEE717DCD}" srcOrd="0" destOrd="0" parTransId="{D0CFEEE8-510F-4F34-8860-C11F9694E3A1}" sibTransId="{311C42FF-18B6-46A4-847C-603DAB46D88D}"/>
    <dgm:cxn modelId="{F3D48A74-EB3A-43FF-B2EB-1143D7769B71}" srcId="{0D912378-AE49-4C9D-A7E1-86ABEE717DCD}" destId="{E913ECB7-BB80-42F6-B29A-ADF282F64863}" srcOrd="4" destOrd="0" parTransId="{E5EE2065-7109-46E5-A394-BAC20813D3C9}" sibTransId="{69CD5044-50A0-4E44-82F1-7BE1D00098FD}"/>
    <dgm:cxn modelId="{378E442D-87F4-4AA5-B301-E546BD798954}" type="presOf" srcId="{D7C1830E-7447-401C-97EC-32576DD04924}" destId="{FFE6A0A5-C95A-4C65-9236-DFB0E02A5839}" srcOrd="0" destOrd="0" presId="urn:microsoft.com/office/officeart/2005/8/layout/radial6"/>
    <dgm:cxn modelId="{E7B50CEF-C9FC-4122-A383-C89F2E36B64A}" type="presOf" srcId="{E913ECB7-BB80-42F6-B29A-ADF282F64863}" destId="{5B627834-D853-4587-8EC8-1D95D2B9B065}" srcOrd="0" destOrd="0" presId="urn:microsoft.com/office/officeart/2005/8/layout/radial6"/>
    <dgm:cxn modelId="{BAF43D70-9E65-4693-84BC-A0425C09B7FB}" type="presOf" srcId="{232A84F6-6FD7-4B5E-A0C0-E0B580216B43}" destId="{3EE585B3-E9C1-446F-A61E-6CAF2BC3B8CC}" srcOrd="0" destOrd="0" presId="urn:microsoft.com/office/officeart/2005/8/layout/radial6"/>
    <dgm:cxn modelId="{2FD1B011-E1E8-4F1B-B6B3-5FEB766C4A86}" srcId="{0D912378-AE49-4C9D-A7E1-86ABEE717DCD}" destId="{5743E0A2-AC7A-4DFA-8A56-52313E6B0F44}" srcOrd="5" destOrd="0" parTransId="{C0C31423-5EA0-4511-9B45-1D8A15DDFE05}" sibTransId="{5D48593F-729F-4B72-BD5B-B40C1F716FBA}"/>
    <dgm:cxn modelId="{9D769A10-52AF-4A84-B8DC-591E59D2142E}" type="presOf" srcId="{985D57B2-76FB-4AB9-8F50-67DB901D0442}" destId="{06287832-1334-4862-9405-FC7EABB45999}" srcOrd="0" destOrd="0" presId="urn:microsoft.com/office/officeart/2005/8/layout/radial6"/>
    <dgm:cxn modelId="{482A8F42-74F2-4969-A35F-B8DEBFEC6AC3}" type="presParOf" srcId="{FE5D31C2-2F96-4F6D-8B32-484BA0324DD2}" destId="{3CA65D41-F1FF-448D-9A3D-807440394B6A}" srcOrd="0" destOrd="0" presId="urn:microsoft.com/office/officeart/2005/8/layout/radial6"/>
    <dgm:cxn modelId="{B7E5D599-3BE9-42FA-9CC9-7A76B3EBF945}" type="presParOf" srcId="{FE5D31C2-2F96-4F6D-8B32-484BA0324DD2}" destId="{FFE6A0A5-C95A-4C65-9236-DFB0E02A5839}" srcOrd="1" destOrd="0" presId="urn:microsoft.com/office/officeart/2005/8/layout/radial6"/>
    <dgm:cxn modelId="{37A5A26F-9C37-4EDB-81E0-1E8D43F8DB1F}" type="presParOf" srcId="{FE5D31C2-2F96-4F6D-8B32-484BA0324DD2}" destId="{3A9DA68B-8B8C-4C73-8498-157287FCB49F}" srcOrd="2" destOrd="0" presId="urn:microsoft.com/office/officeart/2005/8/layout/radial6"/>
    <dgm:cxn modelId="{99974422-20A3-4C9C-A049-83431BD262C5}" type="presParOf" srcId="{FE5D31C2-2F96-4F6D-8B32-484BA0324DD2}" destId="{3EE585B3-E9C1-446F-A61E-6CAF2BC3B8CC}" srcOrd="3" destOrd="0" presId="urn:microsoft.com/office/officeart/2005/8/layout/radial6"/>
    <dgm:cxn modelId="{6D225FE6-61DB-4379-AA1A-23438303EC24}" type="presParOf" srcId="{FE5D31C2-2F96-4F6D-8B32-484BA0324DD2}" destId="{30734D2D-7B83-447E-821E-FF240D58664A}" srcOrd="4" destOrd="0" presId="urn:microsoft.com/office/officeart/2005/8/layout/radial6"/>
    <dgm:cxn modelId="{0E3803CA-395B-44AD-845E-B6B0763CAD25}" type="presParOf" srcId="{FE5D31C2-2F96-4F6D-8B32-484BA0324DD2}" destId="{7C600D11-0EB1-4C99-BA44-7F714D57EBF6}" srcOrd="5" destOrd="0" presId="urn:microsoft.com/office/officeart/2005/8/layout/radial6"/>
    <dgm:cxn modelId="{A6EDE5CB-E2C8-41D9-AE37-A9267D260736}" type="presParOf" srcId="{FE5D31C2-2F96-4F6D-8B32-484BA0324DD2}" destId="{7ECD3FBE-FDAA-4CB6-AE08-42F765DC4D3F}" srcOrd="6" destOrd="0" presId="urn:microsoft.com/office/officeart/2005/8/layout/radial6"/>
    <dgm:cxn modelId="{E4300F51-5F1E-4CF1-A004-3220657BEE0A}" type="presParOf" srcId="{FE5D31C2-2F96-4F6D-8B32-484BA0324DD2}" destId="{4A3B854E-421F-4A4E-9B83-4E5183CAA01A}" srcOrd="7" destOrd="0" presId="urn:microsoft.com/office/officeart/2005/8/layout/radial6"/>
    <dgm:cxn modelId="{178EF3A7-A277-4D24-9FB6-33AAC4D3B015}" type="presParOf" srcId="{FE5D31C2-2F96-4F6D-8B32-484BA0324DD2}" destId="{95EC18D9-BB45-4959-AA2C-881336220351}" srcOrd="8" destOrd="0" presId="urn:microsoft.com/office/officeart/2005/8/layout/radial6"/>
    <dgm:cxn modelId="{4A9CF3F5-1B48-4D46-BCD1-CE23DB2D3A36}" type="presParOf" srcId="{FE5D31C2-2F96-4F6D-8B32-484BA0324DD2}" destId="{1B091114-A854-489B-9551-FFCC767CB86B}" srcOrd="9" destOrd="0" presId="urn:microsoft.com/office/officeart/2005/8/layout/radial6"/>
    <dgm:cxn modelId="{33F2E12D-3AC5-4159-8947-3F7F767781DA}" type="presParOf" srcId="{FE5D31C2-2F96-4F6D-8B32-484BA0324DD2}" destId="{FBCAF077-56CB-4743-ACFC-CFB94C3205F7}" srcOrd="10" destOrd="0" presId="urn:microsoft.com/office/officeart/2005/8/layout/radial6"/>
    <dgm:cxn modelId="{677AB083-9A36-44BA-92DD-7F9836C821CA}" type="presParOf" srcId="{FE5D31C2-2F96-4F6D-8B32-484BA0324DD2}" destId="{8DD0B1B1-31F2-4C44-90A0-ACC88C077A85}" srcOrd="11" destOrd="0" presId="urn:microsoft.com/office/officeart/2005/8/layout/radial6"/>
    <dgm:cxn modelId="{047EC6B9-0697-4A66-9BDE-768B649C1A46}" type="presParOf" srcId="{FE5D31C2-2F96-4F6D-8B32-484BA0324DD2}" destId="{06287832-1334-4862-9405-FC7EABB45999}" srcOrd="12" destOrd="0" presId="urn:microsoft.com/office/officeart/2005/8/layout/radial6"/>
    <dgm:cxn modelId="{0EA4FBAA-C420-4668-8984-8FFF26A625FB}" type="presParOf" srcId="{FE5D31C2-2F96-4F6D-8B32-484BA0324DD2}" destId="{5B627834-D853-4587-8EC8-1D95D2B9B065}" srcOrd="13" destOrd="0" presId="urn:microsoft.com/office/officeart/2005/8/layout/radial6"/>
    <dgm:cxn modelId="{E7F93952-92F9-4578-B1DA-2A4BD5003313}" type="presParOf" srcId="{FE5D31C2-2F96-4F6D-8B32-484BA0324DD2}" destId="{1E13F56A-41DA-42A7-842F-0C3236C5BC42}" srcOrd="14" destOrd="0" presId="urn:microsoft.com/office/officeart/2005/8/layout/radial6"/>
    <dgm:cxn modelId="{E7D6A326-521E-415B-BC18-6CB1236C1B2D}" type="presParOf" srcId="{FE5D31C2-2F96-4F6D-8B32-484BA0324DD2}" destId="{CAECF843-A307-41AA-A6E3-EDEB012BD856}" srcOrd="15" destOrd="0" presId="urn:microsoft.com/office/officeart/2005/8/layout/radial6"/>
    <dgm:cxn modelId="{F968E5E2-C5A2-40C0-8848-B7504BDB985A}" type="presParOf" srcId="{FE5D31C2-2F96-4F6D-8B32-484BA0324DD2}" destId="{05DCC859-20C0-4080-894C-D0EE107299E5}" srcOrd="16" destOrd="0" presId="urn:microsoft.com/office/officeart/2005/8/layout/radial6"/>
    <dgm:cxn modelId="{8F0983AE-381D-42C9-AD60-FF7CE91AD7BE}" type="presParOf" srcId="{FE5D31C2-2F96-4F6D-8B32-484BA0324DD2}" destId="{8588D58A-8BFC-4709-875D-DA1F52ED3E9E}" srcOrd="17" destOrd="0" presId="urn:microsoft.com/office/officeart/2005/8/layout/radial6"/>
    <dgm:cxn modelId="{47113D27-457B-48BE-8E2B-4DF3550EEA2F}" type="presParOf" srcId="{FE5D31C2-2F96-4F6D-8B32-484BA0324DD2}" destId="{BF2736A9-48FC-408E-8083-D77996F6C83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745D4-96D0-4CD3-84BB-1E0DDB618D9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F0AD03D-9374-4A19-958A-B4216B1B69C4}">
      <dgm:prSet phldrT="[Text]"/>
      <dgm:spPr/>
      <dgm:t>
        <a:bodyPr/>
        <a:lstStyle/>
        <a:p>
          <a:r>
            <a:rPr lang="en-US"/>
            <a:t>Assessment</a:t>
          </a:r>
        </a:p>
      </dgm:t>
    </dgm:pt>
    <dgm:pt modelId="{2395A1AF-41D8-497F-9BDC-D612253466CD}" type="parTrans" cxnId="{C0472561-176C-41D4-AFF6-5F93D3B27635}">
      <dgm:prSet/>
      <dgm:spPr/>
      <dgm:t>
        <a:bodyPr/>
        <a:lstStyle/>
        <a:p>
          <a:endParaRPr lang="en-US"/>
        </a:p>
      </dgm:t>
    </dgm:pt>
    <dgm:pt modelId="{685A3DD7-7E72-4D77-928E-E3F74D59CD6E}" type="sibTrans" cxnId="{C0472561-176C-41D4-AFF6-5F93D3B27635}">
      <dgm:prSet/>
      <dgm:spPr/>
      <dgm:t>
        <a:bodyPr/>
        <a:lstStyle/>
        <a:p>
          <a:endParaRPr lang="en-US"/>
        </a:p>
      </dgm:t>
    </dgm:pt>
    <dgm:pt modelId="{16547D1C-61A1-4034-86F5-C3A66CEB1709}">
      <dgm:prSet phldrT="[Text]"/>
      <dgm:spPr/>
      <dgm:t>
        <a:bodyPr/>
        <a:lstStyle/>
        <a:p>
          <a:r>
            <a:rPr lang="en-US"/>
            <a:t>Job Task</a:t>
          </a:r>
        </a:p>
      </dgm:t>
    </dgm:pt>
    <dgm:pt modelId="{ACD29016-CD77-495D-8330-8167BC489741}" type="parTrans" cxnId="{2F0E008A-1641-42FD-B89A-524D33F0EF4A}">
      <dgm:prSet/>
      <dgm:spPr/>
      <dgm:t>
        <a:bodyPr/>
        <a:lstStyle/>
        <a:p>
          <a:endParaRPr lang="en-US"/>
        </a:p>
      </dgm:t>
    </dgm:pt>
    <dgm:pt modelId="{8A0B31C1-B655-4638-8F71-4F65052DB73D}" type="sibTrans" cxnId="{2F0E008A-1641-42FD-B89A-524D33F0EF4A}">
      <dgm:prSet/>
      <dgm:spPr/>
      <dgm:t>
        <a:bodyPr/>
        <a:lstStyle/>
        <a:p>
          <a:endParaRPr lang="en-US"/>
        </a:p>
      </dgm:t>
    </dgm:pt>
    <dgm:pt modelId="{6E8775D2-EBBF-44AC-ABF3-E8541446EE36}">
      <dgm:prSet phldrT="[Text]"/>
      <dgm:spPr/>
      <dgm:t>
        <a:bodyPr/>
        <a:lstStyle/>
        <a:p>
          <a:r>
            <a:rPr lang="en-US"/>
            <a:t>Hazards Present</a:t>
          </a:r>
        </a:p>
      </dgm:t>
    </dgm:pt>
    <dgm:pt modelId="{73F81F3D-AEEE-4E71-9360-37116782AC12}" type="parTrans" cxnId="{E171E00E-3DE2-40F8-A8B7-737C8AC9FAD1}">
      <dgm:prSet/>
      <dgm:spPr/>
      <dgm:t>
        <a:bodyPr/>
        <a:lstStyle/>
        <a:p>
          <a:endParaRPr lang="en-US"/>
        </a:p>
      </dgm:t>
    </dgm:pt>
    <dgm:pt modelId="{86E16142-2C9F-4476-9F14-7A46DA6BA4F4}" type="sibTrans" cxnId="{E171E00E-3DE2-40F8-A8B7-737C8AC9FAD1}">
      <dgm:prSet/>
      <dgm:spPr/>
      <dgm:t>
        <a:bodyPr/>
        <a:lstStyle/>
        <a:p>
          <a:endParaRPr lang="en-US"/>
        </a:p>
      </dgm:t>
    </dgm:pt>
    <dgm:pt modelId="{0AC76DF6-004B-40F1-93BD-0F381BD5F87E}">
      <dgm:prSet phldrT="[Text]"/>
      <dgm:spPr/>
      <dgm:t>
        <a:bodyPr/>
        <a:lstStyle/>
        <a:p>
          <a:r>
            <a:rPr lang="en-US"/>
            <a:t>Hazards Likely to be Present</a:t>
          </a:r>
        </a:p>
      </dgm:t>
    </dgm:pt>
    <dgm:pt modelId="{DEAFC970-3F2C-447D-83D2-73046C28D1E2}" type="parTrans" cxnId="{2133F4BE-ABCD-4C27-BE99-EFA5E56270E3}">
      <dgm:prSet/>
      <dgm:spPr/>
      <dgm:t>
        <a:bodyPr/>
        <a:lstStyle/>
        <a:p>
          <a:endParaRPr lang="en-US"/>
        </a:p>
      </dgm:t>
    </dgm:pt>
    <dgm:pt modelId="{48B1F610-2706-4256-A45D-13E37318779B}" type="sibTrans" cxnId="{2133F4BE-ABCD-4C27-BE99-EFA5E56270E3}">
      <dgm:prSet/>
      <dgm:spPr/>
      <dgm:t>
        <a:bodyPr/>
        <a:lstStyle/>
        <a:p>
          <a:endParaRPr lang="en-US"/>
        </a:p>
      </dgm:t>
    </dgm:pt>
    <dgm:pt modelId="{412B9E31-E1CC-4816-8C24-7505AF87B443}">
      <dgm:prSet/>
      <dgm:spPr/>
      <dgm:t>
        <a:bodyPr/>
        <a:lstStyle/>
        <a:p>
          <a:r>
            <a:rPr lang="en-US"/>
            <a:t>No Hazards</a:t>
          </a:r>
        </a:p>
      </dgm:t>
    </dgm:pt>
    <dgm:pt modelId="{2455132E-D698-41C8-AB7E-073921E092F8}" type="parTrans" cxnId="{2F84C021-1C0A-4AA7-BF8C-6E1DBF4C47AF}">
      <dgm:prSet/>
      <dgm:spPr/>
      <dgm:t>
        <a:bodyPr/>
        <a:lstStyle/>
        <a:p>
          <a:endParaRPr lang="en-US"/>
        </a:p>
      </dgm:t>
    </dgm:pt>
    <dgm:pt modelId="{2AE120B7-4624-49AC-8C3D-BEA8D5CB684B}" type="sibTrans" cxnId="{2F84C021-1C0A-4AA7-BF8C-6E1DBF4C47AF}">
      <dgm:prSet/>
      <dgm:spPr/>
      <dgm:t>
        <a:bodyPr/>
        <a:lstStyle/>
        <a:p>
          <a:endParaRPr lang="en-US"/>
        </a:p>
      </dgm:t>
    </dgm:pt>
    <dgm:pt modelId="{5B200CFE-59B3-44C6-AE53-CEFCB319B954}">
      <dgm:prSet/>
      <dgm:spPr/>
      <dgm:t>
        <a:bodyPr/>
        <a:lstStyle/>
        <a:p>
          <a:r>
            <a:rPr lang="en-US"/>
            <a:t>PPE Needed</a:t>
          </a:r>
        </a:p>
      </dgm:t>
    </dgm:pt>
    <dgm:pt modelId="{907EDF1B-B072-4D1F-A016-1BFEF528EE19}" type="parTrans" cxnId="{D04421E2-8FF6-489D-8D8F-843DA24855FD}">
      <dgm:prSet/>
      <dgm:spPr/>
      <dgm:t>
        <a:bodyPr/>
        <a:lstStyle/>
        <a:p>
          <a:endParaRPr lang="en-US"/>
        </a:p>
      </dgm:t>
    </dgm:pt>
    <dgm:pt modelId="{CF6E7083-87C3-45FE-BB85-B4CCBF09E254}" type="sibTrans" cxnId="{D04421E2-8FF6-489D-8D8F-843DA24855FD}">
      <dgm:prSet/>
      <dgm:spPr/>
      <dgm:t>
        <a:bodyPr/>
        <a:lstStyle/>
        <a:p>
          <a:endParaRPr lang="en-US"/>
        </a:p>
      </dgm:t>
    </dgm:pt>
    <dgm:pt modelId="{D9D99DEE-E1AD-4E9D-AD90-8C2279FFF714}">
      <dgm:prSet/>
      <dgm:spPr/>
      <dgm:t>
        <a:bodyPr/>
        <a:lstStyle/>
        <a:p>
          <a:r>
            <a:rPr lang="en-US"/>
            <a:t>PPE Needed</a:t>
          </a:r>
        </a:p>
      </dgm:t>
    </dgm:pt>
    <dgm:pt modelId="{860159DE-D44D-4B90-8273-67A3635E1647}" type="parTrans" cxnId="{22FCEF5F-0AE3-47D1-9ECA-B56CD622B5B5}">
      <dgm:prSet/>
      <dgm:spPr/>
      <dgm:t>
        <a:bodyPr/>
        <a:lstStyle/>
        <a:p>
          <a:endParaRPr lang="en-US"/>
        </a:p>
      </dgm:t>
    </dgm:pt>
    <dgm:pt modelId="{D44DEE4D-8539-4B7B-93C2-5312D0E3B45E}" type="sibTrans" cxnId="{22FCEF5F-0AE3-47D1-9ECA-B56CD622B5B5}">
      <dgm:prSet/>
      <dgm:spPr/>
      <dgm:t>
        <a:bodyPr/>
        <a:lstStyle/>
        <a:p>
          <a:endParaRPr lang="en-US"/>
        </a:p>
      </dgm:t>
    </dgm:pt>
    <dgm:pt modelId="{0077ABCF-B88D-4567-B483-2FF1222B16E7}" type="pres">
      <dgm:prSet presAssocID="{0D9745D4-96D0-4CD3-84BB-1E0DDB618D9E}" presName="diagram" presStyleCnt="0">
        <dgm:presLayoutVars>
          <dgm:chPref val="1"/>
          <dgm:dir/>
          <dgm:animOne val="branch"/>
          <dgm:animLvl val="lvl"/>
          <dgm:resizeHandles val="exact"/>
        </dgm:presLayoutVars>
      </dgm:prSet>
      <dgm:spPr/>
      <dgm:t>
        <a:bodyPr/>
        <a:lstStyle/>
        <a:p>
          <a:endParaRPr lang="en-US"/>
        </a:p>
      </dgm:t>
    </dgm:pt>
    <dgm:pt modelId="{76CCB8E5-EF23-450B-9573-ECF1648D3768}" type="pres">
      <dgm:prSet presAssocID="{BF0AD03D-9374-4A19-958A-B4216B1B69C4}" presName="root1" presStyleCnt="0"/>
      <dgm:spPr/>
    </dgm:pt>
    <dgm:pt modelId="{1C7ACCB3-4564-44CA-930F-7D175E08D586}" type="pres">
      <dgm:prSet presAssocID="{BF0AD03D-9374-4A19-958A-B4216B1B69C4}" presName="LevelOneTextNode" presStyleLbl="node0" presStyleIdx="0" presStyleCnt="1">
        <dgm:presLayoutVars>
          <dgm:chPref val="3"/>
        </dgm:presLayoutVars>
      </dgm:prSet>
      <dgm:spPr/>
      <dgm:t>
        <a:bodyPr/>
        <a:lstStyle/>
        <a:p>
          <a:endParaRPr lang="en-US"/>
        </a:p>
      </dgm:t>
    </dgm:pt>
    <dgm:pt modelId="{10F08148-0BD7-49B6-B54A-ECA0A89377FD}" type="pres">
      <dgm:prSet presAssocID="{BF0AD03D-9374-4A19-958A-B4216B1B69C4}" presName="level2hierChild" presStyleCnt="0"/>
      <dgm:spPr/>
    </dgm:pt>
    <dgm:pt modelId="{99625862-2403-4B4D-9488-F021879E8102}" type="pres">
      <dgm:prSet presAssocID="{ACD29016-CD77-495D-8330-8167BC489741}" presName="conn2-1" presStyleLbl="parChTrans1D2" presStyleIdx="0" presStyleCnt="1"/>
      <dgm:spPr/>
      <dgm:t>
        <a:bodyPr/>
        <a:lstStyle/>
        <a:p>
          <a:endParaRPr lang="en-US"/>
        </a:p>
      </dgm:t>
    </dgm:pt>
    <dgm:pt modelId="{DB7088BC-2893-4EF2-BDF4-ED3B627B099E}" type="pres">
      <dgm:prSet presAssocID="{ACD29016-CD77-495D-8330-8167BC489741}" presName="connTx" presStyleLbl="parChTrans1D2" presStyleIdx="0" presStyleCnt="1"/>
      <dgm:spPr/>
      <dgm:t>
        <a:bodyPr/>
        <a:lstStyle/>
        <a:p>
          <a:endParaRPr lang="en-US"/>
        </a:p>
      </dgm:t>
    </dgm:pt>
    <dgm:pt modelId="{68F9C34A-EF27-41A9-ABBE-C814FDC874D6}" type="pres">
      <dgm:prSet presAssocID="{16547D1C-61A1-4034-86F5-C3A66CEB1709}" presName="root2" presStyleCnt="0"/>
      <dgm:spPr/>
    </dgm:pt>
    <dgm:pt modelId="{9CBDF607-9306-492F-ABA9-E0F91A92CF7D}" type="pres">
      <dgm:prSet presAssocID="{16547D1C-61A1-4034-86F5-C3A66CEB1709}" presName="LevelTwoTextNode" presStyleLbl="node2" presStyleIdx="0" presStyleCnt="1">
        <dgm:presLayoutVars>
          <dgm:chPref val="3"/>
        </dgm:presLayoutVars>
      </dgm:prSet>
      <dgm:spPr/>
      <dgm:t>
        <a:bodyPr/>
        <a:lstStyle/>
        <a:p>
          <a:endParaRPr lang="en-US"/>
        </a:p>
      </dgm:t>
    </dgm:pt>
    <dgm:pt modelId="{E54D2BCD-5E65-45CE-84B0-AAFB1D362B9E}" type="pres">
      <dgm:prSet presAssocID="{16547D1C-61A1-4034-86F5-C3A66CEB1709}" presName="level3hierChild" presStyleCnt="0"/>
      <dgm:spPr/>
    </dgm:pt>
    <dgm:pt modelId="{8965C1EB-DD83-4779-A730-233897B5D86C}" type="pres">
      <dgm:prSet presAssocID="{73F81F3D-AEEE-4E71-9360-37116782AC12}" presName="conn2-1" presStyleLbl="parChTrans1D3" presStyleIdx="0" presStyleCnt="3"/>
      <dgm:spPr/>
      <dgm:t>
        <a:bodyPr/>
        <a:lstStyle/>
        <a:p>
          <a:endParaRPr lang="en-US"/>
        </a:p>
      </dgm:t>
    </dgm:pt>
    <dgm:pt modelId="{D848A5E8-BFEF-465C-B9F6-613594A7C75E}" type="pres">
      <dgm:prSet presAssocID="{73F81F3D-AEEE-4E71-9360-37116782AC12}" presName="connTx" presStyleLbl="parChTrans1D3" presStyleIdx="0" presStyleCnt="3"/>
      <dgm:spPr/>
      <dgm:t>
        <a:bodyPr/>
        <a:lstStyle/>
        <a:p>
          <a:endParaRPr lang="en-US"/>
        </a:p>
      </dgm:t>
    </dgm:pt>
    <dgm:pt modelId="{BAEFE609-307B-4DC7-841B-6EDA50350097}" type="pres">
      <dgm:prSet presAssocID="{6E8775D2-EBBF-44AC-ABF3-E8541446EE36}" presName="root2" presStyleCnt="0"/>
      <dgm:spPr/>
    </dgm:pt>
    <dgm:pt modelId="{0616820D-8F2E-42C7-8DF9-5D48E4C9DD65}" type="pres">
      <dgm:prSet presAssocID="{6E8775D2-EBBF-44AC-ABF3-E8541446EE36}" presName="LevelTwoTextNode" presStyleLbl="node3" presStyleIdx="0" presStyleCnt="3" custLinFactY="12246" custLinFactNeighborY="100000">
        <dgm:presLayoutVars>
          <dgm:chPref val="3"/>
        </dgm:presLayoutVars>
      </dgm:prSet>
      <dgm:spPr/>
      <dgm:t>
        <a:bodyPr/>
        <a:lstStyle/>
        <a:p>
          <a:endParaRPr lang="en-US"/>
        </a:p>
      </dgm:t>
    </dgm:pt>
    <dgm:pt modelId="{6DD3B2E5-18E8-416E-B9C8-8A8359CC161C}" type="pres">
      <dgm:prSet presAssocID="{6E8775D2-EBBF-44AC-ABF3-E8541446EE36}" presName="level3hierChild" presStyleCnt="0"/>
      <dgm:spPr/>
    </dgm:pt>
    <dgm:pt modelId="{27E8D11E-8C6C-4B26-8B80-19779C86E315}" type="pres">
      <dgm:prSet presAssocID="{907EDF1B-B072-4D1F-A016-1BFEF528EE19}" presName="conn2-1" presStyleLbl="parChTrans1D4" presStyleIdx="0" presStyleCnt="2"/>
      <dgm:spPr/>
      <dgm:t>
        <a:bodyPr/>
        <a:lstStyle/>
        <a:p>
          <a:endParaRPr lang="en-US"/>
        </a:p>
      </dgm:t>
    </dgm:pt>
    <dgm:pt modelId="{F419E7D8-55CB-4CEE-9235-E3C32B393DC3}" type="pres">
      <dgm:prSet presAssocID="{907EDF1B-B072-4D1F-A016-1BFEF528EE19}" presName="connTx" presStyleLbl="parChTrans1D4" presStyleIdx="0" presStyleCnt="2"/>
      <dgm:spPr/>
      <dgm:t>
        <a:bodyPr/>
        <a:lstStyle/>
        <a:p>
          <a:endParaRPr lang="en-US"/>
        </a:p>
      </dgm:t>
    </dgm:pt>
    <dgm:pt modelId="{572BF54F-02A1-4801-87D0-024AE43C05B9}" type="pres">
      <dgm:prSet presAssocID="{5B200CFE-59B3-44C6-AE53-CEFCB319B954}" presName="root2" presStyleCnt="0"/>
      <dgm:spPr/>
    </dgm:pt>
    <dgm:pt modelId="{7573F237-43F8-4EA4-B452-90356040629F}" type="pres">
      <dgm:prSet presAssocID="{5B200CFE-59B3-44C6-AE53-CEFCB319B954}" presName="LevelTwoTextNode" presStyleLbl="node4" presStyleIdx="0" presStyleCnt="2" custLinFactY="9038" custLinFactNeighborX="1604" custLinFactNeighborY="100000">
        <dgm:presLayoutVars>
          <dgm:chPref val="3"/>
        </dgm:presLayoutVars>
      </dgm:prSet>
      <dgm:spPr/>
      <dgm:t>
        <a:bodyPr/>
        <a:lstStyle/>
        <a:p>
          <a:endParaRPr lang="en-US"/>
        </a:p>
      </dgm:t>
    </dgm:pt>
    <dgm:pt modelId="{92E25A2B-BD86-49F2-853D-D10CB29AAEEC}" type="pres">
      <dgm:prSet presAssocID="{5B200CFE-59B3-44C6-AE53-CEFCB319B954}" presName="level3hierChild" presStyleCnt="0"/>
      <dgm:spPr/>
    </dgm:pt>
    <dgm:pt modelId="{213963A0-6944-401D-A737-B7CF10FF4047}" type="pres">
      <dgm:prSet presAssocID="{DEAFC970-3F2C-447D-83D2-73046C28D1E2}" presName="conn2-1" presStyleLbl="parChTrans1D3" presStyleIdx="1" presStyleCnt="3"/>
      <dgm:spPr/>
      <dgm:t>
        <a:bodyPr/>
        <a:lstStyle/>
        <a:p>
          <a:endParaRPr lang="en-US"/>
        </a:p>
      </dgm:t>
    </dgm:pt>
    <dgm:pt modelId="{58E380B3-983A-4E96-A61F-F37436518842}" type="pres">
      <dgm:prSet presAssocID="{DEAFC970-3F2C-447D-83D2-73046C28D1E2}" presName="connTx" presStyleLbl="parChTrans1D3" presStyleIdx="1" presStyleCnt="3"/>
      <dgm:spPr/>
      <dgm:t>
        <a:bodyPr/>
        <a:lstStyle/>
        <a:p>
          <a:endParaRPr lang="en-US"/>
        </a:p>
      </dgm:t>
    </dgm:pt>
    <dgm:pt modelId="{EBFCED73-6CAC-4B01-BB5C-8370DCE24F53}" type="pres">
      <dgm:prSet presAssocID="{0AC76DF6-004B-40F1-93BD-0F381BD5F87E}" presName="root2" presStyleCnt="0"/>
      <dgm:spPr/>
    </dgm:pt>
    <dgm:pt modelId="{D7194A90-7214-446B-828B-2A617287E6C1}" type="pres">
      <dgm:prSet presAssocID="{0AC76DF6-004B-40F1-93BD-0F381BD5F87E}" presName="LevelTwoTextNode" presStyleLbl="node3" presStyleIdx="1" presStyleCnt="3" custLinFactY="15162" custLinFactNeighborX="3207" custLinFactNeighborY="100000">
        <dgm:presLayoutVars>
          <dgm:chPref val="3"/>
        </dgm:presLayoutVars>
      </dgm:prSet>
      <dgm:spPr/>
      <dgm:t>
        <a:bodyPr/>
        <a:lstStyle/>
        <a:p>
          <a:endParaRPr lang="en-US"/>
        </a:p>
      </dgm:t>
    </dgm:pt>
    <dgm:pt modelId="{BA36A3C7-6CCB-4716-9CCD-15CF920FD521}" type="pres">
      <dgm:prSet presAssocID="{0AC76DF6-004B-40F1-93BD-0F381BD5F87E}" presName="level3hierChild" presStyleCnt="0"/>
      <dgm:spPr/>
    </dgm:pt>
    <dgm:pt modelId="{D2DCA3F8-F985-4817-A3E8-AF598ADC6C1B}" type="pres">
      <dgm:prSet presAssocID="{860159DE-D44D-4B90-8273-67A3635E1647}" presName="conn2-1" presStyleLbl="parChTrans1D4" presStyleIdx="1" presStyleCnt="2"/>
      <dgm:spPr/>
      <dgm:t>
        <a:bodyPr/>
        <a:lstStyle/>
        <a:p>
          <a:endParaRPr lang="en-US"/>
        </a:p>
      </dgm:t>
    </dgm:pt>
    <dgm:pt modelId="{75968E8A-7376-4F5A-BAA7-1AE69DC6E1C0}" type="pres">
      <dgm:prSet presAssocID="{860159DE-D44D-4B90-8273-67A3635E1647}" presName="connTx" presStyleLbl="parChTrans1D4" presStyleIdx="1" presStyleCnt="2"/>
      <dgm:spPr/>
      <dgm:t>
        <a:bodyPr/>
        <a:lstStyle/>
        <a:p>
          <a:endParaRPr lang="en-US"/>
        </a:p>
      </dgm:t>
    </dgm:pt>
    <dgm:pt modelId="{6AEE249E-2BC1-4672-A91B-CC0B977A7F89}" type="pres">
      <dgm:prSet presAssocID="{D9D99DEE-E1AD-4E9D-AD90-8C2279FFF714}" presName="root2" presStyleCnt="0"/>
      <dgm:spPr/>
    </dgm:pt>
    <dgm:pt modelId="{D74AD0BE-25C0-4611-BB6A-0C6D486D4715}" type="pres">
      <dgm:prSet presAssocID="{D9D99DEE-E1AD-4E9D-AD90-8C2279FFF714}" presName="LevelTwoTextNode" presStyleLbl="node4" presStyleIdx="1" presStyleCnt="2" custLinFactY="15453" custLinFactNeighborY="100000">
        <dgm:presLayoutVars>
          <dgm:chPref val="3"/>
        </dgm:presLayoutVars>
      </dgm:prSet>
      <dgm:spPr/>
      <dgm:t>
        <a:bodyPr/>
        <a:lstStyle/>
        <a:p>
          <a:endParaRPr lang="en-US"/>
        </a:p>
      </dgm:t>
    </dgm:pt>
    <dgm:pt modelId="{CBE5E236-26EA-4049-B8E5-16A0833D2396}" type="pres">
      <dgm:prSet presAssocID="{D9D99DEE-E1AD-4E9D-AD90-8C2279FFF714}" presName="level3hierChild" presStyleCnt="0"/>
      <dgm:spPr/>
    </dgm:pt>
    <dgm:pt modelId="{D6E1B69F-5492-4ACA-9D20-71CFE01049CE}" type="pres">
      <dgm:prSet presAssocID="{2455132E-D698-41C8-AB7E-073921E092F8}" presName="conn2-1" presStyleLbl="parChTrans1D3" presStyleIdx="2" presStyleCnt="3"/>
      <dgm:spPr/>
      <dgm:t>
        <a:bodyPr/>
        <a:lstStyle/>
        <a:p>
          <a:endParaRPr lang="en-US"/>
        </a:p>
      </dgm:t>
    </dgm:pt>
    <dgm:pt modelId="{38083500-9827-4D77-AA44-F32696CF66C5}" type="pres">
      <dgm:prSet presAssocID="{2455132E-D698-41C8-AB7E-073921E092F8}" presName="connTx" presStyleLbl="parChTrans1D3" presStyleIdx="2" presStyleCnt="3"/>
      <dgm:spPr/>
      <dgm:t>
        <a:bodyPr/>
        <a:lstStyle/>
        <a:p>
          <a:endParaRPr lang="en-US"/>
        </a:p>
      </dgm:t>
    </dgm:pt>
    <dgm:pt modelId="{A21140BD-E523-41E8-9122-83BA900131ED}" type="pres">
      <dgm:prSet presAssocID="{412B9E31-E1CC-4816-8C24-7505AF87B443}" presName="root2" presStyleCnt="0"/>
      <dgm:spPr/>
    </dgm:pt>
    <dgm:pt modelId="{E7CAD39E-8FF4-43C4-82C1-B35D58A00021}" type="pres">
      <dgm:prSet presAssocID="{412B9E31-E1CC-4816-8C24-7505AF87B443}" presName="LevelTwoTextNode" presStyleLbl="node3" presStyleIdx="2" presStyleCnt="3" custLinFactY="-100000" custLinFactNeighborX="-1603" custLinFactNeighborY="-130161">
        <dgm:presLayoutVars>
          <dgm:chPref val="3"/>
        </dgm:presLayoutVars>
      </dgm:prSet>
      <dgm:spPr/>
      <dgm:t>
        <a:bodyPr/>
        <a:lstStyle/>
        <a:p>
          <a:endParaRPr lang="en-US"/>
        </a:p>
      </dgm:t>
    </dgm:pt>
    <dgm:pt modelId="{F32A526C-DCD0-4B1E-A953-2CBFAF9092B7}" type="pres">
      <dgm:prSet presAssocID="{412B9E31-E1CC-4816-8C24-7505AF87B443}" presName="level3hierChild" presStyleCnt="0"/>
      <dgm:spPr/>
    </dgm:pt>
  </dgm:ptLst>
  <dgm:cxnLst>
    <dgm:cxn modelId="{63DDED5C-0BE8-47B1-94D0-8ACFF6B67335}" type="presOf" srcId="{6E8775D2-EBBF-44AC-ABF3-E8541446EE36}" destId="{0616820D-8F2E-42C7-8DF9-5D48E4C9DD65}" srcOrd="0" destOrd="0" presId="urn:microsoft.com/office/officeart/2005/8/layout/hierarchy2"/>
    <dgm:cxn modelId="{DCEC2EBC-A2AC-4B0B-B6BA-8636D8D74FD2}" type="presOf" srcId="{D9D99DEE-E1AD-4E9D-AD90-8C2279FFF714}" destId="{D74AD0BE-25C0-4611-BB6A-0C6D486D4715}" srcOrd="0" destOrd="0" presId="urn:microsoft.com/office/officeart/2005/8/layout/hierarchy2"/>
    <dgm:cxn modelId="{4980E713-5812-497D-B8F7-A788D6D5D4E5}" type="presOf" srcId="{DEAFC970-3F2C-447D-83D2-73046C28D1E2}" destId="{58E380B3-983A-4E96-A61F-F37436518842}" srcOrd="1" destOrd="0" presId="urn:microsoft.com/office/officeart/2005/8/layout/hierarchy2"/>
    <dgm:cxn modelId="{CF4B202C-3653-4BF3-8DE7-0BFC7D595CCB}" type="presOf" srcId="{907EDF1B-B072-4D1F-A016-1BFEF528EE19}" destId="{27E8D11E-8C6C-4B26-8B80-19779C86E315}" srcOrd="0" destOrd="0" presId="urn:microsoft.com/office/officeart/2005/8/layout/hierarchy2"/>
    <dgm:cxn modelId="{E171E00E-3DE2-40F8-A8B7-737C8AC9FAD1}" srcId="{16547D1C-61A1-4034-86F5-C3A66CEB1709}" destId="{6E8775D2-EBBF-44AC-ABF3-E8541446EE36}" srcOrd="0" destOrd="0" parTransId="{73F81F3D-AEEE-4E71-9360-37116782AC12}" sibTransId="{86E16142-2C9F-4476-9F14-7A46DA6BA4F4}"/>
    <dgm:cxn modelId="{47D45971-3DC1-4D3A-BA22-3802477615B3}" type="presOf" srcId="{860159DE-D44D-4B90-8273-67A3635E1647}" destId="{75968E8A-7376-4F5A-BAA7-1AE69DC6E1C0}" srcOrd="1" destOrd="0" presId="urn:microsoft.com/office/officeart/2005/8/layout/hierarchy2"/>
    <dgm:cxn modelId="{22FCEF5F-0AE3-47D1-9ECA-B56CD622B5B5}" srcId="{0AC76DF6-004B-40F1-93BD-0F381BD5F87E}" destId="{D9D99DEE-E1AD-4E9D-AD90-8C2279FFF714}" srcOrd="0" destOrd="0" parTransId="{860159DE-D44D-4B90-8273-67A3635E1647}" sibTransId="{D44DEE4D-8539-4B7B-93C2-5312D0E3B45E}"/>
    <dgm:cxn modelId="{76028687-32C1-4C13-A08A-6D898A4D60EE}" type="presOf" srcId="{ACD29016-CD77-495D-8330-8167BC489741}" destId="{DB7088BC-2893-4EF2-BDF4-ED3B627B099E}" srcOrd="1" destOrd="0" presId="urn:microsoft.com/office/officeart/2005/8/layout/hierarchy2"/>
    <dgm:cxn modelId="{D5412A1A-DE0F-478E-AFE5-0C8D11C55119}" type="presOf" srcId="{ACD29016-CD77-495D-8330-8167BC489741}" destId="{99625862-2403-4B4D-9488-F021879E8102}" srcOrd="0" destOrd="0" presId="urn:microsoft.com/office/officeart/2005/8/layout/hierarchy2"/>
    <dgm:cxn modelId="{2133F4BE-ABCD-4C27-BE99-EFA5E56270E3}" srcId="{16547D1C-61A1-4034-86F5-C3A66CEB1709}" destId="{0AC76DF6-004B-40F1-93BD-0F381BD5F87E}" srcOrd="1" destOrd="0" parTransId="{DEAFC970-3F2C-447D-83D2-73046C28D1E2}" sibTransId="{48B1F610-2706-4256-A45D-13E37318779B}"/>
    <dgm:cxn modelId="{2307CE42-D2B1-432F-907E-7656C267C98C}" type="presOf" srcId="{0D9745D4-96D0-4CD3-84BB-1E0DDB618D9E}" destId="{0077ABCF-B88D-4567-B483-2FF1222B16E7}" srcOrd="0" destOrd="0" presId="urn:microsoft.com/office/officeart/2005/8/layout/hierarchy2"/>
    <dgm:cxn modelId="{C58E6BCD-98F8-4EAC-B802-C30515B50613}" type="presOf" srcId="{907EDF1B-B072-4D1F-A016-1BFEF528EE19}" destId="{F419E7D8-55CB-4CEE-9235-E3C32B393DC3}" srcOrd="1" destOrd="0" presId="urn:microsoft.com/office/officeart/2005/8/layout/hierarchy2"/>
    <dgm:cxn modelId="{C0472561-176C-41D4-AFF6-5F93D3B27635}" srcId="{0D9745D4-96D0-4CD3-84BB-1E0DDB618D9E}" destId="{BF0AD03D-9374-4A19-958A-B4216B1B69C4}" srcOrd="0" destOrd="0" parTransId="{2395A1AF-41D8-497F-9BDC-D612253466CD}" sibTransId="{685A3DD7-7E72-4D77-928E-E3F74D59CD6E}"/>
    <dgm:cxn modelId="{0A028083-CF4F-4C08-9A9A-0BFF6296A2C4}" type="presOf" srcId="{73F81F3D-AEEE-4E71-9360-37116782AC12}" destId="{D848A5E8-BFEF-465C-B9F6-613594A7C75E}" srcOrd="1" destOrd="0" presId="urn:microsoft.com/office/officeart/2005/8/layout/hierarchy2"/>
    <dgm:cxn modelId="{5F52476F-9083-48F3-917C-0B1BC7B22E0E}" type="presOf" srcId="{412B9E31-E1CC-4816-8C24-7505AF87B443}" destId="{E7CAD39E-8FF4-43C4-82C1-B35D58A00021}" srcOrd="0" destOrd="0" presId="urn:microsoft.com/office/officeart/2005/8/layout/hierarchy2"/>
    <dgm:cxn modelId="{54DB55EB-DA9D-4D53-B202-8AA410EE0076}" type="presOf" srcId="{73F81F3D-AEEE-4E71-9360-37116782AC12}" destId="{8965C1EB-DD83-4779-A730-233897B5D86C}" srcOrd="0" destOrd="0" presId="urn:microsoft.com/office/officeart/2005/8/layout/hierarchy2"/>
    <dgm:cxn modelId="{8B07CAB3-A742-41BF-8D2F-A6987E0F88D0}" type="presOf" srcId="{5B200CFE-59B3-44C6-AE53-CEFCB319B954}" destId="{7573F237-43F8-4EA4-B452-90356040629F}" srcOrd="0" destOrd="0" presId="urn:microsoft.com/office/officeart/2005/8/layout/hierarchy2"/>
    <dgm:cxn modelId="{975437F8-D6AA-4AFD-940D-D357B170D8E8}" type="presOf" srcId="{2455132E-D698-41C8-AB7E-073921E092F8}" destId="{D6E1B69F-5492-4ACA-9D20-71CFE01049CE}" srcOrd="0" destOrd="0" presId="urn:microsoft.com/office/officeart/2005/8/layout/hierarchy2"/>
    <dgm:cxn modelId="{2F84C021-1C0A-4AA7-BF8C-6E1DBF4C47AF}" srcId="{16547D1C-61A1-4034-86F5-C3A66CEB1709}" destId="{412B9E31-E1CC-4816-8C24-7505AF87B443}" srcOrd="2" destOrd="0" parTransId="{2455132E-D698-41C8-AB7E-073921E092F8}" sibTransId="{2AE120B7-4624-49AC-8C3D-BEA8D5CB684B}"/>
    <dgm:cxn modelId="{897B7CFC-9052-434A-B9C1-4FEC5300D486}" type="presOf" srcId="{16547D1C-61A1-4034-86F5-C3A66CEB1709}" destId="{9CBDF607-9306-492F-ABA9-E0F91A92CF7D}" srcOrd="0" destOrd="0" presId="urn:microsoft.com/office/officeart/2005/8/layout/hierarchy2"/>
    <dgm:cxn modelId="{AC3369F9-0868-48BE-ACF1-3483B2F4CEED}" type="presOf" srcId="{BF0AD03D-9374-4A19-958A-B4216B1B69C4}" destId="{1C7ACCB3-4564-44CA-930F-7D175E08D586}" srcOrd="0" destOrd="0" presId="urn:microsoft.com/office/officeart/2005/8/layout/hierarchy2"/>
    <dgm:cxn modelId="{C93A7C4A-75A3-42A7-9071-64FA7E14E77A}" type="presOf" srcId="{860159DE-D44D-4B90-8273-67A3635E1647}" destId="{D2DCA3F8-F985-4817-A3E8-AF598ADC6C1B}" srcOrd="0" destOrd="0" presId="urn:microsoft.com/office/officeart/2005/8/layout/hierarchy2"/>
    <dgm:cxn modelId="{7FA2312A-519C-4409-897C-7E5ACB79924F}" type="presOf" srcId="{2455132E-D698-41C8-AB7E-073921E092F8}" destId="{38083500-9827-4D77-AA44-F32696CF66C5}" srcOrd="1" destOrd="0" presId="urn:microsoft.com/office/officeart/2005/8/layout/hierarchy2"/>
    <dgm:cxn modelId="{E5AFA143-18EA-4588-8719-4DF856558432}" type="presOf" srcId="{0AC76DF6-004B-40F1-93BD-0F381BD5F87E}" destId="{D7194A90-7214-446B-828B-2A617287E6C1}" srcOrd="0" destOrd="0" presId="urn:microsoft.com/office/officeart/2005/8/layout/hierarchy2"/>
    <dgm:cxn modelId="{2F0E008A-1641-42FD-B89A-524D33F0EF4A}" srcId="{BF0AD03D-9374-4A19-958A-B4216B1B69C4}" destId="{16547D1C-61A1-4034-86F5-C3A66CEB1709}" srcOrd="0" destOrd="0" parTransId="{ACD29016-CD77-495D-8330-8167BC489741}" sibTransId="{8A0B31C1-B655-4638-8F71-4F65052DB73D}"/>
    <dgm:cxn modelId="{D04421E2-8FF6-489D-8D8F-843DA24855FD}" srcId="{6E8775D2-EBBF-44AC-ABF3-E8541446EE36}" destId="{5B200CFE-59B3-44C6-AE53-CEFCB319B954}" srcOrd="0" destOrd="0" parTransId="{907EDF1B-B072-4D1F-A016-1BFEF528EE19}" sibTransId="{CF6E7083-87C3-45FE-BB85-B4CCBF09E254}"/>
    <dgm:cxn modelId="{9344AD11-7B4C-4F36-9F03-5277494DA569}" type="presOf" srcId="{DEAFC970-3F2C-447D-83D2-73046C28D1E2}" destId="{213963A0-6944-401D-A737-B7CF10FF4047}" srcOrd="0" destOrd="0" presId="urn:microsoft.com/office/officeart/2005/8/layout/hierarchy2"/>
    <dgm:cxn modelId="{475F21A7-37AD-4CB0-9F5C-2901D7D469BD}" type="presParOf" srcId="{0077ABCF-B88D-4567-B483-2FF1222B16E7}" destId="{76CCB8E5-EF23-450B-9573-ECF1648D3768}" srcOrd="0" destOrd="0" presId="urn:microsoft.com/office/officeart/2005/8/layout/hierarchy2"/>
    <dgm:cxn modelId="{BE2AC859-3D67-46EF-A746-16369EE468F1}" type="presParOf" srcId="{76CCB8E5-EF23-450B-9573-ECF1648D3768}" destId="{1C7ACCB3-4564-44CA-930F-7D175E08D586}" srcOrd="0" destOrd="0" presId="urn:microsoft.com/office/officeart/2005/8/layout/hierarchy2"/>
    <dgm:cxn modelId="{FE8ECAE9-D985-4FAB-BA4C-D9966C16A258}" type="presParOf" srcId="{76CCB8E5-EF23-450B-9573-ECF1648D3768}" destId="{10F08148-0BD7-49B6-B54A-ECA0A89377FD}" srcOrd="1" destOrd="0" presId="urn:microsoft.com/office/officeart/2005/8/layout/hierarchy2"/>
    <dgm:cxn modelId="{0A794B2B-FC1E-40FB-AD75-5CE31D5A0855}" type="presParOf" srcId="{10F08148-0BD7-49B6-B54A-ECA0A89377FD}" destId="{99625862-2403-4B4D-9488-F021879E8102}" srcOrd="0" destOrd="0" presId="urn:microsoft.com/office/officeart/2005/8/layout/hierarchy2"/>
    <dgm:cxn modelId="{9E0E58FF-F203-498E-AB10-2298755FB3B2}" type="presParOf" srcId="{99625862-2403-4B4D-9488-F021879E8102}" destId="{DB7088BC-2893-4EF2-BDF4-ED3B627B099E}" srcOrd="0" destOrd="0" presId="urn:microsoft.com/office/officeart/2005/8/layout/hierarchy2"/>
    <dgm:cxn modelId="{74F8DB3A-7263-48E1-B7C8-FC023EBABF2B}" type="presParOf" srcId="{10F08148-0BD7-49B6-B54A-ECA0A89377FD}" destId="{68F9C34A-EF27-41A9-ABBE-C814FDC874D6}" srcOrd="1" destOrd="0" presId="urn:microsoft.com/office/officeart/2005/8/layout/hierarchy2"/>
    <dgm:cxn modelId="{ED4583BB-D74B-4F4A-BB71-1E1E0FEB2941}" type="presParOf" srcId="{68F9C34A-EF27-41A9-ABBE-C814FDC874D6}" destId="{9CBDF607-9306-492F-ABA9-E0F91A92CF7D}" srcOrd="0" destOrd="0" presId="urn:microsoft.com/office/officeart/2005/8/layout/hierarchy2"/>
    <dgm:cxn modelId="{42F8A946-D317-4F24-BF6F-FA269373287B}" type="presParOf" srcId="{68F9C34A-EF27-41A9-ABBE-C814FDC874D6}" destId="{E54D2BCD-5E65-45CE-84B0-AAFB1D362B9E}" srcOrd="1" destOrd="0" presId="urn:microsoft.com/office/officeart/2005/8/layout/hierarchy2"/>
    <dgm:cxn modelId="{04A830DD-6780-42BD-9D72-DEC6C1553373}" type="presParOf" srcId="{E54D2BCD-5E65-45CE-84B0-AAFB1D362B9E}" destId="{8965C1EB-DD83-4779-A730-233897B5D86C}" srcOrd="0" destOrd="0" presId="urn:microsoft.com/office/officeart/2005/8/layout/hierarchy2"/>
    <dgm:cxn modelId="{8287CA0F-FA7C-4F62-AB0C-576256CC3E5D}" type="presParOf" srcId="{8965C1EB-DD83-4779-A730-233897B5D86C}" destId="{D848A5E8-BFEF-465C-B9F6-613594A7C75E}" srcOrd="0" destOrd="0" presId="urn:microsoft.com/office/officeart/2005/8/layout/hierarchy2"/>
    <dgm:cxn modelId="{3B4B5D53-1BF4-4654-A58F-9F2A08BD4A55}" type="presParOf" srcId="{E54D2BCD-5E65-45CE-84B0-AAFB1D362B9E}" destId="{BAEFE609-307B-4DC7-841B-6EDA50350097}" srcOrd="1" destOrd="0" presId="urn:microsoft.com/office/officeart/2005/8/layout/hierarchy2"/>
    <dgm:cxn modelId="{CE61E751-19DB-460F-A3D2-A133D99568D2}" type="presParOf" srcId="{BAEFE609-307B-4DC7-841B-6EDA50350097}" destId="{0616820D-8F2E-42C7-8DF9-5D48E4C9DD65}" srcOrd="0" destOrd="0" presId="urn:microsoft.com/office/officeart/2005/8/layout/hierarchy2"/>
    <dgm:cxn modelId="{7F398EEA-7D47-4785-99D8-F16DE49116CC}" type="presParOf" srcId="{BAEFE609-307B-4DC7-841B-6EDA50350097}" destId="{6DD3B2E5-18E8-416E-B9C8-8A8359CC161C}" srcOrd="1" destOrd="0" presId="urn:microsoft.com/office/officeart/2005/8/layout/hierarchy2"/>
    <dgm:cxn modelId="{B0930929-2075-4266-98DA-00CE5B6AA507}" type="presParOf" srcId="{6DD3B2E5-18E8-416E-B9C8-8A8359CC161C}" destId="{27E8D11E-8C6C-4B26-8B80-19779C86E315}" srcOrd="0" destOrd="0" presId="urn:microsoft.com/office/officeart/2005/8/layout/hierarchy2"/>
    <dgm:cxn modelId="{241EFEA4-E45A-4E61-ADDE-B6BF9CA209FC}" type="presParOf" srcId="{27E8D11E-8C6C-4B26-8B80-19779C86E315}" destId="{F419E7D8-55CB-4CEE-9235-E3C32B393DC3}" srcOrd="0" destOrd="0" presId="urn:microsoft.com/office/officeart/2005/8/layout/hierarchy2"/>
    <dgm:cxn modelId="{DA069C7D-2735-4F00-8BEF-1A75168F6F4A}" type="presParOf" srcId="{6DD3B2E5-18E8-416E-B9C8-8A8359CC161C}" destId="{572BF54F-02A1-4801-87D0-024AE43C05B9}" srcOrd="1" destOrd="0" presId="urn:microsoft.com/office/officeart/2005/8/layout/hierarchy2"/>
    <dgm:cxn modelId="{34097742-F748-4616-8F49-B1AD96C6A5E2}" type="presParOf" srcId="{572BF54F-02A1-4801-87D0-024AE43C05B9}" destId="{7573F237-43F8-4EA4-B452-90356040629F}" srcOrd="0" destOrd="0" presId="urn:microsoft.com/office/officeart/2005/8/layout/hierarchy2"/>
    <dgm:cxn modelId="{A53642AC-2E02-455A-9D5A-2CC3B6EEA5F1}" type="presParOf" srcId="{572BF54F-02A1-4801-87D0-024AE43C05B9}" destId="{92E25A2B-BD86-49F2-853D-D10CB29AAEEC}" srcOrd="1" destOrd="0" presId="urn:microsoft.com/office/officeart/2005/8/layout/hierarchy2"/>
    <dgm:cxn modelId="{F9F372E8-B806-475E-8F5E-9B03FD382454}" type="presParOf" srcId="{E54D2BCD-5E65-45CE-84B0-AAFB1D362B9E}" destId="{213963A0-6944-401D-A737-B7CF10FF4047}" srcOrd="2" destOrd="0" presId="urn:microsoft.com/office/officeart/2005/8/layout/hierarchy2"/>
    <dgm:cxn modelId="{225B4B2E-6347-4D3A-AE6A-AE53A8F50D89}" type="presParOf" srcId="{213963A0-6944-401D-A737-B7CF10FF4047}" destId="{58E380B3-983A-4E96-A61F-F37436518842}" srcOrd="0" destOrd="0" presId="urn:microsoft.com/office/officeart/2005/8/layout/hierarchy2"/>
    <dgm:cxn modelId="{A7F36EB5-D6BF-4A11-A5CF-968113F63E11}" type="presParOf" srcId="{E54D2BCD-5E65-45CE-84B0-AAFB1D362B9E}" destId="{EBFCED73-6CAC-4B01-BB5C-8370DCE24F53}" srcOrd="3" destOrd="0" presId="urn:microsoft.com/office/officeart/2005/8/layout/hierarchy2"/>
    <dgm:cxn modelId="{3A979D0C-3FB1-47CD-837B-409470A5C07D}" type="presParOf" srcId="{EBFCED73-6CAC-4B01-BB5C-8370DCE24F53}" destId="{D7194A90-7214-446B-828B-2A617287E6C1}" srcOrd="0" destOrd="0" presId="urn:microsoft.com/office/officeart/2005/8/layout/hierarchy2"/>
    <dgm:cxn modelId="{06DC42B4-993A-48FF-A9D7-9A58242052CB}" type="presParOf" srcId="{EBFCED73-6CAC-4B01-BB5C-8370DCE24F53}" destId="{BA36A3C7-6CCB-4716-9CCD-15CF920FD521}" srcOrd="1" destOrd="0" presId="urn:microsoft.com/office/officeart/2005/8/layout/hierarchy2"/>
    <dgm:cxn modelId="{C79E5B7D-61F2-4985-905D-0594C05A6F14}" type="presParOf" srcId="{BA36A3C7-6CCB-4716-9CCD-15CF920FD521}" destId="{D2DCA3F8-F985-4817-A3E8-AF598ADC6C1B}" srcOrd="0" destOrd="0" presId="urn:microsoft.com/office/officeart/2005/8/layout/hierarchy2"/>
    <dgm:cxn modelId="{C8F943AA-A7E4-48B6-826F-5469724139B0}" type="presParOf" srcId="{D2DCA3F8-F985-4817-A3E8-AF598ADC6C1B}" destId="{75968E8A-7376-4F5A-BAA7-1AE69DC6E1C0}" srcOrd="0" destOrd="0" presId="urn:microsoft.com/office/officeart/2005/8/layout/hierarchy2"/>
    <dgm:cxn modelId="{C5EDC22A-A6B1-4626-8CB1-44790C27690E}" type="presParOf" srcId="{BA36A3C7-6CCB-4716-9CCD-15CF920FD521}" destId="{6AEE249E-2BC1-4672-A91B-CC0B977A7F89}" srcOrd="1" destOrd="0" presId="urn:microsoft.com/office/officeart/2005/8/layout/hierarchy2"/>
    <dgm:cxn modelId="{6128AA33-21FB-4016-BBEB-BD8086B0654A}" type="presParOf" srcId="{6AEE249E-2BC1-4672-A91B-CC0B977A7F89}" destId="{D74AD0BE-25C0-4611-BB6A-0C6D486D4715}" srcOrd="0" destOrd="0" presId="urn:microsoft.com/office/officeart/2005/8/layout/hierarchy2"/>
    <dgm:cxn modelId="{2A1E895F-0457-4432-8AAB-A2F520EAB044}" type="presParOf" srcId="{6AEE249E-2BC1-4672-A91B-CC0B977A7F89}" destId="{CBE5E236-26EA-4049-B8E5-16A0833D2396}" srcOrd="1" destOrd="0" presId="urn:microsoft.com/office/officeart/2005/8/layout/hierarchy2"/>
    <dgm:cxn modelId="{7667A0DB-F4D2-4AD1-8276-743A007288D5}" type="presParOf" srcId="{E54D2BCD-5E65-45CE-84B0-AAFB1D362B9E}" destId="{D6E1B69F-5492-4ACA-9D20-71CFE01049CE}" srcOrd="4" destOrd="0" presId="urn:microsoft.com/office/officeart/2005/8/layout/hierarchy2"/>
    <dgm:cxn modelId="{97DC20DD-313D-4135-BC75-C24EE00B4DAC}" type="presParOf" srcId="{D6E1B69F-5492-4ACA-9D20-71CFE01049CE}" destId="{38083500-9827-4D77-AA44-F32696CF66C5}" srcOrd="0" destOrd="0" presId="urn:microsoft.com/office/officeart/2005/8/layout/hierarchy2"/>
    <dgm:cxn modelId="{D68D58F4-2DEE-4575-8EA1-29DEA4F24A35}" type="presParOf" srcId="{E54D2BCD-5E65-45CE-84B0-AAFB1D362B9E}" destId="{A21140BD-E523-41E8-9122-83BA900131ED}" srcOrd="5" destOrd="0" presId="urn:microsoft.com/office/officeart/2005/8/layout/hierarchy2"/>
    <dgm:cxn modelId="{D6E2CCDF-06E7-40FA-8D6C-9C0C40378BE4}" type="presParOf" srcId="{A21140BD-E523-41E8-9122-83BA900131ED}" destId="{E7CAD39E-8FF4-43C4-82C1-B35D58A00021}" srcOrd="0" destOrd="0" presId="urn:microsoft.com/office/officeart/2005/8/layout/hierarchy2"/>
    <dgm:cxn modelId="{D7EE9065-1A76-466F-BBCA-5F2610C33CF1}" type="presParOf" srcId="{A21140BD-E523-41E8-9122-83BA900131ED}" destId="{F32A526C-DCD0-4B1E-A953-2CBFAF9092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72324-2F92-452D-BC1F-122DDAE9378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619E5C3-AE26-4B35-95CA-1ED8FD24C0D9}">
      <dgm:prSet/>
      <dgm:spPr/>
      <dgm:t>
        <a:bodyPr/>
        <a:lstStyle/>
        <a:p>
          <a:r>
            <a:rPr lang="en-US" b="1"/>
            <a:t>The plan shall contain:</a:t>
          </a:r>
          <a:endParaRPr lang="en-US"/>
        </a:p>
      </dgm:t>
    </dgm:pt>
    <dgm:pt modelId="{8F368652-EADD-4EB3-A8C1-00B683A1ED66}" type="parTrans" cxnId="{9A005707-E623-4A73-9CA6-FCE062462FBF}">
      <dgm:prSet/>
      <dgm:spPr/>
      <dgm:t>
        <a:bodyPr/>
        <a:lstStyle/>
        <a:p>
          <a:endParaRPr lang="en-US"/>
        </a:p>
      </dgm:t>
    </dgm:pt>
    <dgm:pt modelId="{B52CC6E9-049B-48F8-8C20-2AC832130938}" type="sibTrans" cxnId="{9A005707-E623-4A73-9CA6-FCE062462FBF}">
      <dgm:prSet/>
      <dgm:spPr/>
      <dgm:t>
        <a:bodyPr/>
        <a:lstStyle/>
        <a:p>
          <a:endParaRPr lang="en-US"/>
        </a:p>
      </dgm:t>
    </dgm:pt>
    <dgm:pt modelId="{85DE09C5-066D-4881-B863-18BC3C81F645}">
      <dgm:prSet/>
      <dgm:spPr/>
      <dgm:t>
        <a:bodyPr/>
        <a:lstStyle/>
        <a:p>
          <a:r>
            <a:rPr lang="en-US"/>
            <a:t>The </a:t>
          </a:r>
          <a:r>
            <a:rPr lang="en-US" b="1"/>
            <a:t>name(s</a:t>
          </a:r>
          <a:r>
            <a:rPr lang="en-US"/>
            <a:t>) or </a:t>
          </a:r>
          <a:r>
            <a:rPr lang="en-US" b="1"/>
            <a:t>titles(s</a:t>
          </a:r>
          <a:r>
            <a:rPr lang="en-US"/>
            <a:t>) of the </a:t>
          </a:r>
          <a:r>
            <a:rPr lang="en-US" b="1"/>
            <a:t>person(s</a:t>
          </a:r>
          <a:r>
            <a:rPr lang="en-US"/>
            <a:t>) responsible for </a:t>
          </a:r>
          <a:r>
            <a:rPr lang="en-US" b="1"/>
            <a:t>administering</a:t>
          </a:r>
          <a:r>
            <a:rPr lang="en-US"/>
            <a:t> the Plan. This person </a:t>
          </a:r>
          <a:r>
            <a:rPr lang="en-US" b="1"/>
            <a:t>shall</a:t>
          </a:r>
          <a:r>
            <a:rPr lang="en-US"/>
            <a:t> be </a:t>
          </a:r>
          <a:r>
            <a:rPr lang="en-US" b="1"/>
            <a:t>knowledgeable</a:t>
          </a:r>
          <a:r>
            <a:rPr lang="en-US"/>
            <a:t> </a:t>
          </a:r>
          <a:r>
            <a:rPr lang="en-US" b="1"/>
            <a:t>in infection control principles </a:t>
          </a:r>
          <a:r>
            <a:rPr lang="en-US"/>
            <a:t>and </a:t>
          </a:r>
          <a:r>
            <a:rPr lang="en-US" b="1"/>
            <a:t>practices</a:t>
          </a:r>
          <a:r>
            <a:rPr lang="en-US"/>
            <a:t> as they apply to </a:t>
          </a:r>
          <a:r>
            <a:rPr lang="en-US" b="1"/>
            <a:t>the facility, service or operation</a:t>
          </a:r>
          <a:r>
            <a:rPr lang="en-US"/>
            <a:t>.</a:t>
          </a:r>
        </a:p>
      </dgm:t>
    </dgm:pt>
    <dgm:pt modelId="{1A058917-4F27-4DD8-9ADC-FAA7FB87136E}" type="parTrans" cxnId="{588AF310-55E9-4968-97ED-1504E08793D9}">
      <dgm:prSet/>
      <dgm:spPr/>
      <dgm:t>
        <a:bodyPr/>
        <a:lstStyle/>
        <a:p>
          <a:endParaRPr lang="en-US"/>
        </a:p>
      </dgm:t>
    </dgm:pt>
    <dgm:pt modelId="{0BA86486-2235-4A81-ACD6-DAF05186C6B7}" type="sibTrans" cxnId="{588AF310-55E9-4968-97ED-1504E08793D9}">
      <dgm:prSet/>
      <dgm:spPr/>
      <dgm:t>
        <a:bodyPr/>
        <a:lstStyle/>
        <a:p>
          <a:endParaRPr lang="en-US"/>
        </a:p>
      </dgm:t>
    </dgm:pt>
    <dgm:pt modelId="{07E15BA8-31E7-49B2-86D2-0CA5C329E170}">
      <dgm:prSet/>
      <dgm:spPr/>
      <dgm:t>
        <a:bodyPr/>
        <a:lstStyle/>
        <a:p>
          <a:r>
            <a:rPr lang="en-US"/>
            <a:t>Provide for </a:t>
          </a:r>
          <a:r>
            <a:rPr lang="en-US" b="1"/>
            <a:t>employee</a:t>
          </a:r>
          <a:r>
            <a:rPr lang="en-US"/>
            <a:t> </a:t>
          </a:r>
          <a:r>
            <a:rPr lang="en-US" b="1"/>
            <a:t>involvement</a:t>
          </a:r>
          <a:r>
            <a:rPr lang="en-US"/>
            <a:t> in </a:t>
          </a:r>
          <a:r>
            <a:rPr lang="en-US" b="1"/>
            <a:t>development</a:t>
          </a:r>
          <a:r>
            <a:rPr lang="en-US"/>
            <a:t> and </a:t>
          </a:r>
          <a:r>
            <a:rPr lang="en-US" b="1"/>
            <a:t>implementation</a:t>
          </a:r>
          <a:r>
            <a:rPr lang="en-US"/>
            <a:t> of the plan.</a:t>
          </a:r>
        </a:p>
      </dgm:t>
    </dgm:pt>
    <dgm:pt modelId="{C8ACF416-0454-4BB1-AF13-722BC4A90DBC}" type="parTrans" cxnId="{E8D115B7-EFC9-4709-AEC6-5768446F4239}">
      <dgm:prSet/>
      <dgm:spPr/>
      <dgm:t>
        <a:bodyPr/>
        <a:lstStyle/>
        <a:p>
          <a:endParaRPr lang="en-US"/>
        </a:p>
      </dgm:t>
    </dgm:pt>
    <dgm:pt modelId="{29FA4C88-1E9F-4658-9E2C-F399E4ECF403}" type="sibTrans" cxnId="{E8D115B7-EFC9-4709-AEC6-5768446F4239}">
      <dgm:prSet/>
      <dgm:spPr/>
      <dgm:t>
        <a:bodyPr/>
        <a:lstStyle/>
        <a:p>
          <a:endParaRPr lang="en-US"/>
        </a:p>
      </dgm:t>
    </dgm:pt>
    <dgm:pt modelId="{79B507D1-325A-404C-A867-409136BF2BCA}">
      <dgm:prSet/>
      <dgm:spPr/>
      <dgm:t>
        <a:bodyPr/>
        <a:lstStyle/>
        <a:p>
          <a:r>
            <a:rPr lang="en-US"/>
            <a:t>Consider and address the </a:t>
          </a:r>
          <a:r>
            <a:rPr lang="en-US" b="1"/>
            <a:t>level(s) of risk </a:t>
          </a:r>
          <a:r>
            <a:rPr lang="en-US"/>
            <a:t>associated with </a:t>
          </a:r>
          <a:r>
            <a:rPr lang="en-US" b="1"/>
            <a:t>various</a:t>
          </a:r>
          <a:r>
            <a:rPr lang="en-US"/>
            <a:t> </a:t>
          </a:r>
          <a:r>
            <a:rPr lang="en-US" b="1"/>
            <a:t>places</a:t>
          </a:r>
          <a:r>
            <a:rPr lang="en-US"/>
            <a:t> of employment, the </a:t>
          </a:r>
          <a:r>
            <a:rPr lang="en-US" b="1"/>
            <a:t>hazards employee </a:t>
          </a:r>
          <a:r>
            <a:rPr lang="en-US"/>
            <a:t>are </a:t>
          </a:r>
          <a:r>
            <a:rPr lang="en-US" b="1"/>
            <a:t>exposed</a:t>
          </a:r>
          <a:r>
            <a:rPr lang="en-US"/>
            <a:t> to and </a:t>
          </a:r>
          <a:r>
            <a:rPr lang="en-US" b="1"/>
            <a:t>job tasks </a:t>
          </a:r>
          <a:r>
            <a:rPr lang="en-US"/>
            <a:t>employees perform </a:t>
          </a:r>
          <a:r>
            <a:rPr lang="en-US" b="1"/>
            <a:t>at those sites</a:t>
          </a:r>
          <a:r>
            <a:rPr lang="en-US"/>
            <a:t>. </a:t>
          </a:r>
        </a:p>
      </dgm:t>
    </dgm:pt>
    <dgm:pt modelId="{02B6AB83-023C-4874-9EF9-3FC03E9B2884}" type="parTrans" cxnId="{F7AE1729-8260-4818-911A-69E62981D372}">
      <dgm:prSet/>
      <dgm:spPr/>
      <dgm:t>
        <a:bodyPr/>
        <a:lstStyle/>
        <a:p>
          <a:endParaRPr lang="en-US"/>
        </a:p>
      </dgm:t>
    </dgm:pt>
    <dgm:pt modelId="{A2E39448-1AB4-49D7-94C8-33F9F6C465AE}" type="sibTrans" cxnId="{F7AE1729-8260-4818-911A-69E62981D372}">
      <dgm:prSet/>
      <dgm:spPr/>
      <dgm:t>
        <a:bodyPr/>
        <a:lstStyle/>
        <a:p>
          <a:endParaRPr lang="en-US"/>
        </a:p>
      </dgm:t>
    </dgm:pt>
    <dgm:pt modelId="{1623CE21-C4DF-4DD7-823A-35FF32275B4B}" type="pres">
      <dgm:prSet presAssocID="{FF072324-2F92-452D-BC1F-122DDAE9378A}" presName="linear" presStyleCnt="0">
        <dgm:presLayoutVars>
          <dgm:animLvl val="lvl"/>
          <dgm:resizeHandles val="exact"/>
        </dgm:presLayoutVars>
      </dgm:prSet>
      <dgm:spPr/>
      <dgm:t>
        <a:bodyPr/>
        <a:lstStyle/>
        <a:p>
          <a:endParaRPr lang="en-US"/>
        </a:p>
      </dgm:t>
    </dgm:pt>
    <dgm:pt modelId="{9EC1265E-61CA-4B0E-8AF9-D6FF2DB3B63B}" type="pres">
      <dgm:prSet presAssocID="{E619E5C3-AE26-4B35-95CA-1ED8FD24C0D9}" presName="parentText" presStyleLbl="node1" presStyleIdx="0" presStyleCnt="1">
        <dgm:presLayoutVars>
          <dgm:chMax val="0"/>
          <dgm:bulletEnabled val="1"/>
        </dgm:presLayoutVars>
      </dgm:prSet>
      <dgm:spPr/>
      <dgm:t>
        <a:bodyPr/>
        <a:lstStyle/>
        <a:p>
          <a:endParaRPr lang="en-US"/>
        </a:p>
      </dgm:t>
    </dgm:pt>
    <dgm:pt modelId="{FB964BF6-64E8-4750-A322-AA8042A5B033}" type="pres">
      <dgm:prSet presAssocID="{E619E5C3-AE26-4B35-95CA-1ED8FD24C0D9}" presName="childText" presStyleLbl="revTx" presStyleIdx="0" presStyleCnt="1">
        <dgm:presLayoutVars>
          <dgm:bulletEnabled val="1"/>
        </dgm:presLayoutVars>
      </dgm:prSet>
      <dgm:spPr/>
      <dgm:t>
        <a:bodyPr/>
        <a:lstStyle/>
        <a:p>
          <a:endParaRPr lang="en-US"/>
        </a:p>
      </dgm:t>
    </dgm:pt>
  </dgm:ptLst>
  <dgm:cxnLst>
    <dgm:cxn modelId="{F7AE1729-8260-4818-911A-69E62981D372}" srcId="{E619E5C3-AE26-4B35-95CA-1ED8FD24C0D9}" destId="{79B507D1-325A-404C-A867-409136BF2BCA}" srcOrd="2" destOrd="0" parTransId="{02B6AB83-023C-4874-9EF9-3FC03E9B2884}" sibTransId="{A2E39448-1AB4-49D7-94C8-33F9F6C465AE}"/>
    <dgm:cxn modelId="{E8D115B7-EFC9-4709-AEC6-5768446F4239}" srcId="{E619E5C3-AE26-4B35-95CA-1ED8FD24C0D9}" destId="{07E15BA8-31E7-49B2-86D2-0CA5C329E170}" srcOrd="1" destOrd="0" parTransId="{C8ACF416-0454-4BB1-AF13-722BC4A90DBC}" sibTransId="{29FA4C88-1E9F-4658-9E2C-F399E4ECF403}"/>
    <dgm:cxn modelId="{CD072C43-08D4-4F23-9B53-5FA0FD7E32E7}" type="presOf" srcId="{85DE09C5-066D-4881-B863-18BC3C81F645}" destId="{FB964BF6-64E8-4750-A322-AA8042A5B033}" srcOrd="0" destOrd="0" presId="urn:microsoft.com/office/officeart/2005/8/layout/vList2"/>
    <dgm:cxn modelId="{588AF310-55E9-4968-97ED-1504E08793D9}" srcId="{E619E5C3-AE26-4B35-95CA-1ED8FD24C0D9}" destId="{85DE09C5-066D-4881-B863-18BC3C81F645}" srcOrd="0" destOrd="0" parTransId="{1A058917-4F27-4DD8-9ADC-FAA7FB87136E}" sibTransId="{0BA86486-2235-4A81-ACD6-DAF05186C6B7}"/>
    <dgm:cxn modelId="{C61E91DC-FC60-41F3-9329-90445C3C6C22}" type="presOf" srcId="{FF072324-2F92-452D-BC1F-122DDAE9378A}" destId="{1623CE21-C4DF-4DD7-823A-35FF32275B4B}" srcOrd="0" destOrd="0" presId="urn:microsoft.com/office/officeart/2005/8/layout/vList2"/>
    <dgm:cxn modelId="{DAB4DBCE-7508-4F73-BCB7-839056F57D29}" type="presOf" srcId="{E619E5C3-AE26-4B35-95CA-1ED8FD24C0D9}" destId="{9EC1265E-61CA-4B0E-8AF9-D6FF2DB3B63B}" srcOrd="0" destOrd="0" presId="urn:microsoft.com/office/officeart/2005/8/layout/vList2"/>
    <dgm:cxn modelId="{AD4FC353-6929-494C-93E2-4AF35056D2AB}" type="presOf" srcId="{79B507D1-325A-404C-A867-409136BF2BCA}" destId="{FB964BF6-64E8-4750-A322-AA8042A5B033}" srcOrd="0" destOrd="2" presId="urn:microsoft.com/office/officeart/2005/8/layout/vList2"/>
    <dgm:cxn modelId="{9A005707-E623-4A73-9CA6-FCE062462FBF}" srcId="{FF072324-2F92-452D-BC1F-122DDAE9378A}" destId="{E619E5C3-AE26-4B35-95CA-1ED8FD24C0D9}" srcOrd="0" destOrd="0" parTransId="{8F368652-EADD-4EB3-A8C1-00B683A1ED66}" sibTransId="{B52CC6E9-049B-48F8-8C20-2AC832130938}"/>
    <dgm:cxn modelId="{45F41B53-6E91-44AF-A612-BE39BDEE1E51}" type="presOf" srcId="{07E15BA8-31E7-49B2-86D2-0CA5C329E170}" destId="{FB964BF6-64E8-4750-A322-AA8042A5B033}" srcOrd="0" destOrd="1" presId="urn:microsoft.com/office/officeart/2005/8/layout/vList2"/>
    <dgm:cxn modelId="{E2203F71-22B7-4309-8B1A-21CDA781E366}" type="presParOf" srcId="{1623CE21-C4DF-4DD7-823A-35FF32275B4B}" destId="{9EC1265E-61CA-4B0E-8AF9-D6FF2DB3B63B}" srcOrd="0" destOrd="0" presId="urn:microsoft.com/office/officeart/2005/8/layout/vList2"/>
    <dgm:cxn modelId="{7207B8B5-FD1A-48E2-A1F3-C3657A14050E}" type="presParOf" srcId="{1623CE21-C4DF-4DD7-823A-35FF32275B4B}" destId="{FB964BF6-64E8-4750-A322-AA8042A5B0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4455C-D192-4D76-979B-7A614087C1A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E572368-60CA-45F7-BF27-9E19FFAA2095}">
      <dgm:prSet/>
      <dgm:spPr/>
      <dgm:t>
        <a:bodyPr/>
        <a:lstStyle/>
        <a:p>
          <a:r>
            <a:rPr lang="en-US" b="1"/>
            <a:t>The plan shall contain:</a:t>
          </a:r>
          <a:endParaRPr lang="en-US"/>
        </a:p>
      </dgm:t>
    </dgm:pt>
    <dgm:pt modelId="{F5AA870A-C5A5-4DE7-A3FC-5E6C701DC908}" type="parTrans" cxnId="{6C153F2C-FFF5-4B3F-B10D-7319EE3C8802}">
      <dgm:prSet/>
      <dgm:spPr/>
      <dgm:t>
        <a:bodyPr/>
        <a:lstStyle/>
        <a:p>
          <a:endParaRPr lang="en-US"/>
        </a:p>
      </dgm:t>
    </dgm:pt>
    <dgm:pt modelId="{C17787A1-652D-4A98-8921-7F4ECBF592C7}" type="sibTrans" cxnId="{6C153F2C-FFF5-4B3F-B10D-7319EE3C8802}">
      <dgm:prSet/>
      <dgm:spPr/>
      <dgm:t>
        <a:bodyPr/>
        <a:lstStyle/>
        <a:p>
          <a:endParaRPr lang="en-US"/>
        </a:p>
      </dgm:t>
    </dgm:pt>
    <dgm:pt modelId="{ED0C1F0E-F05E-4F2A-95CB-E0B6FF562AA8}">
      <dgm:prSet/>
      <dgm:spPr/>
      <dgm:t>
        <a:bodyPr/>
        <a:lstStyle/>
        <a:p>
          <a:r>
            <a:rPr lang="en-US" b="1"/>
            <a:t>Where, how, and to what sources </a:t>
          </a:r>
          <a:r>
            <a:rPr lang="en-US"/>
            <a:t>of SARS-CoV-2 or COVID-19 might </a:t>
          </a:r>
          <a:r>
            <a:rPr lang="en-US" b="1"/>
            <a:t>employees</a:t>
          </a:r>
          <a:r>
            <a:rPr lang="en-US"/>
            <a:t> be </a:t>
          </a:r>
          <a:r>
            <a:rPr lang="en-US" b="1"/>
            <a:t>exposed at work</a:t>
          </a:r>
          <a:r>
            <a:rPr lang="en-US"/>
            <a:t>, </a:t>
          </a:r>
          <a:r>
            <a:rPr lang="en-US" b="1"/>
            <a:t>including</a:t>
          </a:r>
          <a:r>
            <a:rPr lang="en-US"/>
            <a:t>:</a:t>
          </a:r>
        </a:p>
      </dgm:t>
    </dgm:pt>
    <dgm:pt modelId="{EBB7B756-8109-48EC-8F76-36AF3196BA74}" type="parTrans" cxnId="{8CC1B6D7-5B47-4BD6-BE86-F72FB650D0F0}">
      <dgm:prSet/>
      <dgm:spPr/>
      <dgm:t>
        <a:bodyPr/>
        <a:lstStyle/>
        <a:p>
          <a:endParaRPr lang="en-US"/>
        </a:p>
      </dgm:t>
    </dgm:pt>
    <dgm:pt modelId="{8D4394AE-7961-40F7-9C97-356BCC5644EF}" type="sibTrans" cxnId="{8CC1B6D7-5B47-4BD6-BE86-F72FB650D0F0}">
      <dgm:prSet/>
      <dgm:spPr/>
      <dgm:t>
        <a:bodyPr/>
        <a:lstStyle/>
        <a:p>
          <a:endParaRPr lang="en-US"/>
        </a:p>
      </dgm:t>
    </dgm:pt>
    <dgm:pt modelId="{961DE098-9A51-45EA-87D4-418D9D172FD8}">
      <dgm:prSet/>
      <dgm:spPr/>
      <dgm:t>
        <a:bodyPr/>
        <a:lstStyle/>
        <a:p>
          <a:r>
            <a:rPr lang="en-US"/>
            <a:t>The </a:t>
          </a:r>
          <a:r>
            <a:rPr lang="en-US" b="1"/>
            <a:t>general public</a:t>
          </a:r>
          <a:r>
            <a:rPr lang="en-US"/>
            <a:t>, </a:t>
          </a:r>
          <a:r>
            <a:rPr lang="en-US" b="1"/>
            <a:t>customers</a:t>
          </a:r>
          <a:r>
            <a:rPr lang="en-US"/>
            <a:t>, other </a:t>
          </a:r>
          <a:r>
            <a:rPr lang="en-US" b="1"/>
            <a:t>employees</a:t>
          </a:r>
          <a:r>
            <a:rPr lang="en-US"/>
            <a:t>, </a:t>
          </a:r>
          <a:r>
            <a:rPr lang="en-US" b="1"/>
            <a:t>patients</a:t>
          </a:r>
          <a:r>
            <a:rPr lang="en-US"/>
            <a:t>, and other </a:t>
          </a:r>
          <a:r>
            <a:rPr lang="en-US" b="1"/>
            <a:t>persons</a:t>
          </a:r>
          <a:r>
            <a:rPr lang="en-US"/>
            <a:t>; </a:t>
          </a:r>
        </a:p>
      </dgm:t>
    </dgm:pt>
    <dgm:pt modelId="{6609D908-1188-4300-848B-A2419D979D51}" type="parTrans" cxnId="{29129B17-5347-4D4C-B955-2102E7D3450E}">
      <dgm:prSet/>
      <dgm:spPr/>
      <dgm:t>
        <a:bodyPr/>
        <a:lstStyle/>
        <a:p>
          <a:endParaRPr lang="en-US"/>
        </a:p>
      </dgm:t>
    </dgm:pt>
    <dgm:pt modelId="{4A9012B8-824B-455C-BC3F-61C77E626BBA}" type="sibTrans" cxnId="{29129B17-5347-4D4C-B955-2102E7D3450E}">
      <dgm:prSet/>
      <dgm:spPr/>
      <dgm:t>
        <a:bodyPr/>
        <a:lstStyle/>
        <a:p>
          <a:endParaRPr lang="en-US"/>
        </a:p>
      </dgm:t>
    </dgm:pt>
    <dgm:pt modelId="{8FE083F3-5822-491B-9C6D-5CF5B83AF1F1}">
      <dgm:prSet/>
      <dgm:spPr/>
      <dgm:t>
        <a:bodyPr/>
        <a:lstStyle/>
        <a:p>
          <a:r>
            <a:rPr lang="en-US" b="1"/>
            <a:t>Known</a:t>
          </a:r>
          <a:r>
            <a:rPr lang="en-US"/>
            <a:t> or </a:t>
          </a:r>
          <a:r>
            <a:rPr lang="en-US" b="1"/>
            <a:t>suspected</a:t>
          </a:r>
          <a:r>
            <a:rPr lang="en-US"/>
            <a:t> to be infected persons or those at </a:t>
          </a:r>
          <a:r>
            <a:rPr lang="en-US" b="1"/>
            <a:t>high risk</a:t>
          </a:r>
          <a:r>
            <a:rPr lang="en-US"/>
            <a:t>; and</a:t>
          </a:r>
        </a:p>
      </dgm:t>
    </dgm:pt>
    <dgm:pt modelId="{CA9205DE-BCE2-4A08-AB0F-03C8BC710573}" type="parTrans" cxnId="{72F29667-C58A-4F4A-95F0-F6E7D166C531}">
      <dgm:prSet/>
      <dgm:spPr/>
      <dgm:t>
        <a:bodyPr/>
        <a:lstStyle/>
        <a:p>
          <a:endParaRPr lang="en-US"/>
        </a:p>
      </dgm:t>
    </dgm:pt>
    <dgm:pt modelId="{64CD682D-DD77-4E00-9686-27A4469F847A}" type="sibTrans" cxnId="{72F29667-C58A-4F4A-95F0-F6E7D166C531}">
      <dgm:prSet/>
      <dgm:spPr/>
      <dgm:t>
        <a:bodyPr/>
        <a:lstStyle/>
        <a:p>
          <a:endParaRPr lang="en-US"/>
        </a:p>
      </dgm:t>
    </dgm:pt>
    <dgm:pt modelId="{84676496-5148-4D60-BEE2-3C34BE15366C}">
      <dgm:prSet/>
      <dgm:spPr/>
      <dgm:t>
        <a:bodyPr/>
        <a:lstStyle/>
        <a:p>
          <a:r>
            <a:rPr lang="en-US"/>
            <a:t>Situations where </a:t>
          </a:r>
          <a:r>
            <a:rPr lang="en-US" b="1"/>
            <a:t>employees work more than one job </a:t>
          </a:r>
          <a:r>
            <a:rPr lang="en-US"/>
            <a:t>with </a:t>
          </a:r>
          <a:r>
            <a:rPr lang="en-US" b="1"/>
            <a:t>different</a:t>
          </a:r>
          <a:r>
            <a:rPr lang="en-US"/>
            <a:t> employers and </a:t>
          </a:r>
          <a:r>
            <a:rPr lang="en-US" b="1"/>
            <a:t>encounter</a:t>
          </a:r>
          <a:r>
            <a:rPr lang="en-US"/>
            <a:t> </a:t>
          </a:r>
          <a:r>
            <a:rPr lang="en-US" b="1"/>
            <a:t>hazards</a:t>
          </a:r>
          <a:r>
            <a:rPr lang="en-US"/>
            <a:t> or engage in </a:t>
          </a:r>
          <a:r>
            <a:rPr lang="en-US" b="1"/>
            <a:t>job task </a:t>
          </a:r>
          <a:r>
            <a:rPr lang="en-US"/>
            <a:t>that present a “</a:t>
          </a:r>
          <a:r>
            <a:rPr lang="en-US" b="1"/>
            <a:t>very high,” “high,” or “medium</a:t>
          </a:r>
          <a:r>
            <a:rPr lang="en-US"/>
            <a:t>” level of exposure risk.</a:t>
          </a:r>
        </a:p>
      </dgm:t>
    </dgm:pt>
    <dgm:pt modelId="{4F6E3C76-FBE0-4E15-8CF6-DCEC0630B5BA}" type="parTrans" cxnId="{DCCFFFCC-D63B-4657-BE66-DC7629E4AFD5}">
      <dgm:prSet/>
      <dgm:spPr/>
      <dgm:t>
        <a:bodyPr/>
        <a:lstStyle/>
        <a:p>
          <a:endParaRPr lang="en-US"/>
        </a:p>
      </dgm:t>
    </dgm:pt>
    <dgm:pt modelId="{9C43730A-EC7D-4939-8CE5-09D1CDC986D7}" type="sibTrans" cxnId="{DCCFFFCC-D63B-4657-BE66-DC7629E4AFD5}">
      <dgm:prSet/>
      <dgm:spPr/>
      <dgm:t>
        <a:bodyPr/>
        <a:lstStyle/>
        <a:p>
          <a:endParaRPr lang="en-US"/>
        </a:p>
      </dgm:t>
    </dgm:pt>
    <dgm:pt modelId="{326B0725-4DBB-41FE-8E02-3A9085491CF5}">
      <dgm:prSet/>
      <dgm:spPr/>
      <dgm:t>
        <a:bodyPr/>
        <a:lstStyle/>
        <a:p>
          <a:r>
            <a:rPr lang="en-US"/>
            <a:t>As permitted by law, including </a:t>
          </a:r>
          <a:r>
            <a:rPr lang="en-US" b="1"/>
            <a:t>HIPPA</a:t>
          </a:r>
          <a:r>
            <a:rPr lang="en-US"/>
            <a:t>, employees’ </a:t>
          </a:r>
          <a:r>
            <a:rPr lang="en-US" b="1"/>
            <a:t>individual risk factors</a:t>
          </a:r>
          <a:endParaRPr lang="en-US"/>
        </a:p>
      </dgm:t>
    </dgm:pt>
    <dgm:pt modelId="{AB9D1AEB-B7E5-453F-BFB6-6973F38B9F06}" type="parTrans" cxnId="{5BC71692-BE15-4654-A662-8535FD5F227F}">
      <dgm:prSet/>
      <dgm:spPr/>
      <dgm:t>
        <a:bodyPr/>
        <a:lstStyle/>
        <a:p>
          <a:endParaRPr lang="en-US"/>
        </a:p>
      </dgm:t>
    </dgm:pt>
    <dgm:pt modelId="{56159C57-C7A7-465B-81D3-B4111A7094D6}" type="sibTrans" cxnId="{5BC71692-BE15-4654-A662-8535FD5F227F}">
      <dgm:prSet/>
      <dgm:spPr/>
      <dgm:t>
        <a:bodyPr/>
        <a:lstStyle/>
        <a:p>
          <a:endParaRPr lang="en-US"/>
        </a:p>
      </dgm:t>
    </dgm:pt>
    <dgm:pt modelId="{BBBA1EE6-3B30-4EBF-9D86-D286698746FC}">
      <dgm:prSet/>
      <dgm:spPr/>
      <dgm:t>
        <a:bodyPr/>
        <a:lstStyle/>
        <a:p>
          <a:r>
            <a:rPr lang="en-US" b="1"/>
            <a:t>Engineering, administrative, work practices, and personal protective equipment controls</a:t>
          </a:r>
          <a:r>
            <a:rPr lang="en-US"/>
            <a:t> necessary to </a:t>
          </a:r>
          <a:r>
            <a:rPr lang="en-US" b="1"/>
            <a:t>address</a:t>
          </a:r>
          <a:r>
            <a:rPr lang="en-US"/>
            <a:t> those </a:t>
          </a:r>
          <a:r>
            <a:rPr lang="en-US" b="1"/>
            <a:t>risks.</a:t>
          </a:r>
          <a:endParaRPr lang="en-US"/>
        </a:p>
      </dgm:t>
    </dgm:pt>
    <dgm:pt modelId="{064E086E-A876-48EA-AA7E-373FCD135D4D}" type="parTrans" cxnId="{8348629D-9C08-44E1-8AEE-D819C5E02F9A}">
      <dgm:prSet/>
      <dgm:spPr/>
      <dgm:t>
        <a:bodyPr/>
        <a:lstStyle/>
        <a:p>
          <a:endParaRPr lang="en-US"/>
        </a:p>
      </dgm:t>
    </dgm:pt>
    <dgm:pt modelId="{3226D550-62E4-4464-A55A-F11A355998D9}" type="sibTrans" cxnId="{8348629D-9C08-44E1-8AEE-D819C5E02F9A}">
      <dgm:prSet/>
      <dgm:spPr/>
      <dgm:t>
        <a:bodyPr/>
        <a:lstStyle/>
        <a:p>
          <a:endParaRPr lang="en-US"/>
        </a:p>
      </dgm:t>
    </dgm:pt>
    <dgm:pt modelId="{380F518E-1B2B-4F9C-BE2D-3A654A4C107E}" type="pres">
      <dgm:prSet presAssocID="{F0D4455C-D192-4D76-979B-7A614087C1A4}" presName="linear" presStyleCnt="0">
        <dgm:presLayoutVars>
          <dgm:animLvl val="lvl"/>
          <dgm:resizeHandles val="exact"/>
        </dgm:presLayoutVars>
      </dgm:prSet>
      <dgm:spPr/>
      <dgm:t>
        <a:bodyPr/>
        <a:lstStyle/>
        <a:p>
          <a:endParaRPr lang="en-US"/>
        </a:p>
      </dgm:t>
    </dgm:pt>
    <dgm:pt modelId="{5C1908B9-6341-411F-BF7A-500739A5BC8B}" type="pres">
      <dgm:prSet presAssocID="{7E572368-60CA-45F7-BF27-9E19FFAA2095}" presName="parentText" presStyleLbl="node1" presStyleIdx="0" presStyleCnt="1">
        <dgm:presLayoutVars>
          <dgm:chMax val="0"/>
          <dgm:bulletEnabled val="1"/>
        </dgm:presLayoutVars>
      </dgm:prSet>
      <dgm:spPr/>
      <dgm:t>
        <a:bodyPr/>
        <a:lstStyle/>
        <a:p>
          <a:endParaRPr lang="en-US"/>
        </a:p>
      </dgm:t>
    </dgm:pt>
    <dgm:pt modelId="{25FD35D1-A8BB-4357-B8F9-D514E306B8C1}" type="pres">
      <dgm:prSet presAssocID="{7E572368-60CA-45F7-BF27-9E19FFAA2095}" presName="childText" presStyleLbl="revTx" presStyleIdx="0" presStyleCnt="1">
        <dgm:presLayoutVars>
          <dgm:bulletEnabled val="1"/>
        </dgm:presLayoutVars>
      </dgm:prSet>
      <dgm:spPr/>
      <dgm:t>
        <a:bodyPr/>
        <a:lstStyle/>
        <a:p>
          <a:endParaRPr lang="en-US"/>
        </a:p>
      </dgm:t>
    </dgm:pt>
  </dgm:ptLst>
  <dgm:cxnLst>
    <dgm:cxn modelId="{AF0E95E2-C663-411E-B135-F751570772F4}" type="presOf" srcId="{ED0C1F0E-F05E-4F2A-95CB-E0B6FF562AA8}" destId="{25FD35D1-A8BB-4357-B8F9-D514E306B8C1}" srcOrd="0" destOrd="0" presId="urn:microsoft.com/office/officeart/2005/8/layout/vList2"/>
    <dgm:cxn modelId="{ED0B303C-1548-426A-8F7B-0C5B73E2E317}" type="presOf" srcId="{BBBA1EE6-3B30-4EBF-9D86-D286698746FC}" destId="{25FD35D1-A8BB-4357-B8F9-D514E306B8C1}" srcOrd="0" destOrd="5" presId="urn:microsoft.com/office/officeart/2005/8/layout/vList2"/>
    <dgm:cxn modelId="{DCCFFFCC-D63B-4657-BE66-DC7629E4AFD5}" srcId="{ED0C1F0E-F05E-4F2A-95CB-E0B6FF562AA8}" destId="{84676496-5148-4D60-BEE2-3C34BE15366C}" srcOrd="2" destOrd="0" parTransId="{4F6E3C76-FBE0-4E15-8CF6-DCEC0630B5BA}" sibTransId="{9C43730A-EC7D-4939-8CE5-09D1CDC986D7}"/>
    <dgm:cxn modelId="{C6079134-194C-4ED3-9BA8-44D714CB9929}" type="presOf" srcId="{326B0725-4DBB-41FE-8E02-3A9085491CF5}" destId="{25FD35D1-A8BB-4357-B8F9-D514E306B8C1}" srcOrd="0" destOrd="4" presId="urn:microsoft.com/office/officeart/2005/8/layout/vList2"/>
    <dgm:cxn modelId="{3E496246-2779-46E1-9361-B0BD96B7362F}" type="presOf" srcId="{84676496-5148-4D60-BEE2-3C34BE15366C}" destId="{25FD35D1-A8BB-4357-B8F9-D514E306B8C1}" srcOrd="0" destOrd="3" presId="urn:microsoft.com/office/officeart/2005/8/layout/vList2"/>
    <dgm:cxn modelId="{29129B17-5347-4D4C-B955-2102E7D3450E}" srcId="{ED0C1F0E-F05E-4F2A-95CB-E0B6FF562AA8}" destId="{961DE098-9A51-45EA-87D4-418D9D172FD8}" srcOrd="0" destOrd="0" parTransId="{6609D908-1188-4300-848B-A2419D979D51}" sibTransId="{4A9012B8-824B-455C-BC3F-61C77E626BBA}"/>
    <dgm:cxn modelId="{8348629D-9C08-44E1-8AEE-D819C5E02F9A}" srcId="{7E572368-60CA-45F7-BF27-9E19FFAA2095}" destId="{BBBA1EE6-3B30-4EBF-9D86-D286698746FC}" srcOrd="2" destOrd="0" parTransId="{064E086E-A876-48EA-AA7E-373FCD135D4D}" sibTransId="{3226D550-62E4-4464-A55A-F11A355998D9}"/>
    <dgm:cxn modelId="{8CC1B6D7-5B47-4BD6-BE86-F72FB650D0F0}" srcId="{7E572368-60CA-45F7-BF27-9E19FFAA2095}" destId="{ED0C1F0E-F05E-4F2A-95CB-E0B6FF562AA8}" srcOrd="0" destOrd="0" parTransId="{EBB7B756-8109-48EC-8F76-36AF3196BA74}" sibTransId="{8D4394AE-7961-40F7-9C97-356BCC5644EF}"/>
    <dgm:cxn modelId="{60FB7A73-93EE-4172-8164-FEFEAAE5038F}" type="presOf" srcId="{F0D4455C-D192-4D76-979B-7A614087C1A4}" destId="{380F518E-1B2B-4F9C-BE2D-3A654A4C107E}" srcOrd="0" destOrd="0" presId="urn:microsoft.com/office/officeart/2005/8/layout/vList2"/>
    <dgm:cxn modelId="{0704B627-12C0-4D6B-972D-C05EEA3C3D47}" type="presOf" srcId="{961DE098-9A51-45EA-87D4-418D9D172FD8}" destId="{25FD35D1-A8BB-4357-B8F9-D514E306B8C1}" srcOrd="0" destOrd="1" presId="urn:microsoft.com/office/officeart/2005/8/layout/vList2"/>
    <dgm:cxn modelId="{72F29667-C58A-4F4A-95F0-F6E7D166C531}" srcId="{ED0C1F0E-F05E-4F2A-95CB-E0B6FF562AA8}" destId="{8FE083F3-5822-491B-9C6D-5CF5B83AF1F1}" srcOrd="1" destOrd="0" parTransId="{CA9205DE-BCE2-4A08-AB0F-03C8BC710573}" sibTransId="{64CD682D-DD77-4E00-9686-27A4469F847A}"/>
    <dgm:cxn modelId="{A568529A-4C0B-4813-B54F-383A57267F25}" type="presOf" srcId="{8FE083F3-5822-491B-9C6D-5CF5B83AF1F1}" destId="{25FD35D1-A8BB-4357-B8F9-D514E306B8C1}" srcOrd="0" destOrd="2" presId="urn:microsoft.com/office/officeart/2005/8/layout/vList2"/>
    <dgm:cxn modelId="{0ECDEA0D-618B-49E3-ADB2-883B040A21E2}" type="presOf" srcId="{7E572368-60CA-45F7-BF27-9E19FFAA2095}" destId="{5C1908B9-6341-411F-BF7A-500739A5BC8B}" srcOrd="0" destOrd="0" presId="urn:microsoft.com/office/officeart/2005/8/layout/vList2"/>
    <dgm:cxn modelId="{6C153F2C-FFF5-4B3F-B10D-7319EE3C8802}" srcId="{F0D4455C-D192-4D76-979B-7A614087C1A4}" destId="{7E572368-60CA-45F7-BF27-9E19FFAA2095}" srcOrd="0" destOrd="0" parTransId="{F5AA870A-C5A5-4DE7-A3FC-5E6C701DC908}" sibTransId="{C17787A1-652D-4A98-8921-7F4ECBF592C7}"/>
    <dgm:cxn modelId="{5BC71692-BE15-4654-A662-8535FD5F227F}" srcId="{7E572368-60CA-45F7-BF27-9E19FFAA2095}" destId="{326B0725-4DBB-41FE-8E02-3A9085491CF5}" srcOrd="1" destOrd="0" parTransId="{AB9D1AEB-B7E5-453F-BFB6-6973F38B9F06}" sibTransId="{56159C57-C7A7-465B-81D3-B4111A7094D6}"/>
    <dgm:cxn modelId="{38A6141F-B8AE-4B79-843C-4AA20D608779}" type="presParOf" srcId="{380F518E-1B2B-4F9C-BE2D-3A654A4C107E}" destId="{5C1908B9-6341-411F-BF7A-500739A5BC8B}" srcOrd="0" destOrd="0" presId="urn:microsoft.com/office/officeart/2005/8/layout/vList2"/>
    <dgm:cxn modelId="{CE59F73A-D54B-4FA2-9436-3A6BFBABDF82}" type="presParOf" srcId="{380F518E-1B2B-4F9C-BE2D-3A654A4C107E}" destId="{25FD35D1-A8BB-4357-B8F9-D514E306B8C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A87506-DDA6-4C97-8998-EE5FD734517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75B064F-E9B5-4F92-B6E4-6D1A43A62428}">
      <dgm:prSet/>
      <dgm:spPr/>
      <dgm:t>
        <a:bodyPr/>
        <a:lstStyle/>
        <a:p>
          <a:r>
            <a:rPr lang="en-US" b="1"/>
            <a:t>The plan shall contain:</a:t>
          </a:r>
          <a:endParaRPr lang="en-US"/>
        </a:p>
      </dgm:t>
    </dgm:pt>
    <dgm:pt modelId="{F2A7211A-19CE-4DC2-AE59-968D84A9E06D}" type="parTrans" cxnId="{4DDEC313-5792-4FA3-A24B-3AE081249A6D}">
      <dgm:prSet/>
      <dgm:spPr/>
      <dgm:t>
        <a:bodyPr/>
        <a:lstStyle/>
        <a:p>
          <a:endParaRPr lang="en-US"/>
        </a:p>
      </dgm:t>
    </dgm:pt>
    <dgm:pt modelId="{DBD0CD71-AD49-40DB-8C1D-2632AA54044A}" type="sibTrans" cxnId="{4DDEC313-5792-4FA3-A24B-3AE081249A6D}">
      <dgm:prSet/>
      <dgm:spPr/>
      <dgm:t>
        <a:bodyPr/>
        <a:lstStyle/>
        <a:p>
          <a:endParaRPr lang="en-US"/>
        </a:p>
      </dgm:t>
    </dgm:pt>
    <dgm:pt modelId="{1FF1EA48-2C34-4B5E-8379-A4C24B42ECC4}">
      <dgm:prSet/>
      <dgm:spPr/>
      <dgm:t>
        <a:bodyPr/>
        <a:lstStyle/>
        <a:p>
          <a:r>
            <a:rPr lang="en-US"/>
            <a:t>Consider </a:t>
          </a:r>
          <a:r>
            <a:rPr lang="en-US" b="1"/>
            <a:t>contingency</a:t>
          </a:r>
          <a:r>
            <a:rPr lang="en-US"/>
            <a:t> </a:t>
          </a:r>
          <a:r>
            <a:rPr lang="en-US" b="1"/>
            <a:t>plans</a:t>
          </a:r>
          <a:r>
            <a:rPr lang="en-US"/>
            <a:t> for situations that may arise as a result of </a:t>
          </a:r>
          <a:r>
            <a:rPr lang="en-US" b="1"/>
            <a:t>outbreaks</a:t>
          </a:r>
          <a:r>
            <a:rPr lang="en-US"/>
            <a:t>, such as:</a:t>
          </a:r>
        </a:p>
      </dgm:t>
    </dgm:pt>
    <dgm:pt modelId="{517E294A-6764-498A-BA30-58F9BCA8C3CE}" type="parTrans" cxnId="{B1781ED9-CD8C-498C-AFE1-E73EE9E8C928}">
      <dgm:prSet/>
      <dgm:spPr/>
      <dgm:t>
        <a:bodyPr/>
        <a:lstStyle/>
        <a:p>
          <a:endParaRPr lang="en-US"/>
        </a:p>
      </dgm:t>
    </dgm:pt>
    <dgm:pt modelId="{BC083279-448B-4A97-8B8A-7FCD539213C2}" type="sibTrans" cxnId="{B1781ED9-CD8C-498C-AFE1-E73EE9E8C928}">
      <dgm:prSet/>
      <dgm:spPr/>
      <dgm:t>
        <a:bodyPr/>
        <a:lstStyle/>
        <a:p>
          <a:endParaRPr lang="en-US"/>
        </a:p>
      </dgm:t>
    </dgm:pt>
    <dgm:pt modelId="{4AFC30B3-11D3-4059-8F0F-F58CF45280DB}">
      <dgm:prSet/>
      <dgm:spPr/>
      <dgm:t>
        <a:bodyPr/>
        <a:lstStyle/>
        <a:p>
          <a:r>
            <a:rPr lang="en-US" b="1"/>
            <a:t>Increased</a:t>
          </a:r>
          <a:r>
            <a:rPr lang="en-US"/>
            <a:t> rates of employee absenteeism;</a:t>
          </a:r>
        </a:p>
      </dgm:t>
    </dgm:pt>
    <dgm:pt modelId="{1B7D6109-A12B-40E7-8CF4-0B4752587BFF}" type="parTrans" cxnId="{9F4999B9-454A-466E-A0FA-89BEDE6CEA07}">
      <dgm:prSet/>
      <dgm:spPr/>
      <dgm:t>
        <a:bodyPr/>
        <a:lstStyle/>
        <a:p>
          <a:endParaRPr lang="en-US"/>
        </a:p>
      </dgm:t>
    </dgm:pt>
    <dgm:pt modelId="{D8CFFE59-714C-409A-9953-0459B4975EC7}" type="sibTrans" cxnId="{9F4999B9-454A-466E-A0FA-89BEDE6CEA07}">
      <dgm:prSet/>
      <dgm:spPr/>
      <dgm:t>
        <a:bodyPr/>
        <a:lstStyle/>
        <a:p>
          <a:endParaRPr lang="en-US"/>
        </a:p>
      </dgm:t>
    </dgm:pt>
    <dgm:pt modelId="{8CD8F47F-2331-4786-A54B-8AA6694DF1BF}">
      <dgm:prSet/>
      <dgm:spPr/>
      <dgm:t>
        <a:bodyPr/>
        <a:lstStyle/>
        <a:p>
          <a:r>
            <a:rPr lang="en-US"/>
            <a:t>The </a:t>
          </a:r>
          <a:r>
            <a:rPr lang="en-US" b="1"/>
            <a:t>need for </a:t>
          </a:r>
          <a:r>
            <a:rPr lang="en-US"/>
            <a:t>physical distancing, staggered work shifts, downsizing operations, delivering services remotely, and other exposure-reducing workplace </a:t>
          </a:r>
          <a:r>
            <a:rPr lang="en-US" b="1"/>
            <a:t>control</a:t>
          </a:r>
          <a:r>
            <a:rPr lang="en-US"/>
            <a:t> </a:t>
          </a:r>
          <a:r>
            <a:rPr lang="en-US" b="1"/>
            <a:t>measures</a:t>
          </a:r>
          <a:r>
            <a:rPr lang="en-US"/>
            <a:t> such as elimination/substitution, engineering controls, administrative and work practice controls, personal protective equipment, e.g.,  respirators, surgical/medical procedure masks, etc.</a:t>
          </a:r>
        </a:p>
      </dgm:t>
    </dgm:pt>
    <dgm:pt modelId="{63257763-9AE0-47BD-ABCE-6197DE0AA9B5}" type="parTrans" cxnId="{5292EB53-C914-41FE-A5B7-1776E7FA3E51}">
      <dgm:prSet/>
      <dgm:spPr/>
      <dgm:t>
        <a:bodyPr/>
        <a:lstStyle/>
        <a:p>
          <a:endParaRPr lang="en-US"/>
        </a:p>
      </dgm:t>
    </dgm:pt>
    <dgm:pt modelId="{995F5952-A140-4C90-8A5B-FF81712885DB}" type="sibTrans" cxnId="{5292EB53-C914-41FE-A5B7-1776E7FA3E51}">
      <dgm:prSet/>
      <dgm:spPr/>
      <dgm:t>
        <a:bodyPr/>
        <a:lstStyle/>
        <a:p>
          <a:endParaRPr lang="en-US"/>
        </a:p>
      </dgm:t>
    </dgm:pt>
    <dgm:pt modelId="{4A51F870-F963-4843-8D4F-46CFEEE67C60}">
      <dgm:prSet/>
      <dgm:spPr/>
      <dgm:t>
        <a:bodyPr/>
        <a:lstStyle/>
        <a:p>
          <a:r>
            <a:rPr lang="en-US" b="1"/>
            <a:t>Options</a:t>
          </a:r>
          <a:r>
            <a:rPr lang="en-US"/>
            <a:t> for conducting </a:t>
          </a:r>
          <a:r>
            <a:rPr lang="en-US" b="1"/>
            <a:t>essential</a:t>
          </a:r>
          <a:r>
            <a:rPr lang="en-US"/>
            <a:t> </a:t>
          </a:r>
          <a:r>
            <a:rPr lang="en-US" b="1"/>
            <a:t>operations</a:t>
          </a:r>
          <a:r>
            <a:rPr lang="en-US"/>
            <a:t> with a </a:t>
          </a:r>
          <a:r>
            <a:rPr lang="en-US" b="1"/>
            <a:t>reduced workforce</a:t>
          </a:r>
          <a:r>
            <a:rPr lang="en-US"/>
            <a:t>, including cross-training employees across different jobs in order to </a:t>
          </a:r>
          <a:r>
            <a:rPr lang="en-US" b="1"/>
            <a:t>continue operations </a:t>
          </a:r>
          <a:r>
            <a:rPr lang="en-US"/>
            <a:t>or deliver surge services; and</a:t>
          </a:r>
        </a:p>
      </dgm:t>
    </dgm:pt>
    <dgm:pt modelId="{EDFC0728-15B9-41F7-B81F-24C2B35D1657}" type="parTrans" cxnId="{4DFC3C27-6E19-43EA-969D-7096F6B6721A}">
      <dgm:prSet/>
      <dgm:spPr/>
      <dgm:t>
        <a:bodyPr/>
        <a:lstStyle/>
        <a:p>
          <a:endParaRPr lang="en-US"/>
        </a:p>
      </dgm:t>
    </dgm:pt>
    <dgm:pt modelId="{1073A4A7-2BAD-43FD-851B-1C1ACA8402F8}" type="sibTrans" cxnId="{4DFC3C27-6E19-43EA-969D-7096F6B6721A}">
      <dgm:prSet/>
      <dgm:spPr/>
      <dgm:t>
        <a:bodyPr/>
        <a:lstStyle/>
        <a:p>
          <a:endParaRPr lang="en-US"/>
        </a:p>
      </dgm:t>
    </dgm:pt>
    <dgm:pt modelId="{E9A3A7F9-EC97-4A36-B24E-87BC33D7B648}">
      <dgm:prSet/>
      <dgm:spPr/>
      <dgm:t>
        <a:bodyPr/>
        <a:lstStyle/>
        <a:p>
          <a:r>
            <a:rPr lang="en-US" b="1"/>
            <a:t>Interrupted</a:t>
          </a:r>
          <a:r>
            <a:rPr lang="en-US"/>
            <a:t> supply chains or delayed deliveries.</a:t>
          </a:r>
        </a:p>
      </dgm:t>
    </dgm:pt>
    <dgm:pt modelId="{0FF58AEA-9B26-4887-8881-0924731503E3}" type="parTrans" cxnId="{0B17C7A6-F280-4F4A-9219-215FAB90BA95}">
      <dgm:prSet/>
      <dgm:spPr/>
      <dgm:t>
        <a:bodyPr/>
        <a:lstStyle/>
        <a:p>
          <a:endParaRPr lang="en-US"/>
        </a:p>
      </dgm:t>
    </dgm:pt>
    <dgm:pt modelId="{86DF2055-A2E5-468C-A508-23D943AEF543}" type="sibTrans" cxnId="{0B17C7A6-F280-4F4A-9219-215FAB90BA95}">
      <dgm:prSet/>
      <dgm:spPr/>
      <dgm:t>
        <a:bodyPr/>
        <a:lstStyle/>
        <a:p>
          <a:endParaRPr lang="en-US"/>
        </a:p>
      </dgm:t>
    </dgm:pt>
    <dgm:pt modelId="{7B52C51A-C161-4569-8605-9965EA2FFF53}" type="pres">
      <dgm:prSet presAssocID="{4EA87506-DDA6-4C97-8998-EE5FD7345170}" presName="linear" presStyleCnt="0">
        <dgm:presLayoutVars>
          <dgm:animLvl val="lvl"/>
          <dgm:resizeHandles val="exact"/>
        </dgm:presLayoutVars>
      </dgm:prSet>
      <dgm:spPr/>
      <dgm:t>
        <a:bodyPr/>
        <a:lstStyle/>
        <a:p>
          <a:endParaRPr lang="en-US"/>
        </a:p>
      </dgm:t>
    </dgm:pt>
    <dgm:pt modelId="{62279062-96AB-44BD-9EBD-6D8713ACF052}" type="pres">
      <dgm:prSet presAssocID="{375B064F-E9B5-4F92-B6E4-6D1A43A62428}" presName="parentText" presStyleLbl="node1" presStyleIdx="0" presStyleCnt="1">
        <dgm:presLayoutVars>
          <dgm:chMax val="0"/>
          <dgm:bulletEnabled val="1"/>
        </dgm:presLayoutVars>
      </dgm:prSet>
      <dgm:spPr/>
      <dgm:t>
        <a:bodyPr/>
        <a:lstStyle/>
        <a:p>
          <a:endParaRPr lang="en-US"/>
        </a:p>
      </dgm:t>
    </dgm:pt>
    <dgm:pt modelId="{6CACA295-D262-4542-9C58-71697A43F4BA}" type="pres">
      <dgm:prSet presAssocID="{375B064F-E9B5-4F92-B6E4-6D1A43A62428}" presName="childText" presStyleLbl="revTx" presStyleIdx="0" presStyleCnt="1">
        <dgm:presLayoutVars>
          <dgm:bulletEnabled val="1"/>
        </dgm:presLayoutVars>
      </dgm:prSet>
      <dgm:spPr/>
      <dgm:t>
        <a:bodyPr/>
        <a:lstStyle/>
        <a:p>
          <a:endParaRPr lang="en-US"/>
        </a:p>
      </dgm:t>
    </dgm:pt>
  </dgm:ptLst>
  <dgm:cxnLst>
    <dgm:cxn modelId="{EC79E5E5-0602-46A8-A506-37D430237A8E}" type="presOf" srcId="{E9A3A7F9-EC97-4A36-B24E-87BC33D7B648}" destId="{6CACA295-D262-4542-9C58-71697A43F4BA}" srcOrd="0" destOrd="4" presId="urn:microsoft.com/office/officeart/2005/8/layout/vList2"/>
    <dgm:cxn modelId="{4DFC3C27-6E19-43EA-969D-7096F6B6721A}" srcId="{1FF1EA48-2C34-4B5E-8379-A4C24B42ECC4}" destId="{4A51F870-F963-4843-8D4F-46CFEEE67C60}" srcOrd="2" destOrd="0" parTransId="{EDFC0728-15B9-41F7-B81F-24C2B35D1657}" sibTransId="{1073A4A7-2BAD-43FD-851B-1C1ACA8402F8}"/>
    <dgm:cxn modelId="{5292EB53-C914-41FE-A5B7-1776E7FA3E51}" srcId="{1FF1EA48-2C34-4B5E-8379-A4C24B42ECC4}" destId="{8CD8F47F-2331-4786-A54B-8AA6694DF1BF}" srcOrd="1" destOrd="0" parTransId="{63257763-9AE0-47BD-ABCE-6197DE0AA9B5}" sibTransId="{995F5952-A140-4C90-8A5B-FF81712885DB}"/>
    <dgm:cxn modelId="{CEA68ACA-0BB5-41B0-9EFD-2D0161CB6719}" type="presOf" srcId="{1FF1EA48-2C34-4B5E-8379-A4C24B42ECC4}" destId="{6CACA295-D262-4542-9C58-71697A43F4BA}" srcOrd="0" destOrd="0" presId="urn:microsoft.com/office/officeart/2005/8/layout/vList2"/>
    <dgm:cxn modelId="{9F4999B9-454A-466E-A0FA-89BEDE6CEA07}" srcId="{1FF1EA48-2C34-4B5E-8379-A4C24B42ECC4}" destId="{4AFC30B3-11D3-4059-8F0F-F58CF45280DB}" srcOrd="0" destOrd="0" parTransId="{1B7D6109-A12B-40E7-8CF4-0B4752587BFF}" sibTransId="{D8CFFE59-714C-409A-9953-0459B4975EC7}"/>
    <dgm:cxn modelId="{DF7A1B7A-330A-463D-A4DC-E3718A82CE2E}" type="presOf" srcId="{8CD8F47F-2331-4786-A54B-8AA6694DF1BF}" destId="{6CACA295-D262-4542-9C58-71697A43F4BA}" srcOrd="0" destOrd="2" presId="urn:microsoft.com/office/officeart/2005/8/layout/vList2"/>
    <dgm:cxn modelId="{F47D64D7-811D-4A06-895C-AD35523EE1CF}" type="presOf" srcId="{4A51F870-F963-4843-8D4F-46CFEEE67C60}" destId="{6CACA295-D262-4542-9C58-71697A43F4BA}" srcOrd="0" destOrd="3" presId="urn:microsoft.com/office/officeart/2005/8/layout/vList2"/>
    <dgm:cxn modelId="{EEA055AB-0F31-4835-A31D-9130A46660C7}" type="presOf" srcId="{4AFC30B3-11D3-4059-8F0F-F58CF45280DB}" destId="{6CACA295-D262-4542-9C58-71697A43F4BA}" srcOrd="0" destOrd="1" presId="urn:microsoft.com/office/officeart/2005/8/layout/vList2"/>
    <dgm:cxn modelId="{4DDEC313-5792-4FA3-A24B-3AE081249A6D}" srcId="{4EA87506-DDA6-4C97-8998-EE5FD7345170}" destId="{375B064F-E9B5-4F92-B6E4-6D1A43A62428}" srcOrd="0" destOrd="0" parTransId="{F2A7211A-19CE-4DC2-AE59-968D84A9E06D}" sibTransId="{DBD0CD71-AD49-40DB-8C1D-2632AA54044A}"/>
    <dgm:cxn modelId="{0B17C7A6-F280-4F4A-9219-215FAB90BA95}" srcId="{1FF1EA48-2C34-4B5E-8379-A4C24B42ECC4}" destId="{E9A3A7F9-EC97-4A36-B24E-87BC33D7B648}" srcOrd="3" destOrd="0" parTransId="{0FF58AEA-9B26-4887-8881-0924731503E3}" sibTransId="{86DF2055-A2E5-468C-A508-23D943AEF543}"/>
    <dgm:cxn modelId="{2ACFCCFF-FC3D-4EBA-97AA-1ED77A8807AE}" type="presOf" srcId="{4EA87506-DDA6-4C97-8998-EE5FD7345170}" destId="{7B52C51A-C161-4569-8605-9965EA2FFF53}" srcOrd="0" destOrd="0" presId="urn:microsoft.com/office/officeart/2005/8/layout/vList2"/>
    <dgm:cxn modelId="{B1781ED9-CD8C-498C-AFE1-E73EE9E8C928}" srcId="{375B064F-E9B5-4F92-B6E4-6D1A43A62428}" destId="{1FF1EA48-2C34-4B5E-8379-A4C24B42ECC4}" srcOrd="0" destOrd="0" parTransId="{517E294A-6764-498A-BA30-58F9BCA8C3CE}" sibTransId="{BC083279-448B-4A97-8B8A-7FCD539213C2}"/>
    <dgm:cxn modelId="{445D3899-7FA3-4074-810C-AFE2741C4693}" type="presOf" srcId="{375B064F-E9B5-4F92-B6E4-6D1A43A62428}" destId="{62279062-96AB-44BD-9EBD-6D8713ACF052}" srcOrd="0" destOrd="0" presId="urn:microsoft.com/office/officeart/2005/8/layout/vList2"/>
    <dgm:cxn modelId="{3FA72BDD-C3D0-4BEC-BB02-65E1B8D83FA5}" type="presParOf" srcId="{7B52C51A-C161-4569-8605-9965EA2FFF53}" destId="{62279062-96AB-44BD-9EBD-6D8713ACF052}" srcOrd="0" destOrd="0" presId="urn:microsoft.com/office/officeart/2005/8/layout/vList2"/>
    <dgm:cxn modelId="{6ED6F671-F22A-43C9-93CF-776FBB9FB6B5}" type="presParOf" srcId="{7B52C51A-C161-4569-8605-9965EA2FFF53}" destId="{6CACA295-D262-4542-9C58-71697A43F4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81755F-0382-49B0-858F-A5FE3C2B1F3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0882C28-52BD-42D2-94D5-6D9C9BFF3973}">
      <dgm:prSet/>
      <dgm:spPr/>
      <dgm:t>
        <a:bodyPr/>
        <a:lstStyle/>
        <a:p>
          <a:r>
            <a:rPr lang="en-US" b="1"/>
            <a:t>The plan shall contain:</a:t>
          </a:r>
          <a:endParaRPr lang="en-US"/>
        </a:p>
      </dgm:t>
    </dgm:pt>
    <dgm:pt modelId="{F1981862-D169-4038-BE9A-3C1F4DBB3490}" type="parTrans" cxnId="{600364A7-E1B8-4AA4-A9AB-3B146F39F63F}">
      <dgm:prSet/>
      <dgm:spPr/>
      <dgm:t>
        <a:bodyPr/>
        <a:lstStyle/>
        <a:p>
          <a:endParaRPr lang="en-US"/>
        </a:p>
      </dgm:t>
    </dgm:pt>
    <dgm:pt modelId="{FDA3E422-F28D-48F1-A26D-EBF196DBBB3A}" type="sibTrans" cxnId="{600364A7-E1B8-4AA4-A9AB-3B146F39F63F}">
      <dgm:prSet/>
      <dgm:spPr/>
      <dgm:t>
        <a:bodyPr/>
        <a:lstStyle/>
        <a:p>
          <a:endParaRPr lang="en-US"/>
        </a:p>
      </dgm:t>
    </dgm:pt>
    <dgm:pt modelId="{782C61FB-0AB6-4EC7-9368-8657F5DB9357}">
      <dgm:prSet/>
      <dgm:spPr/>
      <dgm:t>
        <a:bodyPr/>
        <a:lstStyle/>
        <a:p>
          <a:r>
            <a:rPr lang="en-US" b="1"/>
            <a:t>Identify Basic</a:t>
          </a:r>
          <a:r>
            <a:rPr lang="en-US"/>
            <a:t> infection </a:t>
          </a:r>
          <a:r>
            <a:rPr lang="en-US" b="1"/>
            <a:t>prevention</a:t>
          </a:r>
          <a:r>
            <a:rPr lang="en-US"/>
            <a:t> measures to be </a:t>
          </a:r>
          <a:r>
            <a:rPr lang="en-US" b="1"/>
            <a:t>implemented</a:t>
          </a:r>
          <a:r>
            <a:rPr lang="en-US"/>
            <a:t>:</a:t>
          </a:r>
        </a:p>
      </dgm:t>
    </dgm:pt>
    <dgm:pt modelId="{25F164ED-C868-4DF6-96B9-F9C662F7A3EF}" type="parTrans" cxnId="{8F26984D-EE6D-4422-A305-8ECE9A06D697}">
      <dgm:prSet/>
      <dgm:spPr/>
      <dgm:t>
        <a:bodyPr/>
        <a:lstStyle/>
        <a:p>
          <a:endParaRPr lang="en-US"/>
        </a:p>
      </dgm:t>
    </dgm:pt>
    <dgm:pt modelId="{6697CED5-18B4-43B3-865F-DECD23F733FD}" type="sibTrans" cxnId="{8F26984D-EE6D-4422-A305-8ECE9A06D697}">
      <dgm:prSet/>
      <dgm:spPr/>
      <dgm:t>
        <a:bodyPr/>
        <a:lstStyle/>
        <a:p>
          <a:endParaRPr lang="en-US"/>
        </a:p>
      </dgm:t>
    </dgm:pt>
    <dgm:pt modelId="{2FE55FF6-E07E-4002-B8B7-D297E3E3C34E}">
      <dgm:prSet/>
      <dgm:spPr/>
      <dgm:t>
        <a:bodyPr/>
        <a:lstStyle/>
        <a:p>
          <a:r>
            <a:rPr lang="en-US" b="1"/>
            <a:t>Promote</a:t>
          </a:r>
          <a:r>
            <a:rPr lang="en-US"/>
            <a:t> frequent and thorough hand </a:t>
          </a:r>
          <a:r>
            <a:rPr lang="en-US" b="1"/>
            <a:t>washing</a:t>
          </a:r>
          <a:r>
            <a:rPr lang="en-US"/>
            <a:t>, including by providing employees, customers, visitors, the general public, to the place of employment with a place to wash their hands. </a:t>
          </a:r>
          <a:r>
            <a:rPr lang="en-US" i="1"/>
            <a:t>If soap and running water are not immediately available, provide hand sanitizers.</a:t>
          </a:r>
          <a:endParaRPr lang="en-US"/>
        </a:p>
      </dgm:t>
    </dgm:pt>
    <dgm:pt modelId="{C463F233-7820-42DB-A1F4-F1D37C070876}" type="parTrans" cxnId="{22DC60F5-12F5-4A6A-AE67-08EE6092ACF1}">
      <dgm:prSet/>
      <dgm:spPr/>
      <dgm:t>
        <a:bodyPr/>
        <a:lstStyle/>
        <a:p>
          <a:endParaRPr lang="en-US"/>
        </a:p>
      </dgm:t>
    </dgm:pt>
    <dgm:pt modelId="{A35D574A-5436-4960-9544-DDEF1D2B8900}" type="sibTrans" cxnId="{22DC60F5-12F5-4A6A-AE67-08EE6092ACF1}">
      <dgm:prSet/>
      <dgm:spPr/>
      <dgm:t>
        <a:bodyPr/>
        <a:lstStyle/>
        <a:p>
          <a:endParaRPr lang="en-US"/>
        </a:p>
      </dgm:t>
    </dgm:pt>
    <dgm:pt modelId="{F1BD227C-5431-4B59-9EC7-551F38D03D2B}">
      <dgm:prSet/>
      <dgm:spPr/>
      <dgm:t>
        <a:bodyPr/>
        <a:lstStyle/>
        <a:p>
          <a:r>
            <a:rPr lang="en-US" b="1"/>
            <a:t>Maintain</a:t>
          </a:r>
          <a:r>
            <a:rPr lang="en-US"/>
            <a:t> regular </a:t>
          </a:r>
          <a:r>
            <a:rPr lang="en-US" b="1"/>
            <a:t>housekeeping</a:t>
          </a:r>
          <a:r>
            <a:rPr lang="en-US"/>
            <a:t> practices, including </a:t>
          </a:r>
          <a:r>
            <a:rPr lang="en-US" b="1"/>
            <a:t>routine</a:t>
          </a:r>
          <a:r>
            <a:rPr lang="en-US"/>
            <a:t> cleaning and disinfecting of surfaces, equipment, and other elements of the </a:t>
          </a:r>
          <a:r>
            <a:rPr lang="en-US" b="1"/>
            <a:t>work environment.</a:t>
          </a:r>
          <a:endParaRPr lang="en-US"/>
        </a:p>
      </dgm:t>
    </dgm:pt>
    <dgm:pt modelId="{F0E86D97-7F03-49DD-8774-B85402F767FF}" type="parTrans" cxnId="{D843F434-4939-4376-9373-57CBCD0501A7}">
      <dgm:prSet/>
      <dgm:spPr/>
      <dgm:t>
        <a:bodyPr/>
        <a:lstStyle/>
        <a:p>
          <a:endParaRPr lang="en-US"/>
        </a:p>
      </dgm:t>
    </dgm:pt>
    <dgm:pt modelId="{AFB15C41-4150-41C8-A47B-654E98173BBA}" type="sibTrans" cxnId="{D843F434-4939-4376-9373-57CBCD0501A7}">
      <dgm:prSet/>
      <dgm:spPr/>
      <dgm:t>
        <a:bodyPr/>
        <a:lstStyle/>
        <a:p>
          <a:endParaRPr lang="en-US"/>
        </a:p>
      </dgm:t>
    </dgm:pt>
    <dgm:pt modelId="{5A069D6C-2624-4D15-8C08-94E9518C339C}">
      <dgm:prSet/>
      <dgm:spPr/>
      <dgm:t>
        <a:bodyPr/>
        <a:lstStyle/>
        <a:p>
          <a:r>
            <a:rPr lang="en-US" b="1"/>
            <a:t>Establish policies and procedures for managing and educating visitors to the place of employment.</a:t>
          </a:r>
          <a:endParaRPr lang="en-US"/>
        </a:p>
      </dgm:t>
    </dgm:pt>
    <dgm:pt modelId="{F12FEFD3-427F-4322-97EC-874357DEBA37}" type="parTrans" cxnId="{3931872B-F6FD-4D51-B229-466D54918E55}">
      <dgm:prSet/>
      <dgm:spPr/>
      <dgm:t>
        <a:bodyPr/>
        <a:lstStyle/>
        <a:p>
          <a:endParaRPr lang="en-US"/>
        </a:p>
      </dgm:t>
    </dgm:pt>
    <dgm:pt modelId="{D82D7DA8-408B-43E2-B2E9-56220AD4658E}" type="sibTrans" cxnId="{3931872B-F6FD-4D51-B229-466D54918E55}">
      <dgm:prSet/>
      <dgm:spPr/>
      <dgm:t>
        <a:bodyPr/>
        <a:lstStyle/>
        <a:p>
          <a:endParaRPr lang="en-US"/>
        </a:p>
      </dgm:t>
    </dgm:pt>
    <dgm:pt modelId="{98B8E3BF-FF46-4315-B008-5F2849530687}" type="pres">
      <dgm:prSet presAssocID="{3181755F-0382-49B0-858F-A5FE3C2B1F34}" presName="linear" presStyleCnt="0">
        <dgm:presLayoutVars>
          <dgm:animLvl val="lvl"/>
          <dgm:resizeHandles val="exact"/>
        </dgm:presLayoutVars>
      </dgm:prSet>
      <dgm:spPr/>
      <dgm:t>
        <a:bodyPr/>
        <a:lstStyle/>
        <a:p>
          <a:endParaRPr lang="en-US"/>
        </a:p>
      </dgm:t>
    </dgm:pt>
    <dgm:pt modelId="{3F0EE8A2-D836-4487-A218-B41575763FD7}" type="pres">
      <dgm:prSet presAssocID="{F0882C28-52BD-42D2-94D5-6D9C9BFF3973}" presName="parentText" presStyleLbl="node1" presStyleIdx="0" presStyleCnt="1">
        <dgm:presLayoutVars>
          <dgm:chMax val="0"/>
          <dgm:bulletEnabled val="1"/>
        </dgm:presLayoutVars>
      </dgm:prSet>
      <dgm:spPr/>
      <dgm:t>
        <a:bodyPr/>
        <a:lstStyle/>
        <a:p>
          <a:endParaRPr lang="en-US"/>
        </a:p>
      </dgm:t>
    </dgm:pt>
    <dgm:pt modelId="{DF823A5C-9615-4F54-945E-5C608EEB6EE4}" type="pres">
      <dgm:prSet presAssocID="{F0882C28-52BD-42D2-94D5-6D9C9BFF3973}" presName="childText" presStyleLbl="revTx" presStyleIdx="0" presStyleCnt="1">
        <dgm:presLayoutVars>
          <dgm:bulletEnabled val="1"/>
        </dgm:presLayoutVars>
      </dgm:prSet>
      <dgm:spPr/>
      <dgm:t>
        <a:bodyPr/>
        <a:lstStyle/>
        <a:p>
          <a:endParaRPr lang="en-US"/>
        </a:p>
      </dgm:t>
    </dgm:pt>
  </dgm:ptLst>
  <dgm:cxnLst>
    <dgm:cxn modelId="{22DC60F5-12F5-4A6A-AE67-08EE6092ACF1}" srcId="{782C61FB-0AB6-4EC7-9368-8657F5DB9357}" destId="{2FE55FF6-E07E-4002-B8B7-D297E3E3C34E}" srcOrd="0" destOrd="0" parTransId="{C463F233-7820-42DB-A1F4-F1D37C070876}" sibTransId="{A35D574A-5436-4960-9544-DDEF1D2B8900}"/>
    <dgm:cxn modelId="{11209512-4127-4C68-A0EE-654356099DC7}" type="presOf" srcId="{782C61FB-0AB6-4EC7-9368-8657F5DB9357}" destId="{DF823A5C-9615-4F54-945E-5C608EEB6EE4}" srcOrd="0" destOrd="0" presId="urn:microsoft.com/office/officeart/2005/8/layout/vList2"/>
    <dgm:cxn modelId="{600364A7-E1B8-4AA4-A9AB-3B146F39F63F}" srcId="{3181755F-0382-49B0-858F-A5FE3C2B1F34}" destId="{F0882C28-52BD-42D2-94D5-6D9C9BFF3973}" srcOrd="0" destOrd="0" parTransId="{F1981862-D169-4038-BE9A-3C1F4DBB3490}" sibTransId="{FDA3E422-F28D-48F1-A26D-EBF196DBBB3A}"/>
    <dgm:cxn modelId="{D843F434-4939-4376-9373-57CBCD0501A7}" srcId="{782C61FB-0AB6-4EC7-9368-8657F5DB9357}" destId="{F1BD227C-5431-4B59-9EC7-551F38D03D2B}" srcOrd="1" destOrd="0" parTransId="{F0E86D97-7F03-49DD-8774-B85402F767FF}" sibTransId="{AFB15C41-4150-41C8-A47B-654E98173BBA}"/>
    <dgm:cxn modelId="{A1FA2273-8B5B-40D9-8579-050418D0E688}" type="presOf" srcId="{3181755F-0382-49B0-858F-A5FE3C2B1F34}" destId="{98B8E3BF-FF46-4315-B008-5F2849530687}" srcOrd="0" destOrd="0" presId="urn:microsoft.com/office/officeart/2005/8/layout/vList2"/>
    <dgm:cxn modelId="{41BBB123-8D08-4744-B049-41F462419E7B}" type="presOf" srcId="{2FE55FF6-E07E-4002-B8B7-D297E3E3C34E}" destId="{DF823A5C-9615-4F54-945E-5C608EEB6EE4}" srcOrd="0" destOrd="1" presId="urn:microsoft.com/office/officeart/2005/8/layout/vList2"/>
    <dgm:cxn modelId="{70F160F1-5775-4B88-B0C5-B036176A7D67}" type="presOf" srcId="{F0882C28-52BD-42D2-94D5-6D9C9BFF3973}" destId="{3F0EE8A2-D836-4487-A218-B41575763FD7}" srcOrd="0" destOrd="0" presId="urn:microsoft.com/office/officeart/2005/8/layout/vList2"/>
    <dgm:cxn modelId="{3931872B-F6FD-4D51-B229-466D54918E55}" srcId="{782C61FB-0AB6-4EC7-9368-8657F5DB9357}" destId="{5A069D6C-2624-4D15-8C08-94E9518C339C}" srcOrd="2" destOrd="0" parTransId="{F12FEFD3-427F-4322-97EC-874357DEBA37}" sibTransId="{D82D7DA8-408B-43E2-B2E9-56220AD4658E}"/>
    <dgm:cxn modelId="{BB5C3309-242C-49CE-B740-AD6F9193081E}" type="presOf" srcId="{5A069D6C-2624-4D15-8C08-94E9518C339C}" destId="{DF823A5C-9615-4F54-945E-5C608EEB6EE4}" srcOrd="0" destOrd="3" presId="urn:microsoft.com/office/officeart/2005/8/layout/vList2"/>
    <dgm:cxn modelId="{8F26984D-EE6D-4422-A305-8ECE9A06D697}" srcId="{F0882C28-52BD-42D2-94D5-6D9C9BFF3973}" destId="{782C61FB-0AB6-4EC7-9368-8657F5DB9357}" srcOrd="0" destOrd="0" parTransId="{25F164ED-C868-4DF6-96B9-F9C662F7A3EF}" sibTransId="{6697CED5-18B4-43B3-865F-DECD23F733FD}"/>
    <dgm:cxn modelId="{2CE2FD42-95E2-4602-B70A-1F76DB818A17}" type="presOf" srcId="{F1BD227C-5431-4B59-9EC7-551F38D03D2B}" destId="{DF823A5C-9615-4F54-945E-5C608EEB6EE4}" srcOrd="0" destOrd="2" presId="urn:microsoft.com/office/officeart/2005/8/layout/vList2"/>
    <dgm:cxn modelId="{3A8D3820-1A78-4611-B6C0-D4BAA0870077}" type="presParOf" srcId="{98B8E3BF-FF46-4315-B008-5F2849530687}" destId="{3F0EE8A2-D836-4487-A218-B41575763FD7}" srcOrd="0" destOrd="0" presId="urn:microsoft.com/office/officeart/2005/8/layout/vList2"/>
    <dgm:cxn modelId="{446E3058-533B-47C4-8E33-E8356A6F2008}" type="presParOf" srcId="{98B8E3BF-FF46-4315-B008-5F2849530687}" destId="{DF823A5C-9615-4F54-945E-5C608EEB6EE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736A9-48FC-408E-8083-D77996F6C83C}">
      <dsp:nvSpPr>
        <dsp:cNvPr id="0" name=""/>
        <dsp:cNvSpPr/>
      </dsp:nvSpPr>
      <dsp:spPr>
        <a:xfrm>
          <a:off x="1203796" y="492293"/>
          <a:ext cx="3383607" cy="3383607"/>
        </a:xfrm>
        <a:prstGeom prst="blockArc">
          <a:avLst>
            <a:gd name="adj1" fmla="val 12600000"/>
            <a:gd name="adj2" fmla="val 16200000"/>
            <a:gd name="adj3" fmla="val 4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ECF843-A307-41AA-A6E3-EDEB012BD856}">
      <dsp:nvSpPr>
        <dsp:cNvPr id="0" name=""/>
        <dsp:cNvSpPr/>
      </dsp:nvSpPr>
      <dsp:spPr>
        <a:xfrm>
          <a:off x="1203796" y="492293"/>
          <a:ext cx="3383607" cy="3383607"/>
        </a:xfrm>
        <a:prstGeom prst="blockArc">
          <a:avLst>
            <a:gd name="adj1" fmla="val 9000000"/>
            <a:gd name="adj2" fmla="val 12600000"/>
            <a:gd name="adj3" fmla="val 4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287832-1334-4862-9405-FC7EABB45999}">
      <dsp:nvSpPr>
        <dsp:cNvPr id="0" name=""/>
        <dsp:cNvSpPr/>
      </dsp:nvSpPr>
      <dsp:spPr>
        <a:xfrm>
          <a:off x="1203796" y="492293"/>
          <a:ext cx="3383607" cy="3383607"/>
        </a:xfrm>
        <a:prstGeom prst="blockArc">
          <a:avLst>
            <a:gd name="adj1" fmla="val 5400000"/>
            <a:gd name="adj2" fmla="val 9000000"/>
            <a:gd name="adj3" fmla="val 4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91114-A854-489B-9551-FFCC767CB86B}">
      <dsp:nvSpPr>
        <dsp:cNvPr id="0" name=""/>
        <dsp:cNvSpPr/>
      </dsp:nvSpPr>
      <dsp:spPr>
        <a:xfrm>
          <a:off x="1203796" y="492293"/>
          <a:ext cx="3383607" cy="3383607"/>
        </a:xfrm>
        <a:prstGeom prst="blockArc">
          <a:avLst>
            <a:gd name="adj1" fmla="val 1800000"/>
            <a:gd name="adj2" fmla="val 5400000"/>
            <a:gd name="adj3" fmla="val 4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CD3FBE-FDAA-4CB6-AE08-42F765DC4D3F}">
      <dsp:nvSpPr>
        <dsp:cNvPr id="0" name=""/>
        <dsp:cNvSpPr/>
      </dsp:nvSpPr>
      <dsp:spPr>
        <a:xfrm>
          <a:off x="1203796" y="492293"/>
          <a:ext cx="3383607" cy="3383607"/>
        </a:xfrm>
        <a:prstGeom prst="blockArc">
          <a:avLst>
            <a:gd name="adj1" fmla="val 19800000"/>
            <a:gd name="adj2" fmla="val 1800000"/>
            <a:gd name="adj3" fmla="val 4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E585B3-E9C1-446F-A61E-6CAF2BC3B8CC}">
      <dsp:nvSpPr>
        <dsp:cNvPr id="0" name=""/>
        <dsp:cNvSpPr/>
      </dsp:nvSpPr>
      <dsp:spPr>
        <a:xfrm>
          <a:off x="1203796" y="492293"/>
          <a:ext cx="3383607" cy="3383607"/>
        </a:xfrm>
        <a:prstGeom prst="blockArc">
          <a:avLst>
            <a:gd name="adj1" fmla="val 16200000"/>
            <a:gd name="adj2" fmla="val 19800000"/>
            <a:gd name="adj3" fmla="val 4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A65D41-F1FF-448D-9A3D-807440394B6A}">
      <dsp:nvSpPr>
        <dsp:cNvPr id="0" name=""/>
        <dsp:cNvSpPr/>
      </dsp:nvSpPr>
      <dsp:spPr>
        <a:xfrm>
          <a:off x="1910856" y="1268127"/>
          <a:ext cx="1969486" cy="18319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a:t>Exposure Level</a:t>
          </a:r>
        </a:p>
      </dsp:txBody>
      <dsp:txXfrm>
        <a:off x="2199281" y="1536408"/>
        <a:ext cx="1392636" cy="1295377"/>
      </dsp:txXfrm>
    </dsp:sp>
    <dsp:sp modelId="{FFE6A0A5-C95A-4C65-9236-DFB0E02A5839}">
      <dsp:nvSpPr>
        <dsp:cNvPr id="0" name=""/>
        <dsp:cNvSpPr/>
      </dsp:nvSpPr>
      <dsp:spPr>
        <a:xfrm>
          <a:off x="2206279" y="-110690"/>
          <a:ext cx="1378640" cy="12823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Job/Task</a:t>
          </a:r>
        </a:p>
      </dsp:txBody>
      <dsp:txXfrm>
        <a:off x="2408176" y="77107"/>
        <a:ext cx="974846" cy="906763"/>
      </dsp:txXfrm>
    </dsp:sp>
    <dsp:sp modelId="{30734D2D-7B83-447E-821E-FF240D58664A}">
      <dsp:nvSpPr>
        <dsp:cNvPr id="0" name=""/>
        <dsp:cNvSpPr/>
      </dsp:nvSpPr>
      <dsp:spPr>
        <a:xfrm>
          <a:off x="3638347" y="716114"/>
          <a:ext cx="1378640" cy="12823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Presence of virus</a:t>
          </a:r>
        </a:p>
      </dsp:txBody>
      <dsp:txXfrm>
        <a:off x="3840244" y="903911"/>
        <a:ext cx="974846" cy="906763"/>
      </dsp:txXfrm>
    </dsp:sp>
    <dsp:sp modelId="{4A3B854E-421F-4A4E-9B83-4E5183CAA01A}">
      <dsp:nvSpPr>
        <dsp:cNvPr id="0" name=""/>
        <dsp:cNvSpPr/>
      </dsp:nvSpPr>
      <dsp:spPr>
        <a:xfrm>
          <a:off x="3638347" y="2369723"/>
          <a:ext cx="1378640" cy="12823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Presence of known or suspected COVID-19 person</a:t>
          </a:r>
        </a:p>
      </dsp:txBody>
      <dsp:txXfrm>
        <a:off x="3840244" y="2557520"/>
        <a:ext cx="974846" cy="906763"/>
      </dsp:txXfrm>
    </dsp:sp>
    <dsp:sp modelId="{FBCAF077-56CB-4743-ACFC-CFB94C3205F7}">
      <dsp:nvSpPr>
        <dsp:cNvPr id="0" name=""/>
        <dsp:cNvSpPr/>
      </dsp:nvSpPr>
      <dsp:spPr>
        <a:xfrm>
          <a:off x="2206279" y="3196527"/>
          <a:ext cx="1378640" cy="12823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 Employees /size of work area</a:t>
          </a:r>
        </a:p>
      </dsp:txBody>
      <dsp:txXfrm>
        <a:off x="2408176" y="3384324"/>
        <a:ext cx="974846" cy="906763"/>
      </dsp:txXfrm>
    </dsp:sp>
    <dsp:sp modelId="{5B627834-D853-4587-8EC8-1D95D2B9B065}">
      <dsp:nvSpPr>
        <dsp:cNvPr id="0" name=""/>
        <dsp:cNvSpPr/>
      </dsp:nvSpPr>
      <dsp:spPr>
        <a:xfrm>
          <a:off x="774212" y="2369723"/>
          <a:ext cx="1378640" cy="12823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Working distance between people</a:t>
          </a:r>
        </a:p>
      </dsp:txBody>
      <dsp:txXfrm>
        <a:off x="976109" y="2557520"/>
        <a:ext cx="974846" cy="906763"/>
      </dsp:txXfrm>
    </dsp:sp>
    <dsp:sp modelId="{05DCC859-20C0-4080-894C-D0EE107299E5}">
      <dsp:nvSpPr>
        <dsp:cNvPr id="0" name=""/>
        <dsp:cNvSpPr/>
      </dsp:nvSpPr>
      <dsp:spPr>
        <a:xfrm>
          <a:off x="774212" y="716114"/>
          <a:ext cx="1378640" cy="12823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Duration / Frequency of Exposure</a:t>
          </a:r>
        </a:p>
      </dsp:txBody>
      <dsp:txXfrm>
        <a:off x="976109" y="903911"/>
        <a:ext cx="974846" cy="906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ACCB3-4564-44CA-930F-7D175E08D586}">
      <dsp:nvSpPr>
        <dsp:cNvPr id="0" name=""/>
        <dsp:cNvSpPr/>
      </dsp:nvSpPr>
      <dsp:spPr>
        <a:xfrm>
          <a:off x="16841" y="806115"/>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Assessment</a:t>
          </a:r>
        </a:p>
      </dsp:txBody>
      <dsp:txXfrm>
        <a:off x="37343" y="826617"/>
        <a:ext cx="1358972" cy="658984"/>
      </dsp:txXfrm>
    </dsp:sp>
    <dsp:sp modelId="{99625862-2403-4B4D-9488-F021879E8102}">
      <dsp:nvSpPr>
        <dsp:cNvPr id="0" name=""/>
        <dsp:cNvSpPr/>
      </dsp:nvSpPr>
      <dsp:spPr>
        <a:xfrm>
          <a:off x="1416818" y="1128863"/>
          <a:ext cx="559990" cy="54492"/>
        </a:xfrm>
        <a:custGeom>
          <a:avLst/>
          <a:gdLst/>
          <a:ahLst/>
          <a:cxnLst/>
          <a:rect l="0" t="0" r="0" b="0"/>
          <a:pathLst>
            <a:path>
              <a:moveTo>
                <a:pt x="0" y="27246"/>
              </a:moveTo>
              <a:lnTo>
                <a:pt x="559990"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2813" y="1142109"/>
        <a:ext cx="27999" cy="27999"/>
      </dsp:txXfrm>
    </dsp:sp>
    <dsp:sp modelId="{9CBDF607-9306-492F-ABA9-E0F91A92CF7D}">
      <dsp:nvSpPr>
        <dsp:cNvPr id="0" name=""/>
        <dsp:cNvSpPr/>
      </dsp:nvSpPr>
      <dsp:spPr>
        <a:xfrm>
          <a:off x="1976808" y="806115"/>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Job Task</a:t>
          </a:r>
        </a:p>
      </dsp:txBody>
      <dsp:txXfrm>
        <a:off x="1997310" y="826617"/>
        <a:ext cx="1358972" cy="658984"/>
      </dsp:txXfrm>
    </dsp:sp>
    <dsp:sp modelId="{8965C1EB-DD83-4779-A730-233897B5D86C}">
      <dsp:nvSpPr>
        <dsp:cNvPr id="0" name=""/>
        <dsp:cNvSpPr/>
      </dsp:nvSpPr>
      <dsp:spPr>
        <a:xfrm rot="21481702">
          <a:off x="3376619" y="1119224"/>
          <a:ext cx="560322" cy="54492"/>
        </a:xfrm>
        <a:custGeom>
          <a:avLst/>
          <a:gdLst/>
          <a:ahLst/>
          <a:cxnLst/>
          <a:rect l="0" t="0" r="0" b="0"/>
          <a:pathLst>
            <a:path>
              <a:moveTo>
                <a:pt x="0" y="27246"/>
              </a:moveTo>
              <a:lnTo>
                <a:pt x="560322"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2772" y="1132462"/>
        <a:ext cx="28016" cy="28016"/>
      </dsp:txXfrm>
    </dsp:sp>
    <dsp:sp modelId="{0616820D-8F2E-42C7-8DF9-5D48E4C9DD65}">
      <dsp:nvSpPr>
        <dsp:cNvPr id="0" name=""/>
        <dsp:cNvSpPr/>
      </dsp:nvSpPr>
      <dsp:spPr>
        <a:xfrm>
          <a:off x="3936775" y="786837"/>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Hazards Present</a:t>
          </a:r>
        </a:p>
      </dsp:txBody>
      <dsp:txXfrm>
        <a:off x="3957277" y="807339"/>
        <a:ext cx="1358972" cy="658984"/>
      </dsp:txXfrm>
    </dsp:sp>
    <dsp:sp modelId="{27E8D11E-8C6C-4B26-8B80-19779C86E315}">
      <dsp:nvSpPr>
        <dsp:cNvPr id="0" name=""/>
        <dsp:cNvSpPr/>
      </dsp:nvSpPr>
      <dsp:spPr>
        <a:xfrm rot="21466239">
          <a:off x="5336533" y="1098357"/>
          <a:ext cx="577269" cy="54492"/>
        </a:xfrm>
        <a:custGeom>
          <a:avLst/>
          <a:gdLst/>
          <a:ahLst/>
          <a:cxnLst/>
          <a:rect l="0" t="0" r="0" b="0"/>
          <a:pathLst>
            <a:path>
              <a:moveTo>
                <a:pt x="0" y="27246"/>
              </a:moveTo>
              <a:lnTo>
                <a:pt x="577269"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10736" y="1111172"/>
        <a:ext cx="28863" cy="28863"/>
      </dsp:txXfrm>
    </dsp:sp>
    <dsp:sp modelId="{7573F237-43F8-4EA4-B452-90356040629F}">
      <dsp:nvSpPr>
        <dsp:cNvPr id="0" name=""/>
        <dsp:cNvSpPr/>
      </dsp:nvSpPr>
      <dsp:spPr>
        <a:xfrm>
          <a:off x="5913584" y="764382"/>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PPE Needed</a:t>
          </a:r>
        </a:p>
      </dsp:txBody>
      <dsp:txXfrm>
        <a:off x="5934086" y="784884"/>
        <a:ext cx="1358972" cy="658984"/>
      </dsp:txXfrm>
    </dsp:sp>
    <dsp:sp modelId="{213963A0-6944-401D-A737-B7CF10FF4047}">
      <dsp:nvSpPr>
        <dsp:cNvPr id="0" name=""/>
        <dsp:cNvSpPr/>
      </dsp:nvSpPr>
      <dsp:spPr>
        <a:xfrm rot="3186984">
          <a:off x="3175316" y="1531921"/>
          <a:ext cx="1007825" cy="54492"/>
        </a:xfrm>
        <a:custGeom>
          <a:avLst/>
          <a:gdLst/>
          <a:ahLst/>
          <a:cxnLst/>
          <a:rect l="0" t="0" r="0" b="0"/>
          <a:pathLst>
            <a:path>
              <a:moveTo>
                <a:pt x="0" y="27246"/>
              </a:moveTo>
              <a:lnTo>
                <a:pt x="1007825"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4033" y="1533971"/>
        <a:ext cx="50391" cy="50391"/>
      </dsp:txXfrm>
    </dsp:sp>
    <dsp:sp modelId="{D7194A90-7214-446B-828B-2A617287E6C1}">
      <dsp:nvSpPr>
        <dsp:cNvPr id="0" name=""/>
        <dsp:cNvSpPr/>
      </dsp:nvSpPr>
      <dsp:spPr>
        <a:xfrm>
          <a:off x="3981673" y="1612230"/>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Hazards Likely to be Present</a:t>
          </a:r>
        </a:p>
      </dsp:txBody>
      <dsp:txXfrm>
        <a:off x="4002175" y="1632732"/>
        <a:ext cx="1358972" cy="658984"/>
      </dsp:txXfrm>
    </dsp:sp>
    <dsp:sp modelId="{D2DCA3F8-F985-4817-A3E8-AF598ADC6C1B}">
      <dsp:nvSpPr>
        <dsp:cNvPr id="0" name=""/>
        <dsp:cNvSpPr/>
      </dsp:nvSpPr>
      <dsp:spPr>
        <a:xfrm>
          <a:off x="5381649" y="1934978"/>
          <a:ext cx="515093" cy="54492"/>
        </a:xfrm>
        <a:custGeom>
          <a:avLst/>
          <a:gdLst/>
          <a:ahLst/>
          <a:cxnLst/>
          <a:rect l="0" t="0" r="0" b="0"/>
          <a:pathLst>
            <a:path>
              <a:moveTo>
                <a:pt x="0" y="27246"/>
              </a:moveTo>
              <a:lnTo>
                <a:pt x="51509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26318" y="1949347"/>
        <a:ext cx="25754" cy="25754"/>
      </dsp:txXfrm>
    </dsp:sp>
    <dsp:sp modelId="{D74AD0BE-25C0-4611-BB6A-0C6D486D4715}">
      <dsp:nvSpPr>
        <dsp:cNvPr id="0" name=""/>
        <dsp:cNvSpPr/>
      </dsp:nvSpPr>
      <dsp:spPr>
        <a:xfrm>
          <a:off x="5896742" y="1612230"/>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PPE Needed</a:t>
          </a:r>
        </a:p>
      </dsp:txBody>
      <dsp:txXfrm>
        <a:off x="5917244" y="1632732"/>
        <a:ext cx="1358972" cy="658984"/>
      </dsp:txXfrm>
    </dsp:sp>
    <dsp:sp modelId="{D6E1B69F-5492-4ACA-9D20-71CFE01049CE}">
      <dsp:nvSpPr>
        <dsp:cNvPr id="0" name=""/>
        <dsp:cNvSpPr/>
      </dsp:nvSpPr>
      <dsp:spPr>
        <a:xfrm rot="18221817">
          <a:off x="3161107" y="725806"/>
          <a:ext cx="968905" cy="54492"/>
        </a:xfrm>
        <a:custGeom>
          <a:avLst/>
          <a:gdLst/>
          <a:ahLst/>
          <a:cxnLst/>
          <a:rect l="0" t="0" r="0" b="0"/>
          <a:pathLst>
            <a:path>
              <a:moveTo>
                <a:pt x="0" y="27246"/>
              </a:moveTo>
              <a:lnTo>
                <a:pt x="968905"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21337" y="728830"/>
        <a:ext cx="48445" cy="48445"/>
      </dsp:txXfrm>
    </dsp:sp>
    <dsp:sp modelId="{E7CAD39E-8FF4-43C4-82C1-B35D58A00021}">
      <dsp:nvSpPr>
        <dsp:cNvPr id="0" name=""/>
        <dsp:cNvSpPr/>
      </dsp:nvSpPr>
      <dsp:spPr>
        <a:xfrm>
          <a:off x="3914334" y="2"/>
          <a:ext cx="1399976" cy="6999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No Hazards</a:t>
          </a:r>
        </a:p>
      </dsp:txBody>
      <dsp:txXfrm>
        <a:off x="3934836" y="20504"/>
        <a:ext cx="1358972" cy="658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1265E-61CA-4B0E-8AF9-D6FF2DB3B63B}">
      <dsp:nvSpPr>
        <dsp:cNvPr id="0" name=""/>
        <dsp:cNvSpPr/>
      </dsp:nvSpPr>
      <dsp:spPr>
        <a:xfrm>
          <a:off x="0" y="124787"/>
          <a:ext cx="5641974" cy="64759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a:t>The plan shall contain:</a:t>
          </a:r>
          <a:endParaRPr lang="en-US" sz="2700" kern="1200"/>
        </a:p>
      </dsp:txBody>
      <dsp:txXfrm>
        <a:off x="31613" y="156400"/>
        <a:ext cx="5578748" cy="584369"/>
      </dsp:txXfrm>
    </dsp:sp>
    <dsp:sp modelId="{FB964BF6-64E8-4750-A322-AA8042A5B033}">
      <dsp:nvSpPr>
        <dsp:cNvPr id="0" name=""/>
        <dsp:cNvSpPr/>
      </dsp:nvSpPr>
      <dsp:spPr>
        <a:xfrm>
          <a:off x="0" y="772382"/>
          <a:ext cx="5641974"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The </a:t>
          </a:r>
          <a:r>
            <a:rPr lang="en-US" sz="2100" b="1" kern="1200"/>
            <a:t>name(s</a:t>
          </a:r>
          <a:r>
            <a:rPr lang="en-US" sz="2100" kern="1200"/>
            <a:t>) or </a:t>
          </a:r>
          <a:r>
            <a:rPr lang="en-US" sz="2100" b="1" kern="1200"/>
            <a:t>titles(s</a:t>
          </a:r>
          <a:r>
            <a:rPr lang="en-US" sz="2100" kern="1200"/>
            <a:t>) of the </a:t>
          </a:r>
          <a:r>
            <a:rPr lang="en-US" sz="2100" b="1" kern="1200"/>
            <a:t>person(s</a:t>
          </a:r>
          <a:r>
            <a:rPr lang="en-US" sz="2100" kern="1200"/>
            <a:t>) responsible for </a:t>
          </a:r>
          <a:r>
            <a:rPr lang="en-US" sz="2100" b="1" kern="1200"/>
            <a:t>administering</a:t>
          </a:r>
          <a:r>
            <a:rPr lang="en-US" sz="2100" kern="1200"/>
            <a:t> the Plan. This person </a:t>
          </a:r>
          <a:r>
            <a:rPr lang="en-US" sz="2100" b="1" kern="1200"/>
            <a:t>shall</a:t>
          </a:r>
          <a:r>
            <a:rPr lang="en-US" sz="2100" kern="1200"/>
            <a:t> be </a:t>
          </a:r>
          <a:r>
            <a:rPr lang="en-US" sz="2100" b="1" kern="1200"/>
            <a:t>knowledgeable</a:t>
          </a:r>
          <a:r>
            <a:rPr lang="en-US" sz="2100" kern="1200"/>
            <a:t> </a:t>
          </a:r>
          <a:r>
            <a:rPr lang="en-US" sz="2100" b="1" kern="1200"/>
            <a:t>in infection control principles </a:t>
          </a:r>
          <a:r>
            <a:rPr lang="en-US" sz="2100" kern="1200"/>
            <a:t>and </a:t>
          </a:r>
          <a:r>
            <a:rPr lang="en-US" sz="2100" b="1" kern="1200"/>
            <a:t>practices</a:t>
          </a:r>
          <a:r>
            <a:rPr lang="en-US" sz="2100" kern="1200"/>
            <a:t> as they apply to </a:t>
          </a:r>
          <a:r>
            <a:rPr lang="en-US" sz="2100" b="1" kern="1200"/>
            <a:t>the facility, service or operation</a:t>
          </a:r>
          <a:r>
            <a:rPr lang="en-US" sz="2100" kern="1200"/>
            <a:t>.</a:t>
          </a:r>
        </a:p>
        <a:p>
          <a:pPr marL="228600" lvl="1" indent="-228600" algn="l" defTabSz="933450">
            <a:lnSpc>
              <a:spcPct val="90000"/>
            </a:lnSpc>
            <a:spcBef>
              <a:spcPct val="0"/>
            </a:spcBef>
            <a:spcAft>
              <a:spcPct val="20000"/>
            </a:spcAft>
            <a:buChar char="••"/>
          </a:pPr>
          <a:r>
            <a:rPr lang="en-US" sz="2100" kern="1200"/>
            <a:t>Provide for </a:t>
          </a:r>
          <a:r>
            <a:rPr lang="en-US" sz="2100" b="1" kern="1200"/>
            <a:t>employee</a:t>
          </a:r>
          <a:r>
            <a:rPr lang="en-US" sz="2100" kern="1200"/>
            <a:t> </a:t>
          </a:r>
          <a:r>
            <a:rPr lang="en-US" sz="2100" b="1" kern="1200"/>
            <a:t>involvement</a:t>
          </a:r>
          <a:r>
            <a:rPr lang="en-US" sz="2100" kern="1200"/>
            <a:t> in </a:t>
          </a:r>
          <a:r>
            <a:rPr lang="en-US" sz="2100" b="1" kern="1200"/>
            <a:t>development</a:t>
          </a:r>
          <a:r>
            <a:rPr lang="en-US" sz="2100" kern="1200"/>
            <a:t> and </a:t>
          </a:r>
          <a:r>
            <a:rPr lang="en-US" sz="2100" b="1" kern="1200"/>
            <a:t>implementation</a:t>
          </a:r>
          <a:r>
            <a:rPr lang="en-US" sz="2100" kern="1200"/>
            <a:t> of the plan.</a:t>
          </a:r>
        </a:p>
        <a:p>
          <a:pPr marL="228600" lvl="1" indent="-228600" algn="l" defTabSz="933450">
            <a:lnSpc>
              <a:spcPct val="90000"/>
            </a:lnSpc>
            <a:spcBef>
              <a:spcPct val="0"/>
            </a:spcBef>
            <a:spcAft>
              <a:spcPct val="20000"/>
            </a:spcAft>
            <a:buChar char="••"/>
          </a:pPr>
          <a:r>
            <a:rPr lang="en-US" sz="2100" kern="1200"/>
            <a:t>Consider and address the </a:t>
          </a:r>
          <a:r>
            <a:rPr lang="en-US" sz="2100" b="1" kern="1200"/>
            <a:t>level(s) of risk </a:t>
          </a:r>
          <a:r>
            <a:rPr lang="en-US" sz="2100" kern="1200"/>
            <a:t>associated with </a:t>
          </a:r>
          <a:r>
            <a:rPr lang="en-US" sz="2100" b="1" kern="1200"/>
            <a:t>various</a:t>
          </a:r>
          <a:r>
            <a:rPr lang="en-US" sz="2100" kern="1200"/>
            <a:t> </a:t>
          </a:r>
          <a:r>
            <a:rPr lang="en-US" sz="2100" b="1" kern="1200"/>
            <a:t>places</a:t>
          </a:r>
          <a:r>
            <a:rPr lang="en-US" sz="2100" kern="1200"/>
            <a:t> of employment, the </a:t>
          </a:r>
          <a:r>
            <a:rPr lang="en-US" sz="2100" b="1" kern="1200"/>
            <a:t>hazards employee </a:t>
          </a:r>
          <a:r>
            <a:rPr lang="en-US" sz="2100" kern="1200"/>
            <a:t>are </a:t>
          </a:r>
          <a:r>
            <a:rPr lang="en-US" sz="2100" b="1" kern="1200"/>
            <a:t>exposed</a:t>
          </a:r>
          <a:r>
            <a:rPr lang="en-US" sz="2100" kern="1200"/>
            <a:t> to and </a:t>
          </a:r>
          <a:r>
            <a:rPr lang="en-US" sz="2100" b="1" kern="1200"/>
            <a:t>job tasks </a:t>
          </a:r>
          <a:r>
            <a:rPr lang="en-US" sz="2100" kern="1200"/>
            <a:t>employees perform </a:t>
          </a:r>
          <a:r>
            <a:rPr lang="en-US" sz="2100" b="1" kern="1200"/>
            <a:t>at those sites</a:t>
          </a:r>
          <a:r>
            <a:rPr lang="en-US" sz="2100" kern="1200"/>
            <a:t>. </a:t>
          </a:r>
        </a:p>
      </dsp:txBody>
      <dsp:txXfrm>
        <a:off x="0" y="772382"/>
        <a:ext cx="5641974" cy="4024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908B9-6341-411F-BF7A-500739A5BC8B}">
      <dsp:nvSpPr>
        <dsp:cNvPr id="0" name=""/>
        <dsp:cNvSpPr/>
      </dsp:nvSpPr>
      <dsp:spPr>
        <a:xfrm>
          <a:off x="0" y="101949"/>
          <a:ext cx="5641974" cy="5276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a:t>The plan shall contain:</a:t>
          </a:r>
          <a:endParaRPr lang="en-US" sz="2200" kern="1200"/>
        </a:p>
      </dsp:txBody>
      <dsp:txXfrm>
        <a:off x="25759" y="127708"/>
        <a:ext cx="5590456" cy="476152"/>
      </dsp:txXfrm>
    </dsp:sp>
    <dsp:sp modelId="{25FD35D1-A8BB-4357-B8F9-D514E306B8C1}">
      <dsp:nvSpPr>
        <dsp:cNvPr id="0" name=""/>
        <dsp:cNvSpPr/>
      </dsp:nvSpPr>
      <dsp:spPr>
        <a:xfrm>
          <a:off x="0" y="629619"/>
          <a:ext cx="5641974" cy="418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t>Where, how, and to what sources </a:t>
          </a:r>
          <a:r>
            <a:rPr lang="en-US" sz="1700" kern="1200"/>
            <a:t>of SARS-CoV-2 or COVID-19 might </a:t>
          </a:r>
          <a:r>
            <a:rPr lang="en-US" sz="1700" b="1" kern="1200"/>
            <a:t>employees</a:t>
          </a:r>
          <a:r>
            <a:rPr lang="en-US" sz="1700" kern="1200"/>
            <a:t> be </a:t>
          </a:r>
          <a:r>
            <a:rPr lang="en-US" sz="1700" b="1" kern="1200"/>
            <a:t>exposed at work</a:t>
          </a:r>
          <a:r>
            <a:rPr lang="en-US" sz="1700" kern="1200"/>
            <a:t>, </a:t>
          </a:r>
          <a:r>
            <a:rPr lang="en-US" sz="1700" b="1" kern="1200"/>
            <a:t>including</a:t>
          </a:r>
          <a:r>
            <a:rPr lang="en-US" sz="1700" kern="1200"/>
            <a:t>:</a:t>
          </a:r>
        </a:p>
        <a:p>
          <a:pPr marL="342900" lvl="2" indent="-171450" algn="l" defTabSz="755650">
            <a:lnSpc>
              <a:spcPct val="90000"/>
            </a:lnSpc>
            <a:spcBef>
              <a:spcPct val="0"/>
            </a:spcBef>
            <a:spcAft>
              <a:spcPct val="20000"/>
            </a:spcAft>
            <a:buChar char="••"/>
          </a:pPr>
          <a:r>
            <a:rPr lang="en-US" sz="1700" kern="1200"/>
            <a:t>The </a:t>
          </a:r>
          <a:r>
            <a:rPr lang="en-US" sz="1700" b="1" kern="1200"/>
            <a:t>general public</a:t>
          </a:r>
          <a:r>
            <a:rPr lang="en-US" sz="1700" kern="1200"/>
            <a:t>, </a:t>
          </a:r>
          <a:r>
            <a:rPr lang="en-US" sz="1700" b="1" kern="1200"/>
            <a:t>customers</a:t>
          </a:r>
          <a:r>
            <a:rPr lang="en-US" sz="1700" kern="1200"/>
            <a:t>, other </a:t>
          </a:r>
          <a:r>
            <a:rPr lang="en-US" sz="1700" b="1" kern="1200"/>
            <a:t>employees</a:t>
          </a:r>
          <a:r>
            <a:rPr lang="en-US" sz="1700" kern="1200"/>
            <a:t>, </a:t>
          </a:r>
          <a:r>
            <a:rPr lang="en-US" sz="1700" b="1" kern="1200"/>
            <a:t>patients</a:t>
          </a:r>
          <a:r>
            <a:rPr lang="en-US" sz="1700" kern="1200"/>
            <a:t>, and other </a:t>
          </a:r>
          <a:r>
            <a:rPr lang="en-US" sz="1700" b="1" kern="1200"/>
            <a:t>persons</a:t>
          </a:r>
          <a:r>
            <a:rPr lang="en-US" sz="1700" kern="1200"/>
            <a:t>; </a:t>
          </a:r>
        </a:p>
        <a:p>
          <a:pPr marL="342900" lvl="2" indent="-171450" algn="l" defTabSz="755650">
            <a:lnSpc>
              <a:spcPct val="90000"/>
            </a:lnSpc>
            <a:spcBef>
              <a:spcPct val="0"/>
            </a:spcBef>
            <a:spcAft>
              <a:spcPct val="20000"/>
            </a:spcAft>
            <a:buChar char="••"/>
          </a:pPr>
          <a:r>
            <a:rPr lang="en-US" sz="1700" b="1" kern="1200"/>
            <a:t>Known</a:t>
          </a:r>
          <a:r>
            <a:rPr lang="en-US" sz="1700" kern="1200"/>
            <a:t> or </a:t>
          </a:r>
          <a:r>
            <a:rPr lang="en-US" sz="1700" b="1" kern="1200"/>
            <a:t>suspected</a:t>
          </a:r>
          <a:r>
            <a:rPr lang="en-US" sz="1700" kern="1200"/>
            <a:t> to be infected persons or those at </a:t>
          </a:r>
          <a:r>
            <a:rPr lang="en-US" sz="1700" b="1" kern="1200"/>
            <a:t>high risk</a:t>
          </a:r>
          <a:r>
            <a:rPr lang="en-US" sz="1700" kern="1200"/>
            <a:t>; and</a:t>
          </a:r>
        </a:p>
        <a:p>
          <a:pPr marL="342900" lvl="2" indent="-171450" algn="l" defTabSz="755650">
            <a:lnSpc>
              <a:spcPct val="90000"/>
            </a:lnSpc>
            <a:spcBef>
              <a:spcPct val="0"/>
            </a:spcBef>
            <a:spcAft>
              <a:spcPct val="20000"/>
            </a:spcAft>
            <a:buChar char="••"/>
          </a:pPr>
          <a:r>
            <a:rPr lang="en-US" sz="1700" kern="1200"/>
            <a:t>Situations where </a:t>
          </a:r>
          <a:r>
            <a:rPr lang="en-US" sz="1700" b="1" kern="1200"/>
            <a:t>employees work more than one job </a:t>
          </a:r>
          <a:r>
            <a:rPr lang="en-US" sz="1700" kern="1200"/>
            <a:t>with </a:t>
          </a:r>
          <a:r>
            <a:rPr lang="en-US" sz="1700" b="1" kern="1200"/>
            <a:t>different</a:t>
          </a:r>
          <a:r>
            <a:rPr lang="en-US" sz="1700" kern="1200"/>
            <a:t> employers and </a:t>
          </a:r>
          <a:r>
            <a:rPr lang="en-US" sz="1700" b="1" kern="1200"/>
            <a:t>encounter</a:t>
          </a:r>
          <a:r>
            <a:rPr lang="en-US" sz="1700" kern="1200"/>
            <a:t> </a:t>
          </a:r>
          <a:r>
            <a:rPr lang="en-US" sz="1700" b="1" kern="1200"/>
            <a:t>hazards</a:t>
          </a:r>
          <a:r>
            <a:rPr lang="en-US" sz="1700" kern="1200"/>
            <a:t> or engage in </a:t>
          </a:r>
          <a:r>
            <a:rPr lang="en-US" sz="1700" b="1" kern="1200"/>
            <a:t>job task </a:t>
          </a:r>
          <a:r>
            <a:rPr lang="en-US" sz="1700" kern="1200"/>
            <a:t>that present a “</a:t>
          </a:r>
          <a:r>
            <a:rPr lang="en-US" sz="1700" b="1" kern="1200"/>
            <a:t>very high,” “high,” or “medium</a:t>
          </a:r>
          <a:r>
            <a:rPr lang="en-US" sz="1700" kern="1200"/>
            <a:t>” level of exposure risk.</a:t>
          </a:r>
        </a:p>
        <a:p>
          <a:pPr marL="171450" lvl="1" indent="-171450" algn="l" defTabSz="755650">
            <a:lnSpc>
              <a:spcPct val="90000"/>
            </a:lnSpc>
            <a:spcBef>
              <a:spcPct val="0"/>
            </a:spcBef>
            <a:spcAft>
              <a:spcPct val="20000"/>
            </a:spcAft>
            <a:buChar char="••"/>
          </a:pPr>
          <a:r>
            <a:rPr lang="en-US" sz="1700" kern="1200"/>
            <a:t>As permitted by law, including </a:t>
          </a:r>
          <a:r>
            <a:rPr lang="en-US" sz="1700" b="1" kern="1200"/>
            <a:t>HIPPA</a:t>
          </a:r>
          <a:r>
            <a:rPr lang="en-US" sz="1700" kern="1200"/>
            <a:t>, employees’ </a:t>
          </a:r>
          <a:r>
            <a:rPr lang="en-US" sz="1700" b="1" kern="1200"/>
            <a:t>individual risk factors</a:t>
          </a:r>
          <a:endParaRPr lang="en-US" sz="1700" kern="1200"/>
        </a:p>
        <a:p>
          <a:pPr marL="171450" lvl="1" indent="-171450" algn="l" defTabSz="755650">
            <a:lnSpc>
              <a:spcPct val="90000"/>
            </a:lnSpc>
            <a:spcBef>
              <a:spcPct val="0"/>
            </a:spcBef>
            <a:spcAft>
              <a:spcPct val="20000"/>
            </a:spcAft>
            <a:buChar char="••"/>
          </a:pPr>
          <a:r>
            <a:rPr lang="en-US" sz="1700" b="1" kern="1200"/>
            <a:t>Engineering, administrative, work practices, and personal protective equipment controls</a:t>
          </a:r>
          <a:r>
            <a:rPr lang="en-US" sz="1700" kern="1200"/>
            <a:t> necessary to </a:t>
          </a:r>
          <a:r>
            <a:rPr lang="en-US" sz="1700" b="1" kern="1200"/>
            <a:t>address</a:t>
          </a:r>
          <a:r>
            <a:rPr lang="en-US" sz="1700" kern="1200"/>
            <a:t> those </a:t>
          </a:r>
          <a:r>
            <a:rPr lang="en-US" sz="1700" b="1" kern="1200"/>
            <a:t>risks.</a:t>
          </a:r>
          <a:endParaRPr lang="en-US" sz="1700" kern="1200"/>
        </a:p>
      </dsp:txBody>
      <dsp:txXfrm>
        <a:off x="0" y="629619"/>
        <a:ext cx="5641974" cy="4189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79062-96AB-44BD-9EBD-6D8713ACF052}">
      <dsp:nvSpPr>
        <dsp:cNvPr id="0" name=""/>
        <dsp:cNvSpPr/>
      </dsp:nvSpPr>
      <dsp:spPr>
        <a:xfrm>
          <a:off x="0" y="284109"/>
          <a:ext cx="5641974" cy="5276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a:t>The plan shall contain:</a:t>
          </a:r>
          <a:endParaRPr lang="en-US" sz="2200" kern="1200"/>
        </a:p>
      </dsp:txBody>
      <dsp:txXfrm>
        <a:off x="25759" y="309868"/>
        <a:ext cx="5590456" cy="476152"/>
      </dsp:txXfrm>
    </dsp:sp>
    <dsp:sp modelId="{6CACA295-D262-4542-9C58-71697A43F4BA}">
      <dsp:nvSpPr>
        <dsp:cNvPr id="0" name=""/>
        <dsp:cNvSpPr/>
      </dsp:nvSpPr>
      <dsp:spPr>
        <a:xfrm>
          <a:off x="0" y="811779"/>
          <a:ext cx="5641974"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Consider </a:t>
          </a:r>
          <a:r>
            <a:rPr lang="en-US" sz="1700" b="1" kern="1200"/>
            <a:t>contingency</a:t>
          </a:r>
          <a:r>
            <a:rPr lang="en-US" sz="1700" kern="1200"/>
            <a:t> </a:t>
          </a:r>
          <a:r>
            <a:rPr lang="en-US" sz="1700" b="1" kern="1200"/>
            <a:t>plans</a:t>
          </a:r>
          <a:r>
            <a:rPr lang="en-US" sz="1700" kern="1200"/>
            <a:t> for situations that may arise as a result of </a:t>
          </a:r>
          <a:r>
            <a:rPr lang="en-US" sz="1700" b="1" kern="1200"/>
            <a:t>outbreaks</a:t>
          </a:r>
          <a:r>
            <a:rPr lang="en-US" sz="1700" kern="1200"/>
            <a:t>, such as:</a:t>
          </a:r>
        </a:p>
        <a:p>
          <a:pPr marL="342900" lvl="2" indent="-171450" algn="l" defTabSz="755650">
            <a:lnSpc>
              <a:spcPct val="90000"/>
            </a:lnSpc>
            <a:spcBef>
              <a:spcPct val="0"/>
            </a:spcBef>
            <a:spcAft>
              <a:spcPct val="20000"/>
            </a:spcAft>
            <a:buChar char="••"/>
          </a:pPr>
          <a:r>
            <a:rPr lang="en-US" sz="1700" b="1" kern="1200"/>
            <a:t>Increased</a:t>
          </a:r>
          <a:r>
            <a:rPr lang="en-US" sz="1700" kern="1200"/>
            <a:t> rates of employee absenteeism;</a:t>
          </a:r>
        </a:p>
        <a:p>
          <a:pPr marL="342900" lvl="2" indent="-171450" algn="l" defTabSz="755650">
            <a:lnSpc>
              <a:spcPct val="90000"/>
            </a:lnSpc>
            <a:spcBef>
              <a:spcPct val="0"/>
            </a:spcBef>
            <a:spcAft>
              <a:spcPct val="20000"/>
            </a:spcAft>
            <a:buChar char="••"/>
          </a:pPr>
          <a:r>
            <a:rPr lang="en-US" sz="1700" kern="1200"/>
            <a:t>The </a:t>
          </a:r>
          <a:r>
            <a:rPr lang="en-US" sz="1700" b="1" kern="1200"/>
            <a:t>need for </a:t>
          </a:r>
          <a:r>
            <a:rPr lang="en-US" sz="1700" kern="1200"/>
            <a:t>physical distancing, staggered work shifts, downsizing operations, delivering services remotely, and other exposure-reducing workplace </a:t>
          </a:r>
          <a:r>
            <a:rPr lang="en-US" sz="1700" b="1" kern="1200"/>
            <a:t>control</a:t>
          </a:r>
          <a:r>
            <a:rPr lang="en-US" sz="1700" kern="1200"/>
            <a:t> </a:t>
          </a:r>
          <a:r>
            <a:rPr lang="en-US" sz="1700" b="1" kern="1200"/>
            <a:t>measures</a:t>
          </a:r>
          <a:r>
            <a:rPr lang="en-US" sz="1700" kern="1200"/>
            <a:t> such as elimination/substitution, engineering controls, administrative and work practice controls, personal protective equipment, e.g.,  respirators, surgical/medical procedure masks, etc.</a:t>
          </a:r>
        </a:p>
        <a:p>
          <a:pPr marL="342900" lvl="2" indent="-171450" algn="l" defTabSz="755650">
            <a:lnSpc>
              <a:spcPct val="90000"/>
            </a:lnSpc>
            <a:spcBef>
              <a:spcPct val="0"/>
            </a:spcBef>
            <a:spcAft>
              <a:spcPct val="20000"/>
            </a:spcAft>
            <a:buChar char="••"/>
          </a:pPr>
          <a:r>
            <a:rPr lang="en-US" sz="1700" b="1" kern="1200"/>
            <a:t>Options</a:t>
          </a:r>
          <a:r>
            <a:rPr lang="en-US" sz="1700" kern="1200"/>
            <a:t> for conducting </a:t>
          </a:r>
          <a:r>
            <a:rPr lang="en-US" sz="1700" b="1" kern="1200"/>
            <a:t>essential</a:t>
          </a:r>
          <a:r>
            <a:rPr lang="en-US" sz="1700" kern="1200"/>
            <a:t> </a:t>
          </a:r>
          <a:r>
            <a:rPr lang="en-US" sz="1700" b="1" kern="1200"/>
            <a:t>operations</a:t>
          </a:r>
          <a:r>
            <a:rPr lang="en-US" sz="1700" kern="1200"/>
            <a:t> with a </a:t>
          </a:r>
          <a:r>
            <a:rPr lang="en-US" sz="1700" b="1" kern="1200"/>
            <a:t>reduced workforce</a:t>
          </a:r>
          <a:r>
            <a:rPr lang="en-US" sz="1700" kern="1200"/>
            <a:t>, including cross-training employees across different jobs in order to </a:t>
          </a:r>
          <a:r>
            <a:rPr lang="en-US" sz="1700" b="1" kern="1200"/>
            <a:t>continue operations </a:t>
          </a:r>
          <a:r>
            <a:rPr lang="en-US" sz="1700" kern="1200"/>
            <a:t>or deliver surge services; and</a:t>
          </a:r>
        </a:p>
        <a:p>
          <a:pPr marL="342900" lvl="2" indent="-171450" algn="l" defTabSz="755650">
            <a:lnSpc>
              <a:spcPct val="90000"/>
            </a:lnSpc>
            <a:spcBef>
              <a:spcPct val="0"/>
            </a:spcBef>
            <a:spcAft>
              <a:spcPct val="20000"/>
            </a:spcAft>
            <a:buChar char="••"/>
          </a:pPr>
          <a:r>
            <a:rPr lang="en-US" sz="1700" b="1" kern="1200"/>
            <a:t>Interrupted</a:t>
          </a:r>
          <a:r>
            <a:rPr lang="en-US" sz="1700" kern="1200"/>
            <a:t> supply chains or delayed deliveries.</a:t>
          </a:r>
        </a:p>
      </dsp:txBody>
      <dsp:txXfrm>
        <a:off x="0" y="811779"/>
        <a:ext cx="5641974" cy="3825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EE8A2-D836-4487-A218-B41575763FD7}">
      <dsp:nvSpPr>
        <dsp:cNvPr id="0" name=""/>
        <dsp:cNvSpPr/>
      </dsp:nvSpPr>
      <dsp:spPr>
        <a:xfrm>
          <a:off x="0" y="36564"/>
          <a:ext cx="5641974" cy="5756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t>The plan shall contain:</a:t>
          </a:r>
          <a:endParaRPr lang="en-US" sz="2400" kern="1200"/>
        </a:p>
      </dsp:txBody>
      <dsp:txXfrm>
        <a:off x="28100" y="64664"/>
        <a:ext cx="5585774" cy="519439"/>
      </dsp:txXfrm>
    </dsp:sp>
    <dsp:sp modelId="{DF823A5C-9615-4F54-945E-5C608EEB6EE4}">
      <dsp:nvSpPr>
        <dsp:cNvPr id="0" name=""/>
        <dsp:cNvSpPr/>
      </dsp:nvSpPr>
      <dsp:spPr>
        <a:xfrm>
          <a:off x="0" y="612204"/>
          <a:ext cx="5641974" cy="42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kern="1200"/>
            <a:t>Identify Basic</a:t>
          </a:r>
          <a:r>
            <a:rPr lang="en-US" sz="1900" kern="1200"/>
            <a:t> infection </a:t>
          </a:r>
          <a:r>
            <a:rPr lang="en-US" sz="1900" b="1" kern="1200"/>
            <a:t>prevention</a:t>
          </a:r>
          <a:r>
            <a:rPr lang="en-US" sz="1900" kern="1200"/>
            <a:t> measures to be </a:t>
          </a:r>
          <a:r>
            <a:rPr lang="en-US" sz="1900" b="1" kern="1200"/>
            <a:t>implemented</a:t>
          </a:r>
          <a:r>
            <a:rPr lang="en-US" sz="1900" kern="1200"/>
            <a:t>:</a:t>
          </a:r>
        </a:p>
        <a:p>
          <a:pPr marL="342900" lvl="2" indent="-171450" algn="l" defTabSz="844550">
            <a:lnSpc>
              <a:spcPct val="90000"/>
            </a:lnSpc>
            <a:spcBef>
              <a:spcPct val="0"/>
            </a:spcBef>
            <a:spcAft>
              <a:spcPct val="20000"/>
            </a:spcAft>
            <a:buChar char="••"/>
          </a:pPr>
          <a:r>
            <a:rPr lang="en-US" sz="1900" b="1" kern="1200"/>
            <a:t>Promote</a:t>
          </a:r>
          <a:r>
            <a:rPr lang="en-US" sz="1900" kern="1200"/>
            <a:t> frequent and thorough hand </a:t>
          </a:r>
          <a:r>
            <a:rPr lang="en-US" sz="1900" b="1" kern="1200"/>
            <a:t>washing</a:t>
          </a:r>
          <a:r>
            <a:rPr lang="en-US" sz="1900" kern="1200"/>
            <a:t>, including by providing employees, customers, visitors, the general public, to the place of employment with a place to wash their hands. </a:t>
          </a:r>
          <a:r>
            <a:rPr lang="en-US" sz="1900" i="1" kern="1200"/>
            <a:t>If soap and running water are not immediately available, provide hand sanitizers.</a:t>
          </a:r>
          <a:endParaRPr lang="en-US" sz="1900" kern="1200"/>
        </a:p>
        <a:p>
          <a:pPr marL="342900" lvl="2" indent="-171450" algn="l" defTabSz="844550">
            <a:lnSpc>
              <a:spcPct val="90000"/>
            </a:lnSpc>
            <a:spcBef>
              <a:spcPct val="0"/>
            </a:spcBef>
            <a:spcAft>
              <a:spcPct val="20000"/>
            </a:spcAft>
            <a:buChar char="••"/>
          </a:pPr>
          <a:r>
            <a:rPr lang="en-US" sz="1900" b="1" kern="1200"/>
            <a:t>Maintain</a:t>
          </a:r>
          <a:r>
            <a:rPr lang="en-US" sz="1900" kern="1200"/>
            <a:t> regular </a:t>
          </a:r>
          <a:r>
            <a:rPr lang="en-US" sz="1900" b="1" kern="1200"/>
            <a:t>housekeeping</a:t>
          </a:r>
          <a:r>
            <a:rPr lang="en-US" sz="1900" kern="1200"/>
            <a:t> practices, including </a:t>
          </a:r>
          <a:r>
            <a:rPr lang="en-US" sz="1900" b="1" kern="1200"/>
            <a:t>routine</a:t>
          </a:r>
          <a:r>
            <a:rPr lang="en-US" sz="1900" kern="1200"/>
            <a:t> cleaning and disinfecting of surfaces, equipment, and other elements of the </a:t>
          </a:r>
          <a:r>
            <a:rPr lang="en-US" sz="1900" b="1" kern="1200"/>
            <a:t>work environment.</a:t>
          </a:r>
          <a:endParaRPr lang="en-US" sz="1900" kern="1200"/>
        </a:p>
        <a:p>
          <a:pPr marL="342900" lvl="2" indent="-171450" algn="l" defTabSz="844550">
            <a:lnSpc>
              <a:spcPct val="90000"/>
            </a:lnSpc>
            <a:spcBef>
              <a:spcPct val="0"/>
            </a:spcBef>
            <a:spcAft>
              <a:spcPct val="20000"/>
            </a:spcAft>
            <a:buChar char="••"/>
          </a:pPr>
          <a:r>
            <a:rPr lang="en-US" sz="1900" b="1" kern="1200"/>
            <a:t>Establish policies and procedures for managing and educating visitors to the place of employment.</a:t>
          </a:r>
          <a:endParaRPr lang="en-US" sz="1900" kern="1200"/>
        </a:p>
      </dsp:txBody>
      <dsp:txXfrm>
        <a:off x="0" y="612204"/>
        <a:ext cx="5641974" cy="4272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04F89-DDB9-40B2-BA0E-2CF694EB9439}"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AD4AE-1415-41A1-B311-4531477312BC}" type="slidenum">
              <a:rPr lang="en-US" smtClean="0"/>
              <a:t>‹#›</a:t>
            </a:fld>
            <a:endParaRPr lang="en-US"/>
          </a:p>
        </p:txBody>
      </p:sp>
    </p:spTree>
    <p:extLst>
      <p:ext uri="{BB962C8B-B14F-4D97-AF65-F5344CB8AC3E}">
        <p14:creationId xmlns:p14="http://schemas.microsoft.com/office/powerpoint/2010/main" val="3062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Based</a:t>
            </a:r>
            <a:r>
              <a:rPr lang="en-US" baseline="0"/>
              <a:t> on COVID-19 Emergency Regulations – ETS – Infections Disease Prevention – SARS-CoV-2 and COVID-19 Regulation Language, Draft May 27 2020 for comment</a:t>
            </a:r>
          </a:p>
          <a:p>
            <a:endParaRPr lang="en-US"/>
          </a:p>
        </p:txBody>
      </p:sp>
      <p:sp>
        <p:nvSpPr>
          <p:cNvPr id="4" name="Slide Number Placeholder 3"/>
          <p:cNvSpPr>
            <a:spLocks noGrp="1"/>
          </p:cNvSpPr>
          <p:nvPr>
            <p:ph type="sldNum" sz="quarter" idx="10"/>
          </p:nvPr>
        </p:nvSpPr>
        <p:spPr/>
        <p:txBody>
          <a:bodyPr/>
          <a:lstStyle/>
          <a:p>
            <a:fld id="{11AAD4AE-1415-41A1-B311-4531477312BC}" type="slidenum">
              <a:rPr lang="en-US" smtClean="0"/>
              <a:t>1</a:t>
            </a:fld>
            <a:endParaRPr lang="en-US"/>
          </a:p>
        </p:txBody>
      </p:sp>
    </p:spTree>
    <p:extLst>
      <p:ext uri="{BB962C8B-B14F-4D97-AF65-F5344CB8AC3E}">
        <p14:creationId xmlns:p14="http://schemas.microsoft.com/office/powerpoint/2010/main" val="54923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782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18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42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50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78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15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18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99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Levels</a:t>
            </a:r>
            <a:r>
              <a:rPr lang="en-US" baseline="0"/>
              <a:t> of Risk</a:t>
            </a:r>
            <a:endParaRPr/>
          </a:p>
        </p:txBody>
      </p:sp>
    </p:spTree>
    <p:extLst>
      <p:ext uri="{BB962C8B-B14F-4D97-AF65-F5344CB8AC3E}">
        <p14:creationId xmlns:p14="http://schemas.microsoft.com/office/powerpoint/2010/main" val="141862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not an all inclusive list</a:t>
            </a:r>
            <a:endParaRPr/>
          </a:p>
        </p:txBody>
      </p:sp>
    </p:spTree>
    <p:extLst>
      <p:ext uri="{BB962C8B-B14F-4D97-AF65-F5344CB8AC3E}">
        <p14:creationId xmlns:p14="http://schemas.microsoft.com/office/powerpoint/2010/main" val="257077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97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Levels</a:t>
            </a:r>
            <a:r>
              <a:rPr lang="en-US" baseline="0"/>
              <a:t> of Risk</a:t>
            </a:r>
            <a:endParaRPr/>
          </a:p>
        </p:txBody>
      </p:sp>
    </p:spTree>
    <p:extLst>
      <p:ext uri="{BB962C8B-B14F-4D97-AF65-F5344CB8AC3E}">
        <p14:creationId xmlns:p14="http://schemas.microsoft.com/office/powerpoint/2010/main" val="3025216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77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869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Levels</a:t>
            </a:r>
            <a:r>
              <a:rPr lang="en-US" baseline="0"/>
              <a:t> of Risk</a:t>
            </a:r>
            <a:endParaRPr/>
          </a:p>
        </p:txBody>
      </p:sp>
    </p:spTree>
    <p:extLst>
      <p:ext uri="{BB962C8B-B14F-4D97-AF65-F5344CB8AC3E}">
        <p14:creationId xmlns:p14="http://schemas.microsoft.com/office/powerpoint/2010/main" val="2531671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16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584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Levels</a:t>
            </a:r>
            <a:r>
              <a:rPr lang="en-US" baseline="0"/>
              <a:t> of Risk</a:t>
            </a:r>
            <a:endParaRPr/>
          </a:p>
        </p:txBody>
      </p:sp>
    </p:spTree>
    <p:extLst>
      <p:ext uri="{BB962C8B-B14F-4D97-AF65-F5344CB8AC3E}">
        <p14:creationId xmlns:p14="http://schemas.microsoft.com/office/powerpoint/2010/main" val="1157815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11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73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90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38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916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26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074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70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166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515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029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691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917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39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211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145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533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986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951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920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507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648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966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970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Page 25</a:t>
            </a:r>
            <a:endParaRPr/>
          </a:p>
        </p:txBody>
      </p:sp>
    </p:spTree>
    <p:extLst>
      <p:ext uri="{BB962C8B-B14F-4D97-AF65-F5344CB8AC3E}">
        <p14:creationId xmlns:p14="http://schemas.microsoft.com/office/powerpoint/2010/main" val="278558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823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581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041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718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877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300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Page 20</a:t>
            </a:r>
            <a:endParaRPr/>
          </a:p>
        </p:txBody>
      </p:sp>
    </p:spTree>
    <p:extLst>
      <p:ext uri="{BB962C8B-B14F-4D97-AF65-F5344CB8AC3E}">
        <p14:creationId xmlns:p14="http://schemas.microsoft.com/office/powerpoint/2010/main" val="3538358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233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386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0690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5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993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369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353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3094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967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30</a:t>
            </a:r>
          </a:p>
        </p:txBody>
      </p:sp>
      <p:sp>
        <p:nvSpPr>
          <p:cNvPr id="4" name="Slide Number Placeholder 3"/>
          <p:cNvSpPr>
            <a:spLocks noGrp="1"/>
          </p:cNvSpPr>
          <p:nvPr>
            <p:ph type="sldNum" sz="quarter" idx="10"/>
          </p:nvPr>
        </p:nvSpPr>
        <p:spPr/>
        <p:txBody>
          <a:bodyPr/>
          <a:lstStyle/>
          <a:p>
            <a:fld id="{11AAD4AE-1415-41A1-B311-4531477312BC}" type="slidenum">
              <a:rPr lang="en-US" smtClean="0"/>
              <a:t>65</a:t>
            </a:fld>
            <a:endParaRPr lang="en-US"/>
          </a:p>
        </p:txBody>
      </p:sp>
    </p:spTree>
    <p:extLst>
      <p:ext uri="{BB962C8B-B14F-4D97-AF65-F5344CB8AC3E}">
        <p14:creationId xmlns:p14="http://schemas.microsoft.com/office/powerpoint/2010/main" val="15311883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1AAD4AE-1415-41A1-B311-4531477312BC}" type="slidenum">
              <a:rPr lang="en-US" smtClean="0"/>
              <a:t>66</a:t>
            </a:fld>
            <a:endParaRPr lang="en-US"/>
          </a:p>
        </p:txBody>
      </p:sp>
    </p:spTree>
    <p:extLst>
      <p:ext uri="{BB962C8B-B14F-4D97-AF65-F5344CB8AC3E}">
        <p14:creationId xmlns:p14="http://schemas.microsoft.com/office/powerpoint/2010/main" val="1302386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1AAD4AE-1415-41A1-B311-4531477312BC}" type="slidenum">
              <a:rPr lang="en-US" smtClean="0"/>
              <a:t>67</a:t>
            </a:fld>
            <a:endParaRPr lang="en-US"/>
          </a:p>
        </p:txBody>
      </p:sp>
    </p:spTree>
    <p:extLst>
      <p:ext uri="{BB962C8B-B14F-4D97-AF65-F5344CB8AC3E}">
        <p14:creationId xmlns:p14="http://schemas.microsoft.com/office/powerpoint/2010/main" val="24172797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Where feasible and available</a:t>
            </a:r>
          </a:p>
        </p:txBody>
      </p:sp>
      <p:sp>
        <p:nvSpPr>
          <p:cNvPr id="4" name="Slide Number Placeholder 3"/>
          <p:cNvSpPr>
            <a:spLocks noGrp="1"/>
          </p:cNvSpPr>
          <p:nvPr>
            <p:ph type="sldNum" sz="quarter" idx="10"/>
          </p:nvPr>
        </p:nvSpPr>
        <p:spPr/>
        <p:txBody>
          <a:bodyPr/>
          <a:lstStyle/>
          <a:p>
            <a:fld id="{11AAD4AE-1415-41A1-B311-4531477312BC}" type="slidenum">
              <a:rPr lang="en-US" smtClean="0"/>
              <a:t>68</a:t>
            </a:fld>
            <a:endParaRPr lang="en-US"/>
          </a:p>
        </p:txBody>
      </p:sp>
    </p:spTree>
    <p:extLst>
      <p:ext uri="{BB962C8B-B14F-4D97-AF65-F5344CB8AC3E}">
        <p14:creationId xmlns:p14="http://schemas.microsoft.com/office/powerpoint/2010/main" val="16447705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Where feasible and available</a:t>
            </a:r>
          </a:p>
        </p:txBody>
      </p:sp>
      <p:sp>
        <p:nvSpPr>
          <p:cNvPr id="4" name="Slide Number Placeholder 3"/>
          <p:cNvSpPr>
            <a:spLocks noGrp="1"/>
          </p:cNvSpPr>
          <p:nvPr>
            <p:ph type="sldNum" sz="quarter" idx="10"/>
          </p:nvPr>
        </p:nvSpPr>
        <p:spPr/>
        <p:txBody>
          <a:bodyPr/>
          <a:lstStyle/>
          <a:p>
            <a:fld id="{11AAD4AE-1415-41A1-B311-4531477312BC}" type="slidenum">
              <a:rPr lang="en-US" smtClean="0"/>
              <a:t>69</a:t>
            </a:fld>
            <a:endParaRPr lang="en-US"/>
          </a:p>
        </p:txBody>
      </p:sp>
    </p:spTree>
    <p:extLst>
      <p:ext uri="{BB962C8B-B14F-4D97-AF65-F5344CB8AC3E}">
        <p14:creationId xmlns:p14="http://schemas.microsoft.com/office/powerpoint/2010/main" val="1467455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Where feasible and available</a:t>
            </a:r>
          </a:p>
        </p:txBody>
      </p:sp>
      <p:sp>
        <p:nvSpPr>
          <p:cNvPr id="4" name="Slide Number Placeholder 3"/>
          <p:cNvSpPr>
            <a:spLocks noGrp="1"/>
          </p:cNvSpPr>
          <p:nvPr>
            <p:ph type="sldNum" sz="quarter" idx="10"/>
          </p:nvPr>
        </p:nvSpPr>
        <p:spPr/>
        <p:txBody>
          <a:bodyPr/>
          <a:lstStyle/>
          <a:p>
            <a:fld id="{11AAD4AE-1415-41A1-B311-4531477312BC}" type="slidenum">
              <a:rPr lang="en-US" smtClean="0"/>
              <a:t>70</a:t>
            </a:fld>
            <a:endParaRPr lang="en-US"/>
          </a:p>
        </p:txBody>
      </p:sp>
    </p:spTree>
    <p:extLst>
      <p:ext uri="{BB962C8B-B14F-4D97-AF65-F5344CB8AC3E}">
        <p14:creationId xmlns:p14="http://schemas.microsoft.com/office/powerpoint/2010/main" val="180128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6984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Where feasible and available</a:t>
            </a:r>
          </a:p>
        </p:txBody>
      </p:sp>
      <p:sp>
        <p:nvSpPr>
          <p:cNvPr id="4" name="Slide Number Placeholder 3"/>
          <p:cNvSpPr>
            <a:spLocks noGrp="1"/>
          </p:cNvSpPr>
          <p:nvPr>
            <p:ph type="sldNum" sz="quarter" idx="10"/>
          </p:nvPr>
        </p:nvSpPr>
        <p:spPr/>
        <p:txBody>
          <a:bodyPr/>
          <a:lstStyle/>
          <a:p>
            <a:fld id="{11AAD4AE-1415-41A1-B311-4531477312BC}" type="slidenum">
              <a:rPr lang="en-US" smtClean="0"/>
              <a:t>71</a:t>
            </a:fld>
            <a:endParaRPr lang="en-US"/>
          </a:p>
        </p:txBody>
      </p:sp>
    </p:spTree>
    <p:extLst>
      <p:ext uri="{BB962C8B-B14F-4D97-AF65-F5344CB8AC3E}">
        <p14:creationId xmlns:p14="http://schemas.microsoft.com/office/powerpoint/2010/main" val="2535046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492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578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Training is covered later</a:t>
            </a:r>
            <a:r>
              <a:rPr lang="en-US" baseline="0"/>
              <a:t> in presentation</a:t>
            </a:r>
            <a:endParaRPr lang="en-US"/>
          </a:p>
        </p:txBody>
      </p:sp>
      <p:sp>
        <p:nvSpPr>
          <p:cNvPr id="4" name="Slide Number Placeholder 3"/>
          <p:cNvSpPr>
            <a:spLocks noGrp="1"/>
          </p:cNvSpPr>
          <p:nvPr>
            <p:ph type="sldNum" sz="quarter" idx="10"/>
          </p:nvPr>
        </p:nvSpPr>
        <p:spPr/>
        <p:txBody>
          <a:bodyPr/>
          <a:lstStyle/>
          <a:p>
            <a:fld id="{11AAD4AE-1415-41A1-B311-4531477312BC}" type="slidenum">
              <a:rPr lang="en-US" smtClean="0"/>
              <a:t>83</a:t>
            </a:fld>
            <a:endParaRPr lang="en-US"/>
          </a:p>
        </p:txBody>
      </p:sp>
    </p:spTree>
    <p:extLst>
      <p:ext uri="{BB962C8B-B14F-4D97-AF65-F5344CB8AC3E}">
        <p14:creationId xmlns:p14="http://schemas.microsoft.com/office/powerpoint/2010/main" val="20356948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Training is covered later</a:t>
            </a:r>
            <a:r>
              <a:rPr lang="en-US" baseline="0"/>
              <a:t> in presentation</a:t>
            </a:r>
            <a:endParaRPr lang="en-US"/>
          </a:p>
        </p:txBody>
      </p:sp>
      <p:sp>
        <p:nvSpPr>
          <p:cNvPr id="4" name="Slide Number Placeholder 3"/>
          <p:cNvSpPr>
            <a:spLocks noGrp="1"/>
          </p:cNvSpPr>
          <p:nvPr>
            <p:ph type="sldNum" sz="quarter" idx="10"/>
          </p:nvPr>
        </p:nvSpPr>
        <p:spPr/>
        <p:txBody>
          <a:bodyPr/>
          <a:lstStyle/>
          <a:p>
            <a:fld id="{11AAD4AE-1415-41A1-B311-4531477312BC}" type="slidenum">
              <a:rPr lang="en-US" smtClean="0"/>
              <a:t>84</a:t>
            </a:fld>
            <a:endParaRPr lang="en-US"/>
          </a:p>
        </p:txBody>
      </p:sp>
    </p:spTree>
    <p:extLst>
      <p:ext uri="{BB962C8B-B14F-4D97-AF65-F5344CB8AC3E}">
        <p14:creationId xmlns:p14="http://schemas.microsoft.com/office/powerpoint/2010/main" val="28997459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1974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99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6838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747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09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7416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2595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3885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745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3113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342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6449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7039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4421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020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56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6284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9364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8533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5525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0634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015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66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47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7393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97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1252400" y="469129"/>
            <a:ext cx="9687200" cy="6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200">
                <a:solidFill>
                  <a:schemeClr val="accent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4" name="Rectangle 3"/>
          <p:cNvSpPr/>
          <p:nvPr userDrawn="1"/>
        </p:nvSpPr>
        <p:spPr>
          <a:xfrm>
            <a:off x="0" y="0"/>
            <a:ext cx="12192000" cy="193183"/>
          </a:xfrm>
          <a:prstGeom prst="rect">
            <a:avLst/>
          </a:prstGeom>
          <a:gradFill>
            <a:gsLst>
              <a:gs pos="0">
                <a:srgbClr val="002948"/>
              </a:gs>
              <a:gs pos="36000">
                <a:srgbClr val="002948"/>
              </a:gs>
              <a:gs pos="44000">
                <a:schemeClr val="accent4">
                  <a:lumMod val="60000"/>
                  <a:lumOff val="40000"/>
                </a:schemeClr>
              </a:gs>
              <a:gs pos="100000">
                <a:schemeClr val="accent4">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9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8" name="Google Shape;38;p4"/>
          <p:cNvSpPr txBox="1">
            <a:spLocks noGrp="1"/>
          </p:cNvSpPr>
          <p:nvPr>
            <p:ph type="title"/>
          </p:nvPr>
        </p:nvSpPr>
        <p:spPr>
          <a:xfrm>
            <a:off x="960100" y="1510867"/>
            <a:ext cx="4762800" cy="1344800"/>
          </a:xfrm>
          <a:prstGeom prst="rect">
            <a:avLst/>
          </a:prstGeom>
        </p:spPr>
        <p:txBody>
          <a:bodyPr spcFirstLastPara="1" wrap="square" lIns="91425" tIns="91425" rIns="91425" bIns="91425" anchor="b"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endParaRPr/>
          </a:p>
        </p:txBody>
      </p:sp>
      <p:sp>
        <p:nvSpPr>
          <p:cNvPr id="39" name="Google Shape;39;p4"/>
          <p:cNvSpPr txBox="1">
            <a:spLocks noGrp="1"/>
          </p:cNvSpPr>
          <p:nvPr>
            <p:ph type="subTitle" idx="1"/>
          </p:nvPr>
        </p:nvSpPr>
        <p:spPr>
          <a:xfrm flipH="1">
            <a:off x="960100" y="3011679"/>
            <a:ext cx="6922800" cy="280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867">
                <a:solidFill>
                  <a:schemeClr val="accent2"/>
                </a:solidFill>
              </a:defRPr>
            </a:lvl1pPr>
            <a:lvl2pPr lvl="1" rtl="0">
              <a:lnSpc>
                <a:spcPct val="100000"/>
              </a:lnSpc>
              <a:spcBef>
                <a:spcPts val="0"/>
              </a:spcBef>
              <a:spcAft>
                <a:spcPts val="0"/>
              </a:spcAft>
              <a:buNone/>
              <a:defRPr sz="1867">
                <a:solidFill>
                  <a:schemeClr val="accent2"/>
                </a:solidFill>
              </a:defRPr>
            </a:lvl2pPr>
            <a:lvl3pPr lvl="2" rtl="0">
              <a:lnSpc>
                <a:spcPct val="100000"/>
              </a:lnSpc>
              <a:spcBef>
                <a:spcPts val="0"/>
              </a:spcBef>
              <a:spcAft>
                <a:spcPts val="0"/>
              </a:spcAft>
              <a:buNone/>
              <a:defRPr sz="1867">
                <a:solidFill>
                  <a:schemeClr val="accent2"/>
                </a:solidFill>
              </a:defRPr>
            </a:lvl3pPr>
            <a:lvl4pPr lvl="3" rtl="0">
              <a:lnSpc>
                <a:spcPct val="100000"/>
              </a:lnSpc>
              <a:spcBef>
                <a:spcPts val="0"/>
              </a:spcBef>
              <a:spcAft>
                <a:spcPts val="0"/>
              </a:spcAft>
              <a:buNone/>
              <a:defRPr sz="1867">
                <a:solidFill>
                  <a:schemeClr val="accent2"/>
                </a:solidFill>
              </a:defRPr>
            </a:lvl4pPr>
            <a:lvl5pPr lvl="4" rtl="0">
              <a:lnSpc>
                <a:spcPct val="100000"/>
              </a:lnSpc>
              <a:spcBef>
                <a:spcPts val="0"/>
              </a:spcBef>
              <a:spcAft>
                <a:spcPts val="0"/>
              </a:spcAft>
              <a:buNone/>
              <a:defRPr sz="1867">
                <a:solidFill>
                  <a:schemeClr val="accent2"/>
                </a:solidFill>
              </a:defRPr>
            </a:lvl5pPr>
            <a:lvl6pPr lvl="5" rtl="0">
              <a:lnSpc>
                <a:spcPct val="100000"/>
              </a:lnSpc>
              <a:spcBef>
                <a:spcPts val="0"/>
              </a:spcBef>
              <a:spcAft>
                <a:spcPts val="0"/>
              </a:spcAft>
              <a:buNone/>
              <a:defRPr sz="1867">
                <a:solidFill>
                  <a:schemeClr val="accent2"/>
                </a:solidFill>
              </a:defRPr>
            </a:lvl6pPr>
            <a:lvl7pPr lvl="6" rtl="0">
              <a:lnSpc>
                <a:spcPct val="100000"/>
              </a:lnSpc>
              <a:spcBef>
                <a:spcPts val="0"/>
              </a:spcBef>
              <a:spcAft>
                <a:spcPts val="0"/>
              </a:spcAft>
              <a:buNone/>
              <a:defRPr sz="1867">
                <a:solidFill>
                  <a:schemeClr val="accent2"/>
                </a:solidFill>
              </a:defRPr>
            </a:lvl7pPr>
            <a:lvl8pPr lvl="7" rtl="0">
              <a:lnSpc>
                <a:spcPct val="100000"/>
              </a:lnSpc>
              <a:spcBef>
                <a:spcPts val="0"/>
              </a:spcBef>
              <a:spcAft>
                <a:spcPts val="0"/>
              </a:spcAft>
              <a:buNone/>
              <a:defRPr sz="1867">
                <a:solidFill>
                  <a:schemeClr val="accent2"/>
                </a:solidFill>
              </a:defRPr>
            </a:lvl8pPr>
            <a:lvl9pPr lvl="8" rtl="0">
              <a:lnSpc>
                <a:spcPct val="100000"/>
              </a:lnSpc>
              <a:spcBef>
                <a:spcPts val="0"/>
              </a:spcBef>
              <a:spcAft>
                <a:spcPts val="0"/>
              </a:spcAft>
              <a:buNone/>
              <a:defRPr sz="1867">
                <a:solidFill>
                  <a:schemeClr val="accent2"/>
                </a:solidFill>
              </a:defRPr>
            </a:lvl9pPr>
          </a:lstStyle>
          <a:p>
            <a:endParaRPr/>
          </a:p>
        </p:txBody>
      </p:sp>
      <p:sp>
        <p:nvSpPr>
          <p:cNvPr id="5" name="Rectangle 4"/>
          <p:cNvSpPr/>
          <p:nvPr userDrawn="1"/>
        </p:nvSpPr>
        <p:spPr>
          <a:xfrm>
            <a:off x="0" y="0"/>
            <a:ext cx="12192000" cy="193183"/>
          </a:xfrm>
          <a:prstGeom prst="rect">
            <a:avLst/>
          </a:prstGeom>
          <a:gradFill>
            <a:gsLst>
              <a:gs pos="0">
                <a:srgbClr val="002948"/>
              </a:gs>
              <a:gs pos="36000">
                <a:srgbClr val="002948"/>
              </a:gs>
              <a:gs pos="44000">
                <a:schemeClr val="accent4">
                  <a:lumMod val="60000"/>
                  <a:lumOff val="40000"/>
                </a:schemeClr>
              </a:gs>
              <a:gs pos="100000">
                <a:schemeClr val="accent4">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56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www.doli.virginia.gov                                 7/27/20</a:t>
            </a:r>
          </a:p>
        </p:txBody>
      </p:sp>
      <p:sp>
        <p:nvSpPr>
          <p:cNvPr id="6" name="Slide Number Placeholder 5"/>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6945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www.doli.virginia.gov                                 7/27/20</a:t>
            </a:r>
          </a:p>
        </p:txBody>
      </p:sp>
      <p:sp>
        <p:nvSpPr>
          <p:cNvPr id="6" name="Slide Number Placeholder 5"/>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569455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www.doli.virginia.gov                                 7/27/20</a:t>
            </a:r>
          </a:p>
        </p:txBody>
      </p:sp>
      <p:sp>
        <p:nvSpPr>
          <p:cNvPr id="6" name="Slide Number Placeholder 5"/>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4025119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www.doli.virginia.gov                                 7/27/20</a:t>
            </a:r>
          </a:p>
        </p:txBody>
      </p:sp>
      <p:sp>
        <p:nvSpPr>
          <p:cNvPr id="7" name="Slide Number Placeholder 6"/>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208843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www.doli.virginia.gov                                 7/27/20</a:t>
            </a:r>
          </a:p>
        </p:txBody>
      </p:sp>
      <p:sp>
        <p:nvSpPr>
          <p:cNvPr id="9" name="Slide Number Placeholder 8"/>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94023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www.doli.virginia.gov                                 7/27/20</a:t>
            </a:r>
          </a:p>
        </p:txBody>
      </p:sp>
      <p:sp>
        <p:nvSpPr>
          <p:cNvPr id="5" name="Slide Number Placeholder 4"/>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32584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5616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www.doli.virginia.gov                                 7/27/20</a:t>
            </a:r>
          </a:p>
        </p:txBody>
      </p:sp>
      <p:sp>
        <p:nvSpPr>
          <p:cNvPr id="4" name="Slide Number Placeholder 3"/>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307923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www.doli.virginia.gov                                 7/27/20</a:t>
            </a:r>
          </a:p>
        </p:txBody>
      </p:sp>
      <p:sp>
        <p:nvSpPr>
          <p:cNvPr id="7" name="Slide Number Placeholder 6"/>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426249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www.doli.virginia.gov                                 7/27/20</a:t>
            </a:r>
          </a:p>
        </p:txBody>
      </p:sp>
      <p:sp>
        <p:nvSpPr>
          <p:cNvPr id="7" name="Slide Number Placeholder 6"/>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3168596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www.doli.virginia.gov                                 7/27/20</a:t>
            </a:r>
          </a:p>
        </p:txBody>
      </p:sp>
      <p:sp>
        <p:nvSpPr>
          <p:cNvPr id="6" name="Slide Number Placeholder 5"/>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364771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www.doli.virginia.gov                                 7/27/20</a:t>
            </a:r>
          </a:p>
        </p:txBody>
      </p:sp>
      <p:sp>
        <p:nvSpPr>
          <p:cNvPr id="6" name="Slide Number Placeholder 5"/>
          <p:cNvSpPr>
            <a:spLocks noGrp="1"/>
          </p:cNvSpPr>
          <p:nvPr>
            <p:ph type="sldNum" sz="quarter" idx="12"/>
          </p:nvPr>
        </p:nvSpPr>
        <p:spPr/>
        <p:txBody>
          <a:bodyPr/>
          <a:lstStyle/>
          <a:p>
            <a:fld id="{224364B3-1EC4-4D91-8012-3C4EF2D2D661}" type="slidenum">
              <a:rPr lang="en-US" smtClean="0"/>
              <a:t>‹#›</a:t>
            </a:fld>
            <a:endParaRPr lang="en-US"/>
          </a:p>
        </p:txBody>
      </p:sp>
    </p:spTree>
    <p:extLst>
      <p:ext uri="{BB962C8B-B14F-4D97-AF65-F5344CB8AC3E}">
        <p14:creationId xmlns:p14="http://schemas.microsoft.com/office/powerpoint/2010/main" val="265402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5878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6573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3897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1047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0386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0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8/19/2020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439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www.doli.virginia.gov                                 7/27/20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364B3-1EC4-4D91-8012-3C4EF2D2D661}" type="slidenum">
              <a:rPr lang="en-US" smtClean="0"/>
              <a:t>‹#›</a:t>
            </a:fld>
            <a:endParaRPr lang="en-US"/>
          </a:p>
        </p:txBody>
      </p:sp>
    </p:spTree>
    <p:extLst>
      <p:ext uri="{BB962C8B-B14F-4D97-AF65-F5344CB8AC3E}">
        <p14:creationId xmlns:p14="http://schemas.microsoft.com/office/powerpoint/2010/main" val="309124908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pressenza.com/2020/03/coronavirus-a-doorway-to-the-rebirth-of-human-civilis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doli.virginia.gov/vosh-programs/consultation/" TargetMode="Externa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covid-19"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7CFC73E-3E90-4B19-A7DF-7423745399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57200" y="4960137"/>
            <a:ext cx="7772400" cy="1463040"/>
          </a:xfrm>
        </p:spPr>
        <p:txBody>
          <a:bodyPr>
            <a:normAutofit/>
          </a:bodyPr>
          <a:lstStyle/>
          <a:p>
            <a:pPr>
              <a:spcBef>
                <a:spcPts val="0"/>
              </a:spcBef>
              <a:spcAft>
                <a:spcPts val="200"/>
              </a:spcAft>
            </a:pPr>
            <a:r>
              <a:rPr lang="en-US" sz="2800">
                <a:solidFill>
                  <a:srgbClr val="FFFFFF"/>
                </a:solidFill>
                <a:latin typeface="TW Cen MT"/>
              </a:rPr>
              <a:t>Infectious Disease Prevention:</a:t>
            </a:r>
            <a:endParaRPr lang="en-US" sz="2800">
              <a:solidFill>
                <a:srgbClr val="FFFFFF"/>
              </a:solidFill>
              <a:ea typeface="+mj-lt"/>
              <a:cs typeface="+mj-lt"/>
            </a:endParaRPr>
          </a:p>
          <a:p>
            <a:pPr>
              <a:spcBef>
                <a:spcPts val="0"/>
              </a:spcBef>
              <a:spcAft>
                <a:spcPts val="200"/>
              </a:spcAft>
            </a:pPr>
            <a:r>
              <a:rPr lang="en-US" sz="2800">
                <a:solidFill>
                  <a:srgbClr val="FFFFFF"/>
                </a:solidFill>
                <a:latin typeface="TW Cen MT"/>
              </a:rPr>
              <a:t>SARS-CoV-2 Virus That Causes COVID-19 </a:t>
            </a:r>
            <a:endParaRPr lang="en-US" sz="2800">
              <a:solidFill>
                <a:srgbClr val="FFFFFF"/>
              </a:solidFill>
              <a:ea typeface="+mj-lt"/>
              <a:cs typeface="+mj-lt"/>
            </a:endParaRPr>
          </a:p>
          <a:p>
            <a:pPr>
              <a:spcBef>
                <a:spcPts val="0"/>
              </a:spcBef>
              <a:spcAft>
                <a:spcPts val="200"/>
              </a:spcAft>
            </a:pPr>
            <a:r>
              <a:rPr lang="en-US" sz="2800">
                <a:solidFill>
                  <a:srgbClr val="FFFFFF"/>
                </a:solidFill>
                <a:latin typeface="TW Cen MT"/>
              </a:rPr>
              <a:t>16 VAC 25-220 </a:t>
            </a:r>
            <a:endParaRPr lang="en-US" sz="2800">
              <a:solidFill>
                <a:srgbClr val="FFFFFF"/>
              </a:solidFill>
            </a:endParaRPr>
          </a:p>
        </p:txBody>
      </p:sp>
      <p:sp>
        <p:nvSpPr>
          <p:cNvPr id="3" name="Subtitle 2"/>
          <p:cNvSpPr>
            <a:spLocks noGrp="1"/>
          </p:cNvSpPr>
          <p:nvPr>
            <p:ph type="subTitle" idx="1"/>
          </p:nvPr>
        </p:nvSpPr>
        <p:spPr>
          <a:xfrm>
            <a:off x="8610600" y="4960137"/>
            <a:ext cx="3200400" cy="1463040"/>
          </a:xfrm>
        </p:spPr>
        <p:txBody>
          <a:bodyPr>
            <a:normAutofit/>
          </a:bodyPr>
          <a:lstStyle/>
          <a:p>
            <a:r>
              <a:rPr lang="en-US" cap="all">
                <a:solidFill>
                  <a:srgbClr val="FFFFFF"/>
                </a:solidFill>
                <a:ea typeface="+mn-lt"/>
                <a:cs typeface="+mn-lt"/>
              </a:rPr>
              <a:t>EMERGENCY TEMPORARY STANDARD</a:t>
            </a:r>
            <a:endParaRPr lang="en-US">
              <a:solidFill>
                <a:srgbClr val="FFFFFF"/>
              </a:solidFill>
              <a:ea typeface="+mn-lt"/>
              <a:cs typeface="+mn-lt"/>
            </a:endParaRPr>
          </a:p>
          <a:p>
            <a:endParaRPr lang="en-US">
              <a:solidFill>
                <a:srgbClr val="FFFFFF"/>
              </a:solidFill>
            </a:endParaRPr>
          </a:p>
        </p:txBody>
      </p:sp>
      <p:sp useBgFill="1">
        <p:nvSpPr>
          <p:cNvPr id="29" name="Rectangle 28">
            <a:extLst>
              <a:ext uri="{FF2B5EF4-FFF2-40B4-BE49-F238E27FC236}">
                <a16:creationId xmlns:a16="http://schemas.microsoft.com/office/drawing/2014/main" id="{777C5034-4CD2-4D41-9F8C-C90A0B9EA5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B884E94-3794-44E0-A1E3-053171D5E6D0}"/>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9091" t="9091" r="2" b="2"/>
          <a:stretch/>
        </p:blipFill>
        <p:spPr>
          <a:xfrm>
            <a:off x="484632" y="775676"/>
            <a:ext cx="5369052" cy="3020091"/>
          </a:xfrm>
          <a:prstGeom prst="rect">
            <a:avLst/>
          </a:prstGeom>
        </p:spPr>
      </p:pic>
      <p:cxnSp>
        <p:nvCxnSpPr>
          <p:cNvPr id="31" name="Straight Connector 30">
            <a:extLst>
              <a:ext uri="{FF2B5EF4-FFF2-40B4-BE49-F238E27FC236}">
                <a16:creationId xmlns:a16="http://schemas.microsoft.com/office/drawing/2014/main" id="{B5FB8C64-39D1-4D21-A1AE-7311CDAF9B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a:extLst>
              <a:ext uri="{FF2B5EF4-FFF2-40B4-BE49-F238E27FC236}">
                <a16:creationId xmlns:a16="http://schemas.microsoft.com/office/drawing/2014/main" id="{49FD1E21-7742-4DCB-A2C9-F370636655B6}"/>
              </a:ext>
            </a:extLst>
          </p:cNvPr>
          <p:cNvPicPr>
            <a:picLocks noChangeAspect="1"/>
          </p:cNvPicPr>
          <p:nvPr/>
        </p:nvPicPr>
        <p:blipFill>
          <a:blip r:embed="rId5"/>
          <a:stretch>
            <a:fillRect/>
          </a:stretch>
        </p:blipFill>
        <p:spPr>
          <a:xfrm>
            <a:off x="6338316" y="766836"/>
            <a:ext cx="5341140" cy="3037773"/>
          </a:xfrm>
          <a:prstGeom prst="rect">
            <a:avLst/>
          </a:prstGeom>
        </p:spPr>
      </p:pic>
      <p:cxnSp>
        <p:nvCxnSpPr>
          <p:cNvPr id="33" name="Straight Connector 32">
            <a:extLst>
              <a:ext uri="{FF2B5EF4-FFF2-40B4-BE49-F238E27FC236}">
                <a16:creationId xmlns:a16="http://schemas.microsoft.com/office/drawing/2014/main" id="{92446F88-E03E-4F71-B62A-C8D25CA6EB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a:xfrm>
            <a:off x="6289000" y="6470704"/>
            <a:ext cx="5901458" cy="274320"/>
          </a:xfrm>
        </p:spPr>
        <p:txBody>
          <a:bodyPr>
            <a:noAutofit/>
          </a:bodyPr>
          <a:lstStyle/>
          <a:p>
            <a:pPr>
              <a:spcAft>
                <a:spcPts val="600"/>
              </a:spcAft>
            </a:pPr>
            <a:r>
              <a:rPr lang="en-US" sz="2800">
                <a:solidFill>
                  <a:srgbClr val="FFFFFF"/>
                </a:solidFill>
              </a:rPr>
              <a:t>www.doli.virginia.gov                   7/27/20</a:t>
            </a:r>
          </a:p>
        </p:txBody>
      </p:sp>
    </p:spTree>
    <p:extLst>
      <p:ext uri="{BB962C8B-B14F-4D97-AF65-F5344CB8AC3E}">
        <p14:creationId xmlns:p14="http://schemas.microsoft.com/office/powerpoint/2010/main" val="54650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36814" y="1388585"/>
            <a:ext cx="11250386" cy="1958772"/>
          </a:xfrm>
          <a:prstGeom prst="rect">
            <a:avLst/>
          </a:prstGeom>
          <a:noFill/>
          <a:ln>
            <a:noFill/>
          </a:ln>
        </p:spPr>
        <p:txBody>
          <a:bodyPr spcFirstLastPara="1" wrap="square" lIns="121900" tIns="243833" rIns="121900" bIns="0" anchor="ctr" anchorCtr="0">
            <a:noAutofit/>
          </a:bodyPr>
          <a:lstStyle/>
          <a:p>
            <a:pPr algn="ctr"/>
            <a:r>
              <a:rPr lang="en-US" sz="2400" b="1"/>
              <a:t>Nothing in the standard shall be construed to require employers to conduct contact tracing of the SARS-CoV-2 virus or COVID-19 disease	</a:t>
            </a:r>
          </a:p>
        </p:txBody>
      </p:sp>
      <p:sp>
        <p:nvSpPr>
          <p:cNvPr id="835" name="Google Shape;835;p57"/>
          <p:cNvSpPr txBox="1">
            <a:spLocks noGrp="1"/>
          </p:cNvSpPr>
          <p:nvPr>
            <p:ph type="ctrTitle"/>
          </p:nvPr>
        </p:nvSpPr>
        <p:spPr/>
        <p:txBody>
          <a:bodyPr/>
          <a:lstStyle/>
          <a:p>
            <a:r>
              <a:rPr lang="en-US"/>
              <a:t>Contact Tracing</a:t>
            </a:r>
          </a:p>
        </p:txBody>
      </p:sp>
      <p:pic>
        <p:nvPicPr>
          <p:cNvPr id="1028" name="Picture 4" descr="Her COVID-19 contact tracing phone call: 'You may be inf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603" y="3705097"/>
            <a:ext cx="4677682" cy="261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472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6" y="1157529"/>
            <a:ext cx="11662834" cy="5361804"/>
          </a:xfrm>
          <a:prstGeom prst="rect">
            <a:avLst/>
          </a:prstGeom>
          <a:noFill/>
          <a:ln>
            <a:noFill/>
          </a:ln>
        </p:spPr>
        <p:txBody>
          <a:bodyPr spcFirstLastPara="1" wrap="square" lIns="121900" tIns="243833" rIns="121900" bIns="0" anchor="ctr" anchorCtr="0">
            <a:noAutofit/>
          </a:bodyPr>
          <a:lstStyle/>
          <a:p>
            <a:pPr lvl="0"/>
            <a:r>
              <a:rPr lang="en-US" sz="3200" b="1"/>
              <a:t>Training required includes:</a:t>
            </a:r>
            <a:endParaRPr lang="en-US" sz="2400" b="1"/>
          </a:p>
          <a:p>
            <a:pPr marL="342900" lvl="0" indent="-342900">
              <a:buFont typeface="Arial" panose="020B0604020202020204" pitchFamily="34" charset="0"/>
              <a:buChar char="•"/>
            </a:pPr>
            <a:r>
              <a:rPr lang="en-US" sz="2400"/>
              <a:t>The </a:t>
            </a:r>
            <a:r>
              <a:rPr lang="en-US" sz="2400" b="1"/>
              <a:t>requirements</a:t>
            </a:r>
            <a:r>
              <a:rPr lang="en-US" sz="2400"/>
              <a:t> of this standard;</a:t>
            </a:r>
          </a:p>
          <a:p>
            <a:pPr marL="342900" indent="-342900">
              <a:buFont typeface="Arial" panose="020B0604020202020204" pitchFamily="34" charset="0"/>
              <a:buChar char="•"/>
            </a:pPr>
            <a:r>
              <a:rPr lang="en-US" sz="2400"/>
              <a:t>The </a:t>
            </a:r>
            <a:r>
              <a:rPr lang="en-US" sz="2400" b="1"/>
              <a:t>mandatory</a:t>
            </a:r>
            <a:r>
              <a:rPr lang="en-US" sz="2400"/>
              <a:t> and </a:t>
            </a:r>
            <a:r>
              <a:rPr lang="en-US" sz="2400" b="1"/>
              <a:t>non-mandatory</a:t>
            </a:r>
            <a:r>
              <a:rPr lang="en-US" sz="2400"/>
              <a:t> recommendations in any </a:t>
            </a:r>
            <a:r>
              <a:rPr lang="en-US" sz="2400" b="1"/>
              <a:t>CDC guidelines </a:t>
            </a:r>
            <a:r>
              <a:rPr lang="en-US" sz="2400"/>
              <a:t>or State of Virginia guidance documents the </a:t>
            </a:r>
            <a:r>
              <a:rPr lang="en-US" sz="2400" b="1"/>
              <a:t>employer</a:t>
            </a:r>
            <a:r>
              <a:rPr lang="en-US" sz="2400"/>
              <a:t> is </a:t>
            </a:r>
            <a:r>
              <a:rPr lang="en-US" sz="2400" b="1"/>
              <a:t>complying</a:t>
            </a:r>
            <a:r>
              <a:rPr lang="en-US" sz="2400"/>
              <a:t> with, if any, in lieu of a provision of this standard as provided for in section §§16VAC25-220-10.G.1 and -10.G.2. </a:t>
            </a:r>
          </a:p>
          <a:p>
            <a:pPr marL="342900" lvl="0" indent="-342900">
              <a:buFont typeface="Arial" panose="020B0604020202020204" pitchFamily="34" charset="0"/>
              <a:buChar char="•"/>
            </a:pPr>
            <a:r>
              <a:rPr lang="en-US" sz="2400"/>
              <a:t>The </a:t>
            </a:r>
            <a:r>
              <a:rPr lang="en-US" sz="2400" b="1"/>
              <a:t>characteristics</a:t>
            </a:r>
            <a:r>
              <a:rPr lang="en-US" sz="2400"/>
              <a:t> and </a:t>
            </a:r>
            <a:r>
              <a:rPr lang="en-US" sz="2400" b="1"/>
              <a:t>methods</a:t>
            </a:r>
            <a:r>
              <a:rPr lang="en-US" sz="2400"/>
              <a:t> of spread of the SARS-CoV-2 virus;</a:t>
            </a:r>
          </a:p>
          <a:p>
            <a:pPr marL="342900" lvl="0" indent="-342900">
              <a:buFont typeface="Arial" panose="020B0604020202020204" pitchFamily="34" charset="0"/>
              <a:buChar char="•"/>
            </a:pPr>
            <a:r>
              <a:rPr lang="en-US" sz="2400"/>
              <a:t>The </a:t>
            </a:r>
            <a:r>
              <a:rPr lang="en-US" sz="2400" b="1"/>
              <a:t>signs</a:t>
            </a:r>
            <a:r>
              <a:rPr lang="en-US" sz="2400"/>
              <a:t> and </a:t>
            </a:r>
            <a:r>
              <a:rPr lang="en-US" sz="2400" b="1"/>
              <a:t>symptoms</a:t>
            </a:r>
            <a:r>
              <a:rPr lang="en-US" sz="2400"/>
              <a:t> of the COVID-19 disease;</a:t>
            </a:r>
          </a:p>
          <a:p>
            <a:pPr marL="342900" lvl="0" indent="-342900">
              <a:buFont typeface="Arial" panose="020B0604020202020204" pitchFamily="34" charset="0"/>
              <a:buChar char="•"/>
            </a:pPr>
            <a:r>
              <a:rPr lang="en-US" sz="2400" b="1"/>
              <a:t>Risk factors </a:t>
            </a:r>
            <a:r>
              <a:rPr lang="en-US" sz="2400"/>
              <a:t>of severe COVID-19 illness with underlying health conditions;</a:t>
            </a:r>
          </a:p>
          <a:p>
            <a:pPr marL="342900" lvl="0" indent="-342900">
              <a:buFont typeface="Arial" panose="020B0604020202020204" pitchFamily="34" charset="0"/>
              <a:buChar char="•"/>
            </a:pPr>
            <a:r>
              <a:rPr lang="en-US" sz="2400" b="1"/>
              <a:t>Awareness</a:t>
            </a:r>
            <a:r>
              <a:rPr lang="en-US" sz="2400"/>
              <a:t> of the ability of pre-symptomatic and asymptomatic COVID-19 persons to transmit the SARS-CoV-2 virus;</a:t>
            </a:r>
          </a:p>
          <a:p>
            <a:pPr marL="342900" lvl="0" indent="-342900">
              <a:buFont typeface="Arial" panose="020B0604020202020204" pitchFamily="34" charset="0"/>
              <a:buChar char="•"/>
            </a:pPr>
            <a:r>
              <a:rPr lang="en-US" sz="2400" b="1"/>
              <a:t>Safe</a:t>
            </a:r>
            <a:r>
              <a:rPr lang="en-US" sz="2400"/>
              <a:t> and healthy </a:t>
            </a:r>
            <a:r>
              <a:rPr lang="en-US" sz="2400" b="1"/>
              <a:t>work practices </a:t>
            </a:r>
            <a:r>
              <a:rPr lang="en-US" sz="2400"/>
              <a:t>including:</a:t>
            </a:r>
          </a:p>
          <a:p>
            <a:pPr marL="800100" lvl="1" indent="-342900">
              <a:buFont typeface="Arial" panose="020B0604020202020204" pitchFamily="34" charset="0"/>
              <a:buChar char="•"/>
            </a:pPr>
            <a:r>
              <a:rPr lang="en-US" sz="2400"/>
              <a:t>physical distancing, disinfection procedures and frequency, ventilation, noncontact methods of greeting, etc.,</a:t>
            </a:r>
          </a:p>
        </p:txBody>
      </p:sp>
      <p:sp>
        <p:nvSpPr>
          <p:cNvPr id="835" name="Google Shape;835;p57"/>
          <p:cNvSpPr txBox="1">
            <a:spLocks noGrp="1"/>
          </p:cNvSpPr>
          <p:nvPr>
            <p:ph type="ctrTitle"/>
          </p:nvPr>
        </p:nvSpPr>
        <p:spPr/>
        <p:txBody>
          <a:bodyPr/>
          <a:lstStyle/>
          <a:p>
            <a:pPr lvl="0"/>
            <a:r>
              <a:rPr lang="en-US"/>
              <a:t>Training</a:t>
            </a:r>
          </a:p>
        </p:txBody>
      </p:sp>
    </p:spTree>
    <p:extLst>
      <p:ext uri="{BB962C8B-B14F-4D97-AF65-F5344CB8AC3E}">
        <p14:creationId xmlns:p14="http://schemas.microsoft.com/office/powerpoint/2010/main" val="22449349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757767" y="1524001"/>
            <a:ext cx="11133667" cy="4398497"/>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PPE:</a:t>
            </a:r>
          </a:p>
          <a:p>
            <a:pPr marL="800100" lvl="1" indent="-342900">
              <a:buFont typeface="Arial" panose="020B0604020202020204" pitchFamily="34" charset="0"/>
              <a:buChar char="•"/>
            </a:pPr>
            <a:r>
              <a:rPr lang="en-US" sz="2400" b="1"/>
              <a:t>When</a:t>
            </a:r>
            <a:r>
              <a:rPr lang="en-US" sz="2400"/>
              <a:t> PPE is required;</a:t>
            </a:r>
          </a:p>
          <a:p>
            <a:pPr marL="800100" lvl="1" indent="-342900">
              <a:buFont typeface="Arial" panose="020B0604020202020204" pitchFamily="34" charset="0"/>
              <a:buChar char="•"/>
            </a:pPr>
            <a:r>
              <a:rPr lang="en-US" sz="2400" b="1"/>
              <a:t>What</a:t>
            </a:r>
            <a:r>
              <a:rPr lang="en-US" sz="2400"/>
              <a:t> PPE is required;</a:t>
            </a:r>
          </a:p>
          <a:p>
            <a:pPr marL="800100" lvl="1" indent="-342900">
              <a:buFont typeface="Arial" panose="020B0604020202020204" pitchFamily="34" charset="0"/>
              <a:buChar char="•"/>
            </a:pPr>
            <a:r>
              <a:rPr lang="en-US" sz="2400" b="1"/>
              <a:t>How</a:t>
            </a:r>
            <a:r>
              <a:rPr lang="en-US" sz="2400"/>
              <a:t> to properly don, doff, adjust, and wear PPE;</a:t>
            </a:r>
          </a:p>
          <a:p>
            <a:pPr marL="800100" lvl="1" indent="-342900">
              <a:buFont typeface="Arial" panose="020B0604020202020204" pitchFamily="34" charset="0"/>
              <a:buChar char="•"/>
            </a:pPr>
            <a:r>
              <a:rPr lang="en-US" sz="2400"/>
              <a:t>The </a:t>
            </a:r>
            <a:r>
              <a:rPr lang="en-US" sz="2400" b="1"/>
              <a:t>limitations</a:t>
            </a:r>
            <a:r>
              <a:rPr lang="en-US" sz="2400"/>
              <a:t> of PPE; </a:t>
            </a:r>
          </a:p>
          <a:p>
            <a:pPr marL="800100" lvl="1" indent="-342900">
              <a:buFont typeface="Arial" panose="020B0604020202020204" pitchFamily="34" charset="0"/>
              <a:buChar char="•"/>
            </a:pPr>
            <a:r>
              <a:rPr lang="en-US" sz="2400"/>
              <a:t>The </a:t>
            </a:r>
            <a:r>
              <a:rPr lang="en-US" sz="2400" b="1"/>
              <a:t>proper care</a:t>
            </a:r>
            <a:r>
              <a:rPr lang="en-US" sz="2400"/>
              <a:t>, maintenance, useful life, and disposal of PPE; and</a:t>
            </a:r>
          </a:p>
          <a:p>
            <a:pPr marL="800100" lvl="1" indent="-342900">
              <a:buFont typeface="Arial" panose="020B0604020202020204" pitchFamily="34" charset="0"/>
              <a:buChar char="•"/>
            </a:pPr>
            <a:r>
              <a:rPr lang="en-US" sz="2400" b="1"/>
              <a:t>Heat-related illness</a:t>
            </a:r>
            <a:r>
              <a:rPr lang="en-US" sz="2400"/>
              <a:t> prevention including the </a:t>
            </a:r>
            <a:r>
              <a:rPr lang="en-US" sz="2400" b="1"/>
              <a:t>signs</a:t>
            </a:r>
            <a:r>
              <a:rPr lang="en-US" sz="2400"/>
              <a:t> and </a:t>
            </a:r>
            <a:r>
              <a:rPr lang="en-US" sz="2400" b="1"/>
              <a:t>symptoms</a:t>
            </a:r>
            <a:r>
              <a:rPr lang="en-US" sz="2400"/>
              <a:t> of heat-related illness;</a:t>
            </a:r>
          </a:p>
          <a:p>
            <a:pPr marL="342900" indent="-342900">
              <a:buFont typeface="Arial" panose="020B0604020202020204" pitchFamily="34" charset="0"/>
              <a:buChar char="•"/>
            </a:pPr>
            <a:r>
              <a:rPr lang="en-US" sz="2400"/>
              <a:t>The </a:t>
            </a:r>
            <a:r>
              <a:rPr lang="en-US" sz="2400" b="1"/>
              <a:t>anti-discrimination</a:t>
            </a:r>
            <a:r>
              <a:rPr lang="en-US" sz="2400"/>
              <a:t> provisions of the Standard in §16VAC25-220-90; and</a:t>
            </a:r>
          </a:p>
          <a:p>
            <a:pPr marL="342900" indent="-342900">
              <a:buFont typeface="Arial" panose="020B0604020202020204" pitchFamily="34" charset="0"/>
              <a:buChar char="•"/>
            </a:pPr>
            <a:r>
              <a:rPr lang="en-US" sz="2400"/>
              <a:t>The </a:t>
            </a:r>
            <a:r>
              <a:rPr lang="en-US" sz="2400" b="1"/>
              <a:t>employer’s</a:t>
            </a:r>
            <a:r>
              <a:rPr lang="en-US" sz="2400"/>
              <a:t> Infectious Disease </a:t>
            </a:r>
            <a:r>
              <a:rPr lang="en-US" sz="2400" b="1"/>
              <a:t>Preparedness</a:t>
            </a:r>
            <a:r>
              <a:rPr lang="en-US" sz="2400"/>
              <a:t> and </a:t>
            </a:r>
            <a:r>
              <a:rPr lang="en-US" sz="2400" b="1"/>
              <a:t>Response Plan.</a:t>
            </a:r>
          </a:p>
        </p:txBody>
      </p:sp>
      <p:sp>
        <p:nvSpPr>
          <p:cNvPr id="835" name="Google Shape;835;p57"/>
          <p:cNvSpPr txBox="1">
            <a:spLocks noGrp="1"/>
          </p:cNvSpPr>
          <p:nvPr>
            <p:ph type="ctrTitle"/>
          </p:nvPr>
        </p:nvSpPr>
        <p:spPr/>
        <p:txBody>
          <a:bodyPr/>
          <a:lstStyle/>
          <a:p>
            <a:pPr lvl="0"/>
            <a:r>
              <a:rPr lang="en-US"/>
              <a:t>Training</a:t>
            </a:r>
          </a:p>
        </p:txBody>
      </p:sp>
    </p:spTree>
    <p:extLst>
      <p:ext uri="{BB962C8B-B14F-4D97-AF65-F5344CB8AC3E}">
        <p14:creationId xmlns:p14="http://schemas.microsoft.com/office/powerpoint/2010/main" val="3075368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33"/>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B2A1016-34C3-4BE4-94F4-F4215EA18E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BBFA14D-8E4F-42D4-B5A0-9588A6A45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5;p57"/>
          <p:cNvSpPr txBox="1">
            <a:spLocks noGrp="1"/>
          </p:cNvSpPr>
          <p:nvPr>
            <p:ph type="ctrTitle"/>
          </p:nvPr>
        </p:nvSpPr>
        <p:spPr>
          <a:xfrm>
            <a:off x="1024129" y="585216"/>
            <a:ext cx="10329671" cy="1499616"/>
          </a:xfrm>
        </p:spPr>
        <p:txBody>
          <a:bodyPr vert="horz" lIns="91440" tIns="45720" rIns="91440" bIns="45720" rtlCol="0" anchor="ctr">
            <a:normAutofit/>
          </a:bodyPr>
          <a:lstStyle/>
          <a:p>
            <a:pPr lvl="0" algn="l">
              <a:spcBef>
                <a:spcPct val="0"/>
              </a:spcBef>
            </a:pPr>
            <a:r>
              <a:rPr lang="en-US" sz="5000">
                <a:solidFill>
                  <a:srgbClr val="FFFFFF"/>
                </a:solidFill>
              </a:rPr>
              <a:t>Training - Certification</a:t>
            </a:r>
          </a:p>
        </p:txBody>
      </p:sp>
      <p:cxnSp>
        <p:nvCxnSpPr>
          <p:cNvPr id="77" name="Straight Connector 76">
            <a:extLst>
              <a:ext uri="{FF2B5EF4-FFF2-40B4-BE49-F238E27FC236}">
                <a16:creationId xmlns:a16="http://schemas.microsoft.com/office/drawing/2014/main" id="{610B2B88-1A1B-486B-9366-918FE2E71D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34" name="Google Shape;834;p57"/>
          <p:cNvSpPr txBox="1"/>
          <p:nvPr/>
        </p:nvSpPr>
        <p:spPr>
          <a:xfrm>
            <a:off x="1024129" y="2286000"/>
            <a:ext cx="10329671" cy="3862971"/>
          </a:xfrm>
          <a:prstGeom prst="rect">
            <a:avLst/>
          </a:prstGeom>
        </p:spPr>
        <p:txBody>
          <a:bodyPr spcFirstLastPara="1" vert="horz" lIns="45720" tIns="45720" rIns="45720" bIns="45720" rtlCol="0" anchor="t" anchorCtr="0">
            <a:normAutofit/>
          </a:bodyPr>
          <a:lstStyle/>
          <a:p>
            <a:pPr marL="342900" indent="-342900" defTabSz="914400">
              <a:lnSpc>
                <a:spcPct val="90000"/>
              </a:lnSpc>
              <a:spcAft>
                <a:spcPts val="600"/>
              </a:spcAft>
              <a:buClr>
                <a:schemeClr val="accent2"/>
              </a:buClr>
              <a:buFont typeface="Arial" panose="020B0604020202020204" pitchFamily="34" charset="0"/>
              <a:buChar char="•"/>
            </a:pPr>
            <a:r>
              <a:rPr lang="en-US" sz="2400">
                <a:solidFill>
                  <a:srgbClr val="FFFFFF"/>
                </a:solidFill>
              </a:rPr>
              <a:t>Employers covered by §16VAC25-220-50 of this standard </a:t>
            </a:r>
            <a:r>
              <a:rPr lang="en-US" sz="2400" b="1">
                <a:solidFill>
                  <a:srgbClr val="FFFFFF"/>
                </a:solidFill>
              </a:rPr>
              <a:t>shall</a:t>
            </a:r>
            <a:r>
              <a:rPr lang="en-US" sz="2400">
                <a:solidFill>
                  <a:srgbClr val="FFFFFF"/>
                </a:solidFill>
              </a:rPr>
              <a:t> verify compliance with §16VAC25-220-80.A by preparing a </a:t>
            </a:r>
            <a:r>
              <a:rPr lang="en-US" sz="2400" b="1">
                <a:solidFill>
                  <a:srgbClr val="FFFFFF"/>
                </a:solidFill>
              </a:rPr>
              <a:t>written</a:t>
            </a:r>
            <a:r>
              <a:rPr lang="en-US" sz="2400">
                <a:solidFill>
                  <a:srgbClr val="FFFFFF"/>
                </a:solidFill>
              </a:rPr>
              <a:t> </a:t>
            </a:r>
            <a:r>
              <a:rPr lang="en-US" sz="2400" b="1">
                <a:solidFill>
                  <a:srgbClr val="FFFFFF"/>
                </a:solidFill>
              </a:rPr>
              <a:t>certification record </a:t>
            </a:r>
            <a:r>
              <a:rPr lang="en-US" sz="2400">
                <a:solidFill>
                  <a:srgbClr val="FFFFFF"/>
                </a:solidFill>
              </a:rPr>
              <a:t>for those employees </a:t>
            </a:r>
            <a:r>
              <a:rPr lang="en-US" sz="2400" b="1">
                <a:solidFill>
                  <a:srgbClr val="FFFFFF"/>
                </a:solidFill>
              </a:rPr>
              <a:t>exposed</a:t>
            </a:r>
            <a:r>
              <a:rPr lang="en-US" sz="2400">
                <a:solidFill>
                  <a:srgbClr val="FFFFFF"/>
                </a:solidFill>
              </a:rPr>
              <a:t> to hazards or job tasks classified at “</a:t>
            </a:r>
            <a:r>
              <a:rPr lang="en-US" sz="2400" b="1">
                <a:solidFill>
                  <a:srgbClr val="FFFFFF"/>
                </a:solidFill>
              </a:rPr>
              <a:t>very high</a:t>
            </a:r>
            <a:r>
              <a:rPr lang="en-US" sz="2400">
                <a:solidFill>
                  <a:srgbClr val="FFFFFF"/>
                </a:solidFill>
              </a:rPr>
              <a:t>,” “</a:t>
            </a:r>
            <a:r>
              <a:rPr lang="en-US" sz="2400" b="1">
                <a:solidFill>
                  <a:srgbClr val="FFFFFF"/>
                </a:solidFill>
              </a:rPr>
              <a:t>high</a:t>
            </a:r>
            <a:r>
              <a:rPr lang="en-US" sz="2400">
                <a:solidFill>
                  <a:srgbClr val="FFFFFF"/>
                </a:solidFill>
              </a:rPr>
              <a:t>,” or “</a:t>
            </a:r>
            <a:r>
              <a:rPr lang="en-US" sz="2400" b="1">
                <a:solidFill>
                  <a:srgbClr val="FFFFFF"/>
                </a:solidFill>
              </a:rPr>
              <a:t>medium</a:t>
            </a:r>
            <a:r>
              <a:rPr lang="en-US" sz="2400">
                <a:solidFill>
                  <a:srgbClr val="FFFFFF"/>
                </a:solidFill>
              </a:rPr>
              <a:t>” exposure risk levels.</a:t>
            </a:r>
          </a:p>
          <a:p>
            <a:pPr defTabSz="914400">
              <a:lnSpc>
                <a:spcPct val="90000"/>
              </a:lnSpc>
              <a:spcAft>
                <a:spcPts val="600"/>
              </a:spcAft>
              <a:buClr>
                <a:schemeClr val="accent2"/>
              </a:buClr>
            </a:pPr>
            <a:endParaRPr lang="en-US" sz="2400">
              <a:solidFill>
                <a:srgbClr val="FFFFFF"/>
              </a:solidFill>
            </a:endParaRPr>
          </a:p>
          <a:p>
            <a:pPr marL="342900" indent="-342900" defTabSz="914400">
              <a:lnSpc>
                <a:spcPct val="90000"/>
              </a:lnSpc>
              <a:spcAft>
                <a:spcPts val="600"/>
              </a:spcAft>
              <a:buClr>
                <a:schemeClr val="accent2"/>
              </a:buClr>
              <a:buFont typeface="Arial" panose="020B0604020202020204" pitchFamily="34" charset="0"/>
              <a:buChar char="•"/>
            </a:pPr>
            <a:r>
              <a:rPr lang="en-US" sz="2400">
                <a:solidFill>
                  <a:srgbClr val="FFFFFF"/>
                </a:solidFill>
              </a:rPr>
              <a:t>The written certification record </a:t>
            </a:r>
            <a:r>
              <a:rPr lang="en-US" sz="2400" b="1">
                <a:solidFill>
                  <a:srgbClr val="FFFFFF"/>
                </a:solidFill>
              </a:rPr>
              <a:t>shall</a:t>
            </a:r>
            <a:r>
              <a:rPr lang="en-US" sz="2400">
                <a:solidFill>
                  <a:srgbClr val="FFFFFF"/>
                </a:solidFill>
              </a:rPr>
              <a:t> contain the </a:t>
            </a:r>
            <a:r>
              <a:rPr lang="en-US" sz="2400" b="1">
                <a:solidFill>
                  <a:srgbClr val="FFFFFF"/>
                </a:solidFill>
              </a:rPr>
              <a:t>name</a:t>
            </a:r>
            <a:r>
              <a:rPr lang="en-US" sz="2400">
                <a:solidFill>
                  <a:srgbClr val="FFFFFF"/>
                </a:solidFill>
              </a:rPr>
              <a:t> or other </a:t>
            </a:r>
            <a:r>
              <a:rPr lang="en-US" sz="2400" b="1">
                <a:solidFill>
                  <a:srgbClr val="FFFFFF"/>
                </a:solidFill>
              </a:rPr>
              <a:t>unique identifier </a:t>
            </a:r>
            <a:r>
              <a:rPr lang="en-US" sz="2400">
                <a:solidFill>
                  <a:srgbClr val="FFFFFF"/>
                </a:solidFill>
              </a:rPr>
              <a:t>of the </a:t>
            </a:r>
            <a:r>
              <a:rPr lang="en-US" sz="2400" b="1">
                <a:solidFill>
                  <a:srgbClr val="FFFFFF"/>
                </a:solidFill>
              </a:rPr>
              <a:t>employee trained</a:t>
            </a:r>
            <a:r>
              <a:rPr lang="en-US" sz="2400">
                <a:solidFill>
                  <a:srgbClr val="FFFFFF"/>
                </a:solidFill>
              </a:rPr>
              <a:t>, the trained employee’s </a:t>
            </a:r>
            <a:r>
              <a:rPr lang="en-US" sz="2400" b="1">
                <a:solidFill>
                  <a:srgbClr val="FFFFFF"/>
                </a:solidFill>
              </a:rPr>
              <a:t>physical or electronic signature</a:t>
            </a:r>
            <a:r>
              <a:rPr lang="en-US" sz="2400">
                <a:solidFill>
                  <a:srgbClr val="FFFFFF"/>
                </a:solidFill>
              </a:rPr>
              <a:t>, the </a:t>
            </a:r>
            <a:r>
              <a:rPr lang="en-US" sz="2400" b="1">
                <a:solidFill>
                  <a:srgbClr val="FFFFFF"/>
                </a:solidFill>
              </a:rPr>
              <a:t>date(s</a:t>
            </a:r>
            <a:r>
              <a:rPr lang="en-US" sz="2400">
                <a:solidFill>
                  <a:srgbClr val="FFFFFF"/>
                </a:solidFill>
              </a:rPr>
              <a:t>) of the training, and the </a:t>
            </a:r>
            <a:r>
              <a:rPr lang="en-US" sz="2400" b="1">
                <a:solidFill>
                  <a:srgbClr val="FFFFFF"/>
                </a:solidFill>
              </a:rPr>
              <a:t>name</a:t>
            </a:r>
            <a:r>
              <a:rPr lang="en-US" sz="2400">
                <a:solidFill>
                  <a:srgbClr val="FFFFFF"/>
                </a:solidFill>
              </a:rPr>
              <a:t> of the </a:t>
            </a:r>
            <a:r>
              <a:rPr lang="en-US" sz="2400" b="1">
                <a:solidFill>
                  <a:srgbClr val="FFFFFF"/>
                </a:solidFill>
              </a:rPr>
              <a:t>person</a:t>
            </a:r>
            <a:r>
              <a:rPr lang="en-US" sz="2400">
                <a:solidFill>
                  <a:srgbClr val="FFFFFF"/>
                </a:solidFill>
              </a:rPr>
              <a:t> who </a:t>
            </a:r>
            <a:r>
              <a:rPr lang="en-US" sz="2400" b="1">
                <a:solidFill>
                  <a:srgbClr val="FFFFFF"/>
                </a:solidFill>
              </a:rPr>
              <a:t>conducted the training, </a:t>
            </a:r>
            <a:r>
              <a:rPr lang="en-US" sz="2400">
                <a:solidFill>
                  <a:srgbClr val="FFFFFF"/>
                </a:solidFill>
              </a:rPr>
              <a:t>or for </a:t>
            </a:r>
            <a:r>
              <a:rPr lang="en-US" sz="2400" b="1">
                <a:solidFill>
                  <a:srgbClr val="FFFFFF"/>
                </a:solidFill>
              </a:rPr>
              <a:t>computer-based training</a:t>
            </a:r>
            <a:r>
              <a:rPr lang="en-US" sz="2400">
                <a:solidFill>
                  <a:srgbClr val="FFFFFF"/>
                </a:solidFill>
              </a:rPr>
              <a:t>, the </a:t>
            </a:r>
            <a:r>
              <a:rPr lang="en-US" sz="2400" b="1">
                <a:solidFill>
                  <a:srgbClr val="FFFFFF"/>
                </a:solidFill>
              </a:rPr>
              <a:t>name</a:t>
            </a:r>
            <a:r>
              <a:rPr lang="en-US" sz="2400">
                <a:solidFill>
                  <a:srgbClr val="FFFFFF"/>
                </a:solidFill>
              </a:rPr>
              <a:t> of the </a:t>
            </a:r>
            <a:r>
              <a:rPr lang="en-US" sz="2400" b="1">
                <a:solidFill>
                  <a:srgbClr val="FFFFFF"/>
                </a:solidFill>
              </a:rPr>
              <a:t>person</a:t>
            </a:r>
            <a:r>
              <a:rPr lang="en-US" sz="2400">
                <a:solidFill>
                  <a:srgbClr val="FFFFFF"/>
                </a:solidFill>
              </a:rPr>
              <a:t> or </a:t>
            </a:r>
            <a:r>
              <a:rPr lang="en-US" sz="2400" b="1">
                <a:solidFill>
                  <a:srgbClr val="FFFFFF"/>
                </a:solidFill>
              </a:rPr>
              <a:t>entity</a:t>
            </a:r>
            <a:r>
              <a:rPr lang="en-US" sz="2400">
                <a:solidFill>
                  <a:srgbClr val="FFFFFF"/>
                </a:solidFill>
              </a:rPr>
              <a:t> that </a:t>
            </a:r>
            <a:r>
              <a:rPr lang="en-US" sz="2400" b="1">
                <a:solidFill>
                  <a:srgbClr val="FFFFFF"/>
                </a:solidFill>
              </a:rPr>
              <a:t>prepared</a:t>
            </a:r>
            <a:r>
              <a:rPr lang="en-US" sz="2400">
                <a:solidFill>
                  <a:srgbClr val="FFFFFF"/>
                </a:solidFill>
              </a:rPr>
              <a:t> the training </a:t>
            </a:r>
            <a:r>
              <a:rPr lang="en-US" sz="2400" b="1">
                <a:solidFill>
                  <a:srgbClr val="FFFFFF"/>
                </a:solidFill>
              </a:rPr>
              <a:t>material</a:t>
            </a:r>
            <a:r>
              <a:rPr lang="en-US" sz="2400">
                <a:solidFill>
                  <a:srgbClr val="FFFFFF"/>
                </a:solidFill>
              </a:rPr>
              <a:t>. </a:t>
            </a:r>
            <a:endParaRPr lang="en-US" sz="2400" b="1">
              <a:solidFill>
                <a:srgbClr val="FFFFFF"/>
              </a:solidFill>
            </a:endParaRPr>
          </a:p>
          <a:p>
            <a:pPr lvl="0" defTabSz="914400">
              <a:lnSpc>
                <a:spcPct val="90000"/>
              </a:lnSpc>
              <a:spcAft>
                <a:spcPts val="600"/>
              </a:spcAft>
              <a:buClr>
                <a:schemeClr val="accent2"/>
              </a:buClr>
            </a:pPr>
            <a:endParaRPr lang="en-US">
              <a:solidFill>
                <a:srgbClr val="FFFFFF"/>
              </a:solidFill>
            </a:endParaRPr>
          </a:p>
        </p:txBody>
      </p:sp>
    </p:spTree>
    <p:extLst>
      <p:ext uri="{BB962C8B-B14F-4D97-AF65-F5344CB8AC3E}">
        <p14:creationId xmlns:p14="http://schemas.microsoft.com/office/powerpoint/2010/main" val="851297108"/>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7" y="1354016"/>
            <a:ext cx="11133667" cy="2899044"/>
          </a:xfrm>
          <a:prstGeom prst="rect">
            <a:avLst/>
          </a:prstGeom>
          <a:noFill/>
          <a:ln>
            <a:noFill/>
          </a:ln>
        </p:spPr>
        <p:txBody>
          <a:bodyPr spcFirstLastPara="1" wrap="square" lIns="121900" tIns="243833" rIns="121900" bIns="0" anchor="ctr" anchorCtr="0">
            <a:noAutofit/>
          </a:bodyPr>
          <a:lstStyle/>
          <a:p>
            <a:pPr marL="342900" lvl="0" indent="-342900">
              <a:buFont typeface="Arial" panose="020B0604020202020204" pitchFamily="34" charset="0"/>
              <a:buChar char="•"/>
            </a:pPr>
            <a:r>
              <a:rPr lang="en-US" sz="2400"/>
              <a:t>If the employer relies on </a:t>
            </a:r>
            <a:r>
              <a:rPr lang="en-US" sz="2400" b="1"/>
              <a:t>training conducted </a:t>
            </a:r>
            <a:r>
              <a:rPr lang="en-US" sz="2400"/>
              <a:t>by </a:t>
            </a:r>
            <a:r>
              <a:rPr lang="en-US" sz="2400" b="1"/>
              <a:t>another</a:t>
            </a:r>
            <a:r>
              <a:rPr lang="en-US" sz="2400"/>
              <a:t> employer or </a:t>
            </a:r>
            <a:r>
              <a:rPr lang="en-US" sz="2400" b="1"/>
              <a:t>completed</a:t>
            </a:r>
            <a:r>
              <a:rPr lang="en-US" sz="2400"/>
              <a:t> </a:t>
            </a:r>
            <a:r>
              <a:rPr lang="en-US" sz="2400" b="1"/>
              <a:t>prior</a:t>
            </a:r>
            <a:r>
              <a:rPr lang="en-US" sz="2400"/>
              <a:t> to the effective date of this standard, the </a:t>
            </a:r>
            <a:r>
              <a:rPr lang="en-US" sz="2400" b="1"/>
              <a:t>certification record </a:t>
            </a:r>
            <a:r>
              <a:rPr lang="en-US" sz="2400" b="1">
                <a:solidFill>
                  <a:srgbClr val="FF0000"/>
                </a:solidFill>
              </a:rPr>
              <a:t>shall</a:t>
            </a:r>
            <a:r>
              <a:rPr lang="en-US" sz="2400"/>
              <a:t> indicate the </a:t>
            </a:r>
            <a:r>
              <a:rPr lang="en-US" sz="2400" b="1"/>
              <a:t>date</a:t>
            </a:r>
            <a:r>
              <a:rPr lang="en-US" sz="2400"/>
              <a:t> the employer </a:t>
            </a:r>
            <a:r>
              <a:rPr lang="en-US" sz="2400" b="1"/>
              <a:t>determined</a:t>
            </a:r>
            <a:r>
              <a:rPr lang="en-US" sz="2400"/>
              <a:t> the prior </a:t>
            </a:r>
            <a:r>
              <a:rPr lang="en-US" sz="2400" b="1"/>
              <a:t>training</a:t>
            </a:r>
            <a:r>
              <a:rPr lang="en-US" sz="2400"/>
              <a:t> was </a:t>
            </a:r>
            <a:r>
              <a:rPr lang="en-US" sz="2400" b="1"/>
              <a:t>adequate</a:t>
            </a:r>
            <a:r>
              <a:rPr lang="en-US" sz="2400"/>
              <a:t> rather than the date of actual training.</a:t>
            </a:r>
          </a:p>
          <a:p>
            <a:endParaRPr lang="en-US" sz="2400">
              <a:cs typeface="Calibri" panose="020F0502020204030204"/>
            </a:endParaRPr>
          </a:p>
          <a:p>
            <a:pPr marL="342900" indent="-342900">
              <a:buFont typeface="Arial" panose="020B0604020202020204" pitchFamily="34" charset="0"/>
              <a:buChar char="•"/>
            </a:pPr>
            <a:r>
              <a:rPr lang="en-US" sz="2400"/>
              <a:t>The latest training certification shall be maintained.</a:t>
            </a:r>
            <a:endParaRPr lang="en-US" sz="2400">
              <a:cs typeface="Calibri" panose="020F0502020204030204"/>
            </a:endParaRPr>
          </a:p>
          <a:p>
            <a:pPr marL="342900" lvl="0" indent="-342900">
              <a:buFont typeface="Arial" panose="020B0604020202020204" pitchFamily="34" charset="0"/>
              <a:buChar char="•"/>
            </a:pPr>
            <a:endParaRPr lang="en-US" sz="2400"/>
          </a:p>
        </p:txBody>
      </p:sp>
      <p:sp>
        <p:nvSpPr>
          <p:cNvPr id="5" name="Google Shape;835;p57"/>
          <p:cNvSpPr txBox="1">
            <a:spLocks noGrp="1"/>
          </p:cNvSpPr>
          <p:nvPr>
            <p:ph type="ctrTitle"/>
          </p:nvPr>
        </p:nvSpPr>
        <p:spPr/>
        <p:txBody>
          <a:bodyPr/>
          <a:lstStyle/>
          <a:p>
            <a:pPr lvl="0"/>
            <a:r>
              <a:rPr lang="en-US"/>
              <a:t>Training - Certification</a:t>
            </a:r>
          </a:p>
        </p:txBody>
      </p:sp>
    </p:spTree>
    <p:extLst>
      <p:ext uri="{BB962C8B-B14F-4D97-AF65-F5344CB8AC3E}">
        <p14:creationId xmlns:p14="http://schemas.microsoft.com/office/powerpoint/2010/main" val="571358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6" y="1157529"/>
            <a:ext cx="11133667" cy="5513605"/>
          </a:xfrm>
          <a:prstGeom prst="rect">
            <a:avLst/>
          </a:prstGeom>
          <a:noFill/>
          <a:ln>
            <a:noFill/>
          </a:ln>
        </p:spPr>
        <p:txBody>
          <a:bodyPr spcFirstLastPara="1" wrap="square" lIns="121900" tIns="243833" rIns="121900" bIns="0" anchor="t" anchorCtr="0">
            <a:noAutofit/>
          </a:bodyPr>
          <a:lstStyle/>
          <a:p>
            <a:pPr lvl="0"/>
            <a:r>
              <a:rPr lang="en-US" sz="3200" b="1"/>
              <a:t>Retraining</a:t>
            </a:r>
            <a:r>
              <a:rPr lang="en-US" sz="3200"/>
              <a:t> –</a:t>
            </a:r>
          </a:p>
          <a:p>
            <a:pPr lvl="0"/>
            <a:endParaRPr lang="en-US" sz="2400"/>
          </a:p>
          <a:p>
            <a:pPr marL="342900" indent="-342900">
              <a:buFont typeface="Arial" panose="020B0604020202020204" pitchFamily="34" charset="0"/>
              <a:buChar char="•"/>
            </a:pPr>
            <a:r>
              <a:rPr lang="en-US" sz="2400"/>
              <a:t>When employer has </a:t>
            </a:r>
            <a:r>
              <a:rPr lang="en-US" sz="2400" b="1"/>
              <a:t>reason</a:t>
            </a:r>
            <a:r>
              <a:rPr lang="en-US" sz="2400"/>
              <a:t> to </a:t>
            </a:r>
            <a:r>
              <a:rPr lang="en-US" sz="2400" b="1"/>
              <a:t>believe</a:t>
            </a:r>
            <a:r>
              <a:rPr lang="en-US" sz="2400"/>
              <a:t> that any affected employee who has already been trained </a:t>
            </a:r>
            <a:r>
              <a:rPr lang="en-US" sz="2400" b="1"/>
              <a:t>does not </a:t>
            </a:r>
            <a:r>
              <a:rPr lang="en-US" sz="2400"/>
              <a:t>have the </a:t>
            </a:r>
            <a:r>
              <a:rPr lang="en-US" sz="2400" b="1"/>
              <a:t>understanding</a:t>
            </a:r>
            <a:r>
              <a:rPr lang="en-US" sz="2400"/>
              <a:t> and </a:t>
            </a:r>
            <a:r>
              <a:rPr lang="en-US" sz="2400" b="1"/>
              <a:t>skill</a:t>
            </a:r>
            <a:r>
              <a:rPr lang="en-US" sz="2400"/>
              <a:t> required by §16VAC25-220-80.A, the employer </a:t>
            </a:r>
            <a:r>
              <a:rPr lang="en-US" sz="2400" b="1">
                <a:solidFill>
                  <a:srgbClr val="FF0000"/>
                </a:solidFill>
              </a:rPr>
              <a:t>shall</a:t>
            </a:r>
            <a:r>
              <a:rPr lang="en-US" sz="2400"/>
              <a:t> </a:t>
            </a:r>
            <a:r>
              <a:rPr lang="en-US" sz="2400" b="1"/>
              <a:t>retrain</a:t>
            </a:r>
            <a:r>
              <a:rPr lang="en-US" sz="2400"/>
              <a:t> each such employee.</a:t>
            </a:r>
          </a:p>
          <a:p>
            <a:pPr marL="342900" indent="-342900">
              <a:buFont typeface="Arial" panose="020B0604020202020204" pitchFamily="34" charset="0"/>
              <a:buChar char="•"/>
            </a:pPr>
            <a:r>
              <a:rPr lang="en-US" sz="2400"/>
              <a:t>Circumstances where </a:t>
            </a:r>
            <a:r>
              <a:rPr lang="en-US" sz="2400" b="1"/>
              <a:t>retraining</a:t>
            </a:r>
            <a:r>
              <a:rPr lang="en-US" sz="2400"/>
              <a:t> is </a:t>
            </a:r>
            <a:r>
              <a:rPr lang="en-US" sz="2400" b="1"/>
              <a:t>required</a:t>
            </a:r>
            <a:r>
              <a:rPr lang="en-US" sz="2400"/>
              <a:t> include, but are not limited to:</a:t>
            </a:r>
          </a:p>
          <a:p>
            <a:pPr marL="800100" lvl="1" indent="-342900">
              <a:buFont typeface="Arial" panose="020B0604020202020204" pitchFamily="34" charset="0"/>
              <a:buChar char="•"/>
            </a:pPr>
            <a:r>
              <a:rPr lang="en-US" sz="2400" b="1"/>
              <a:t>Changes</a:t>
            </a:r>
            <a:r>
              <a:rPr lang="en-US" sz="2400"/>
              <a:t> in workplace, SARS-CoV-2 or COVID-19 disease hazards exposed to, or job task performed render </a:t>
            </a:r>
            <a:r>
              <a:rPr lang="en-US" sz="2400" b="1"/>
              <a:t>previous training obsolete;</a:t>
            </a:r>
          </a:p>
          <a:p>
            <a:pPr marL="800100" lvl="1" indent="-342900">
              <a:buFont typeface="Arial" panose="020B0604020202020204" pitchFamily="34" charset="0"/>
              <a:buChar char="•"/>
            </a:pPr>
            <a:r>
              <a:rPr lang="en-US" sz="2400" b="1"/>
              <a:t>Changes</a:t>
            </a:r>
            <a:r>
              <a:rPr lang="en-US" sz="2400"/>
              <a:t> are made to the employer’s Infectious Disease </a:t>
            </a:r>
            <a:r>
              <a:rPr lang="en-US" sz="2400" b="1"/>
              <a:t>Preparedness</a:t>
            </a:r>
            <a:r>
              <a:rPr lang="en-US" sz="2400"/>
              <a:t> and </a:t>
            </a:r>
            <a:r>
              <a:rPr lang="en-US" sz="2400" b="1"/>
              <a:t>Response Plan</a:t>
            </a:r>
            <a:r>
              <a:rPr lang="en-US" sz="2400"/>
              <a:t>; or</a:t>
            </a:r>
          </a:p>
          <a:p>
            <a:pPr marL="800100" lvl="1" indent="-342900">
              <a:buFont typeface="Arial" panose="020B0604020202020204" pitchFamily="34" charset="0"/>
              <a:buChar char="•"/>
            </a:pPr>
            <a:r>
              <a:rPr lang="en-US" sz="2400" b="1"/>
              <a:t>Inadequacies</a:t>
            </a:r>
            <a:r>
              <a:rPr lang="en-US" sz="2400"/>
              <a:t> in an affected employee’s knowledge or use of workplace control measures indicate that the </a:t>
            </a:r>
            <a:r>
              <a:rPr lang="en-US" sz="2400" b="1"/>
              <a:t>employee has not retained </a:t>
            </a:r>
            <a:r>
              <a:rPr lang="en-US" sz="2400"/>
              <a:t>the required understanding or skill.</a:t>
            </a:r>
            <a:endParaRPr lang="en-US" sz="3200"/>
          </a:p>
        </p:txBody>
      </p:sp>
      <p:sp>
        <p:nvSpPr>
          <p:cNvPr id="5" name="Google Shape;835;p57"/>
          <p:cNvSpPr txBox="1">
            <a:spLocks noGrp="1"/>
          </p:cNvSpPr>
          <p:nvPr>
            <p:ph type="ctrTitle"/>
          </p:nvPr>
        </p:nvSpPr>
        <p:spPr/>
        <p:txBody>
          <a:bodyPr/>
          <a:lstStyle/>
          <a:p>
            <a:pPr lvl="0"/>
            <a:r>
              <a:rPr lang="en-US"/>
              <a:t>Training - Retraining</a:t>
            </a:r>
          </a:p>
        </p:txBody>
      </p:sp>
    </p:spTree>
    <p:extLst>
      <p:ext uri="{BB962C8B-B14F-4D97-AF65-F5344CB8AC3E}">
        <p14:creationId xmlns:p14="http://schemas.microsoft.com/office/powerpoint/2010/main" val="13382793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ctrTitle"/>
          </p:nvPr>
        </p:nvSpPr>
        <p:spPr/>
        <p:txBody>
          <a:bodyPr/>
          <a:lstStyle/>
          <a:p>
            <a:pPr lvl="0"/>
            <a:r>
              <a:rPr lang="en-US"/>
              <a:t>Training – “Lower” exposure</a:t>
            </a:r>
          </a:p>
        </p:txBody>
      </p:sp>
      <p:sp>
        <p:nvSpPr>
          <p:cNvPr id="4" name="Google Shape;834;p57"/>
          <p:cNvSpPr txBox="1"/>
          <p:nvPr/>
        </p:nvSpPr>
        <p:spPr>
          <a:xfrm>
            <a:off x="68321" y="1478574"/>
            <a:ext cx="11363916" cy="4517780"/>
          </a:xfrm>
          <a:prstGeom prst="rect">
            <a:avLst/>
          </a:prstGeom>
          <a:noFill/>
          <a:ln>
            <a:noFill/>
          </a:ln>
        </p:spPr>
        <p:txBody>
          <a:bodyPr spcFirstLastPara="1" wrap="square" lIns="121900" tIns="243833" rIns="121900" bIns="0" anchor="t" anchorCtr="0">
            <a:noAutofit/>
          </a:bodyPr>
          <a:lstStyle/>
          <a:p>
            <a:pPr marL="342900" indent="-342900">
              <a:buFont typeface="Arial" panose="020B0604020202020204" pitchFamily="34" charset="0"/>
              <a:buChar char="•"/>
            </a:pPr>
            <a:r>
              <a:rPr lang="en-US" sz="2400"/>
              <a:t>Employers with </a:t>
            </a:r>
            <a:r>
              <a:rPr lang="en-US" sz="2400" b="1"/>
              <a:t>hazards</a:t>
            </a:r>
            <a:r>
              <a:rPr lang="en-US" sz="2400"/>
              <a:t> or job </a:t>
            </a:r>
            <a:r>
              <a:rPr lang="en-US" sz="2400" b="1"/>
              <a:t>tasks</a:t>
            </a:r>
            <a:r>
              <a:rPr lang="en-US" sz="2400"/>
              <a:t> classified at “</a:t>
            </a:r>
            <a:r>
              <a:rPr lang="en-US" sz="2400" b="1"/>
              <a:t>lower</a:t>
            </a:r>
            <a:r>
              <a:rPr lang="en-US" sz="2400"/>
              <a:t>” risk </a:t>
            </a:r>
            <a:r>
              <a:rPr lang="en-US" sz="2400" b="1">
                <a:solidFill>
                  <a:srgbClr val="FF0000"/>
                </a:solidFill>
              </a:rPr>
              <a:t>shall</a:t>
            </a:r>
            <a:r>
              <a:rPr lang="en-US" sz="2400"/>
              <a:t> provide </a:t>
            </a:r>
            <a:r>
              <a:rPr lang="en-US" sz="2400" b="1"/>
              <a:t>written</a:t>
            </a:r>
            <a:r>
              <a:rPr lang="en-US" sz="2400"/>
              <a:t> </a:t>
            </a:r>
            <a:r>
              <a:rPr lang="en-US" sz="2400" b="1">
                <a:solidFill>
                  <a:srgbClr val="FF0000"/>
                </a:solidFill>
              </a:rPr>
              <a:t>or</a:t>
            </a:r>
            <a:r>
              <a:rPr lang="en-US" sz="2400"/>
              <a:t> </a:t>
            </a:r>
            <a:r>
              <a:rPr lang="en-US" sz="2400" b="1"/>
              <a:t>oral</a:t>
            </a:r>
            <a:r>
              <a:rPr lang="en-US" sz="2400"/>
              <a:t> information to employees </a:t>
            </a:r>
            <a:r>
              <a:rPr lang="en-US" sz="2400" b="1"/>
              <a:t>exposed</a:t>
            </a:r>
            <a:r>
              <a:rPr lang="en-US" sz="2400"/>
              <a:t> to such </a:t>
            </a:r>
            <a:r>
              <a:rPr lang="en-US" sz="2400" b="1"/>
              <a:t>hazards</a:t>
            </a:r>
            <a:r>
              <a:rPr lang="en-US" sz="2400"/>
              <a:t> or </a:t>
            </a:r>
            <a:r>
              <a:rPr lang="en-US" sz="2400" b="1"/>
              <a:t>engaged</a:t>
            </a:r>
            <a:r>
              <a:rPr lang="en-US" sz="2400"/>
              <a:t> in in such job tasks on the </a:t>
            </a:r>
            <a:r>
              <a:rPr lang="en-US" sz="2400" b="1"/>
              <a:t>hazards</a:t>
            </a:r>
            <a:r>
              <a:rPr lang="en-US" sz="2400"/>
              <a:t> and </a:t>
            </a:r>
            <a:r>
              <a:rPr lang="en-US" sz="2400" b="1"/>
              <a:t>characteristics</a:t>
            </a:r>
            <a:r>
              <a:rPr lang="en-US" sz="2400"/>
              <a:t> of SARS-CoV-2  and the </a:t>
            </a:r>
            <a:r>
              <a:rPr lang="en-US" sz="2400" b="1"/>
              <a:t>symptoms</a:t>
            </a:r>
            <a:r>
              <a:rPr lang="en-US" sz="2400"/>
              <a:t> of COVID-19 and </a:t>
            </a:r>
            <a:r>
              <a:rPr lang="en-US" sz="2400" b="1"/>
              <a:t>measures</a:t>
            </a:r>
            <a:r>
              <a:rPr lang="en-US" sz="2400"/>
              <a:t> to </a:t>
            </a:r>
            <a:r>
              <a:rPr lang="en-US" sz="2400" b="1"/>
              <a:t>minimize</a:t>
            </a:r>
            <a:r>
              <a:rPr lang="en-US" sz="2400"/>
              <a:t> exposure.</a:t>
            </a:r>
          </a:p>
          <a:p>
            <a:pPr lvl="0"/>
            <a:endParaRPr lang="en-US" sz="2400">
              <a:cs typeface="Calibri"/>
            </a:endParaRPr>
          </a:p>
          <a:p>
            <a:pPr marL="342900" lvl="0" indent="-342900">
              <a:buFont typeface="Arial" panose="020B0604020202020204" pitchFamily="34" charset="0"/>
              <a:buChar char="•"/>
            </a:pPr>
            <a:r>
              <a:rPr lang="en-US" sz="2400" b="1"/>
              <a:t>The Department of Labor and Industry </a:t>
            </a:r>
            <a:r>
              <a:rPr lang="en-US" sz="2400" b="1">
                <a:solidFill>
                  <a:srgbClr val="FF0000"/>
                </a:solidFill>
              </a:rPr>
              <a:t>shall</a:t>
            </a:r>
            <a:r>
              <a:rPr lang="en-US" sz="2400" b="1"/>
              <a:t> develop an information sheet containing information which an employer may utilize to comply with this section.</a:t>
            </a:r>
            <a:endParaRPr lang="en-US" sz="2400" b="1">
              <a:cs typeface="Calibri"/>
            </a:endParaRPr>
          </a:p>
        </p:txBody>
      </p:sp>
    </p:spTree>
    <p:extLst>
      <p:ext uri="{BB962C8B-B14F-4D97-AF65-F5344CB8AC3E}">
        <p14:creationId xmlns:p14="http://schemas.microsoft.com/office/powerpoint/2010/main" val="14912285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ctrTitle"/>
          </p:nvPr>
        </p:nvSpPr>
        <p:spPr/>
        <p:txBody>
          <a:bodyPr/>
          <a:lstStyle/>
          <a:p>
            <a:r>
              <a:rPr lang="en-US"/>
              <a:t>Information Provided for “Lower” exposure</a:t>
            </a:r>
          </a:p>
        </p:txBody>
      </p:sp>
      <p:sp>
        <p:nvSpPr>
          <p:cNvPr id="4" name="Google Shape;834;p57"/>
          <p:cNvSpPr txBox="1"/>
          <p:nvPr/>
        </p:nvSpPr>
        <p:spPr>
          <a:xfrm>
            <a:off x="529167" y="813329"/>
            <a:ext cx="8337248" cy="5848728"/>
          </a:xfrm>
          <a:prstGeom prst="rect">
            <a:avLst/>
          </a:prstGeom>
          <a:noFill/>
          <a:ln>
            <a:noFill/>
          </a:ln>
        </p:spPr>
        <p:txBody>
          <a:bodyPr spcFirstLastPara="1" wrap="square" lIns="121900" tIns="243833" rIns="121900" bIns="0" anchor="ctr" anchorCtr="0">
            <a:noAutofit/>
          </a:bodyPr>
          <a:lstStyle/>
          <a:p>
            <a:pPr marL="342900" lvl="0" indent="-342900">
              <a:buFont typeface="Arial" panose="020B0604020202020204" pitchFamily="34" charset="0"/>
              <a:buChar char="•"/>
            </a:pPr>
            <a:r>
              <a:rPr lang="en-US" sz="2400"/>
              <a:t>The information </a:t>
            </a:r>
            <a:r>
              <a:rPr lang="en-US" sz="2400" b="1"/>
              <a:t>shall</a:t>
            </a:r>
            <a:r>
              <a:rPr lang="en-US" sz="2400"/>
              <a:t> include at a minimum:</a:t>
            </a:r>
          </a:p>
          <a:p>
            <a:pPr marL="800100" lvl="1" indent="-342900">
              <a:buFont typeface="Arial" panose="020B0604020202020204" pitchFamily="34" charset="0"/>
              <a:buChar char="•"/>
            </a:pPr>
            <a:r>
              <a:rPr lang="en-US" sz="2400" b="1"/>
              <a:t>Requirements</a:t>
            </a:r>
            <a:r>
              <a:rPr lang="en-US" sz="2400"/>
              <a:t> of this standard,</a:t>
            </a:r>
          </a:p>
          <a:p>
            <a:pPr marL="800100" lvl="1" indent="-342900">
              <a:buFont typeface="Arial" panose="020B0604020202020204" pitchFamily="34" charset="0"/>
              <a:buChar char="•"/>
            </a:pPr>
            <a:r>
              <a:rPr lang="en-US" sz="2400" b="1"/>
              <a:t>Characteristics</a:t>
            </a:r>
            <a:r>
              <a:rPr lang="en-US" sz="2400"/>
              <a:t> and </a:t>
            </a:r>
            <a:r>
              <a:rPr lang="en-US" sz="2400" b="1"/>
              <a:t>methods</a:t>
            </a:r>
            <a:r>
              <a:rPr lang="en-US" sz="2400"/>
              <a:t> of </a:t>
            </a:r>
            <a:r>
              <a:rPr lang="en-US" sz="2400" b="1"/>
              <a:t>transmission</a:t>
            </a:r>
            <a:r>
              <a:rPr lang="en-US" sz="2400"/>
              <a:t> of the SARS-VoV-2 virus,</a:t>
            </a:r>
          </a:p>
          <a:p>
            <a:pPr marL="800100" lvl="1" indent="-342900">
              <a:buFont typeface="Arial" panose="020B0604020202020204" pitchFamily="34" charset="0"/>
              <a:buChar char="•"/>
            </a:pPr>
            <a:r>
              <a:rPr lang="en-US" sz="2400" b="1"/>
              <a:t>Symptoms</a:t>
            </a:r>
            <a:r>
              <a:rPr lang="en-US" sz="2400"/>
              <a:t> of the COVID-19 disease,</a:t>
            </a:r>
          </a:p>
          <a:p>
            <a:pPr marL="800100" lvl="1" indent="-342900">
              <a:buFont typeface="Arial" panose="020B0604020202020204" pitchFamily="34" charset="0"/>
              <a:buChar char="•"/>
            </a:pPr>
            <a:r>
              <a:rPr lang="en-US" sz="2400" b="1"/>
              <a:t>Ability</a:t>
            </a:r>
            <a:r>
              <a:rPr lang="en-US" sz="2400"/>
              <a:t> of pre-symptomatic and asymptomatic COVID-19 persons to </a:t>
            </a:r>
            <a:r>
              <a:rPr lang="en-US" sz="2400" b="1"/>
              <a:t>transmit</a:t>
            </a:r>
            <a:r>
              <a:rPr lang="en-US" sz="2400"/>
              <a:t> the SARS-CoV-2 virus,</a:t>
            </a:r>
          </a:p>
          <a:p>
            <a:pPr marL="800100" lvl="1" indent="-342900">
              <a:buFont typeface="Arial" panose="020B0604020202020204" pitchFamily="34" charset="0"/>
              <a:buChar char="•"/>
            </a:pPr>
            <a:r>
              <a:rPr lang="en-US" sz="2400" b="1"/>
              <a:t>Safe and Healthy work practices and control measures</a:t>
            </a:r>
            <a:r>
              <a:rPr lang="en-US" sz="2400"/>
              <a:t>, including but not limited to, physical distancing, sanitation and disinfection practices, and</a:t>
            </a:r>
          </a:p>
          <a:p>
            <a:pPr marL="800100" lvl="1" indent="-342900">
              <a:buFont typeface="Arial" panose="020B0604020202020204" pitchFamily="34" charset="0"/>
              <a:buChar char="•"/>
            </a:pPr>
            <a:r>
              <a:rPr lang="en-US" sz="2400"/>
              <a:t>The </a:t>
            </a:r>
            <a:r>
              <a:rPr lang="en-US" sz="2400" b="1"/>
              <a:t>anti-discrimination</a:t>
            </a:r>
            <a:r>
              <a:rPr lang="en-US" sz="2400"/>
              <a:t> provisions of this standard in §16VAC25-220-90. </a:t>
            </a:r>
          </a:p>
        </p:txBody>
      </p:sp>
      <p:pic>
        <p:nvPicPr>
          <p:cNvPr id="2050" name="Picture 2" descr="COVID-19 Communication Resources for Travelers | 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372" y="2012117"/>
            <a:ext cx="2841171" cy="366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132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7" y="1409700"/>
            <a:ext cx="11133667" cy="5027676"/>
          </a:xfrm>
          <a:prstGeom prst="rect">
            <a:avLst/>
          </a:prstGeom>
          <a:noFill/>
          <a:ln>
            <a:noFill/>
          </a:ln>
        </p:spPr>
        <p:txBody>
          <a:bodyPr spcFirstLastPara="1" wrap="square" lIns="121900" tIns="243833" rIns="121900" bIns="0" anchor="ctr" anchorCtr="0">
            <a:noAutofit/>
          </a:bodyPr>
          <a:lstStyle/>
          <a:p>
            <a:pPr marL="342900" lvl="0" indent="-342900">
              <a:buFont typeface="Arial" panose="020B0604020202020204" pitchFamily="34" charset="0"/>
              <a:buChar char="•"/>
            </a:pPr>
            <a:r>
              <a:rPr lang="en-US" sz="2400" b="1"/>
              <a:t>Discrimination</a:t>
            </a:r>
            <a:r>
              <a:rPr lang="en-US" sz="2400"/>
              <a:t> against an </a:t>
            </a:r>
            <a:r>
              <a:rPr lang="en-US" sz="2400" b="1"/>
              <a:t>employee</a:t>
            </a:r>
            <a:r>
              <a:rPr lang="en-US" sz="2400"/>
              <a:t> for </a:t>
            </a:r>
            <a:r>
              <a:rPr lang="en-US" sz="2400" b="1"/>
              <a:t>exercising</a:t>
            </a:r>
            <a:r>
              <a:rPr lang="en-US" sz="2400"/>
              <a:t> rights under this standard is </a:t>
            </a:r>
            <a:r>
              <a:rPr lang="en-US" sz="2400" b="1"/>
              <a:t>prohibited</a:t>
            </a:r>
            <a:r>
              <a:rPr lang="en-US" sz="2400"/>
              <a:t>.</a:t>
            </a:r>
          </a:p>
          <a:p>
            <a:endParaRPr lang="en-US" sz="2400">
              <a:cs typeface="Calibri" panose="020F0502020204030204"/>
            </a:endParaRPr>
          </a:p>
          <a:p>
            <a:pPr marL="342900" indent="-342900">
              <a:buFont typeface="Arial" panose="020B0604020202020204" pitchFamily="34" charset="0"/>
              <a:buChar char="•"/>
            </a:pPr>
            <a:r>
              <a:rPr lang="en-US" sz="2400"/>
              <a:t>No person </a:t>
            </a:r>
            <a:r>
              <a:rPr lang="en-US" sz="2400" b="1">
                <a:solidFill>
                  <a:srgbClr val="FF0000"/>
                </a:solidFill>
              </a:rPr>
              <a:t>shall</a:t>
            </a:r>
            <a:r>
              <a:rPr lang="en-US" sz="2400"/>
              <a:t> </a:t>
            </a:r>
            <a:r>
              <a:rPr lang="en-US" sz="2400" b="1"/>
              <a:t>discharge</a:t>
            </a:r>
            <a:r>
              <a:rPr lang="en-US" sz="2400"/>
              <a:t> or in any way </a:t>
            </a:r>
            <a:r>
              <a:rPr lang="en-US" sz="2400" b="1"/>
              <a:t>discriminate</a:t>
            </a:r>
            <a:r>
              <a:rPr lang="en-US" sz="2400"/>
              <a:t> against an employee because the employee has exercised rights under the safety and health provisions of this standard or Title 40.1 of the Code of Virginia, and implementing regulations under 16VAC25-60-110 for themselves or others.</a:t>
            </a:r>
            <a:endParaRPr lang="en-US" sz="2400">
              <a:cs typeface="Calibri"/>
            </a:endParaRPr>
          </a:p>
          <a:p>
            <a:r>
              <a:rPr lang="en-US" sz="2400"/>
              <a:t>  </a:t>
            </a:r>
            <a:endParaRPr lang="en-US">
              <a:cs typeface="Calibri" panose="020F0502020204030204"/>
            </a:endParaRPr>
          </a:p>
          <a:p>
            <a:pPr marL="342900" lvl="0" indent="-342900">
              <a:buFont typeface="Arial" panose="020B0604020202020204" pitchFamily="34" charset="0"/>
              <a:buChar char="•"/>
            </a:pPr>
            <a:r>
              <a:rPr lang="en-US" sz="2400"/>
              <a:t>No person </a:t>
            </a:r>
            <a:r>
              <a:rPr lang="en-US" sz="2400" b="1">
                <a:solidFill>
                  <a:srgbClr val="FF0000"/>
                </a:solidFill>
              </a:rPr>
              <a:t>shall</a:t>
            </a:r>
            <a:r>
              <a:rPr lang="en-US" sz="2400"/>
              <a:t> </a:t>
            </a:r>
            <a:r>
              <a:rPr lang="en-US" sz="2400" b="1"/>
              <a:t>discharge</a:t>
            </a:r>
            <a:r>
              <a:rPr lang="en-US" sz="2400"/>
              <a:t> or in any way </a:t>
            </a:r>
            <a:r>
              <a:rPr lang="en-US" sz="2400" b="1"/>
              <a:t>discriminate</a:t>
            </a:r>
            <a:r>
              <a:rPr lang="en-US" sz="2400"/>
              <a:t> against an employee who </a:t>
            </a:r>
            <a:r>
              <a:rPr lang="en-US" sz="2400" b="1"/>
              <a:t>voluntarily</a:t>
            </a:r>
            <a:r>
              <a:rPr lang="en-US" sz="2400"/>
              <a:t> provides and wears his or her </a:t>
            </a:r>
            <a:r>
              <a:rPr lang="en-US" sz="2400" b="1"/>
              <a:t>own personal protective equipment</a:t>
            </a:r>
            <a:r>
              <a:rPr lang="en-US" sz="2400"/>
              <a:t>, including but not limited to a respirator, face shield, or gloves, or face covering if such equipment is </a:t>
            </a:r>
            <a:r>
              <a:rPr lang="en-US" sz="2400" b="1"/>
              <a:t>not provided </a:t>
            </a:r>
            <a:r>
              <a:rPr lang="en-US" sz="2400"/>
              <a:t>by the employer, provided that the PPE </a:t>
            </a:r>
            <a:r>
              <a:rPr lang="en-US" sz="2400" b="1"/>
              <a:t>does not create </a:t>
            </a:r>
            <a:r>
              <a:rPr lang="en-US" sz="2400"/>
              <a:t>a greater hazard to the employee, or create a serious hazard for other employees.</a:t>
            </a:r>
            <a:endParaRPr lang="en-US" sz="2400">
              <a:cs typeface="Calibri"/>
            </a:endParaRPr>
          </a:p>
          <a:p>
            <a:pPr lvl="0"/>
            <a:endParaRPr lang="en-US" sz="2400"/>
          </a:p>
        </p:txBody>
      </p:sp>
      <p:sp>
        <p:nvSpPr>
          <p:cNvPr id="835" name="Google Shape;835;p57"/>
          <p:cNvSpPr txBox="1">
            <a:spLocks noGrp="1"/>
          </p:cNvSpPr>
          <p:nvPr>
            <p:ph type="ctrTitle"/>
          </p:nvPr>
        </p:nvSpPr>
        <p:spPr/>
        <p:txBody>
          <a:bodyPr/>
          <a:lstStyle/>
          <a:p>
            <a:pPr lvl="0"/>
            <a:r>
              <a:rPr lang="en-US"/>
              <a:t>§90 Discrimination</a:t>
            </a:r>
          </a:p>
        </p:txBody>
      </p:sp>
    </p:spTree>
    <p:extLst>
      <p:ext uri="{BB962C8B-B14F-4D97-AF65-F5344CB8AC3E}">
        <p14:creationId xmlns:p14="http://schemas.microsoft.com/office/powerpoint/2010/main" val="1236446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7" y="1409700"/>
            <a:ext cx="11133667" cy="5027676"/>
          </a:xfrm>
          <a:prstGeom prst="rect">
            <a:avLst/>
          </a:prstGeom>
          <a:noFill/>
          <a:ln>
            <a:noFill/>
          </a:ln>
        </p:spPr>
        <p:txBody>
          <a:bodyPr spcFirstLastPara="1" wrap="square" lIns="121900" tIns="243833" rIns="121900" bIns="0" anchor="ctr" anchorCtr="0">
            <a:noAutofit/>
          </a:bodyPr>
          <a:lstStyle/>
          <a:p>
            <a:pPr marL="342900" lvl="0" indent="-342900">
              <a:buFont typeface="Arial" panose="020B0604020202020204" pitchFamily="34" charset="0"/>
              <a:buChar char="•"/>
            </a:pPr>
            <a:r>
              <a:rPr lang="en-US" sz="2400"/>
              <a:t>No person </a:t>
            </a:r>
            <a:r>
              <a:rPr lang="en-US" sz="2400" b="1">
                <a:solidFill>
                  <a:srgbClr val="FF0000"/>
                </a:solidFill>
              </a:rPr>
              <a:t>shall</a:t>
            </a:r>
            <a:r>
              <a:rPr lang="en-US" sz="2400"/>
              <a:t> </a:t>
            </a:r>
            <a:r>
              <a:rPr lang="en-US" sz="2400" b="1"/>
              <a:t>discharge</a:t>
            </a:r>
            <a:r>
              <a:rPr lang="en-US" sz="2400"/>
              <a:t> or in any way </a:t>
            </a:r>
            <a:r>
              <a:rPr lang="en-US" sz="2400" b="1"/>
              <a:t>discriminate</a:t>
            </a:r>
            <a:r>
              <a:rPr lang="en-US" sz="2400"/>
              <a:t> against an employee who </a:t>
            </a:r>
            <a:r>
              <a:rPr lang="en-US" sz="2400" b="1"/>
              <a:t>raises</a:t>
            </a:r>
            <a:r>
              <a:rPr lang="en-US" sz="2400"/>
              <a:t> a </a:t>
            </a:r>
            <a:r>
              <a:rPr lang="en-US" sz="2400" b="1"/>
              <a:t>reasonable</a:t>
            </a:r>
            <a:r>
              <a:rPr lang="en-US" sz="2400"/>
              <a:t> </a:t>
            </a:r>
            <a:r>
              <a:rPr lang="en-US" sz="2400" b="1"/>
              <a:t>concern</a:t>
            </a:r>
            <a:r>
              <a:rPr lang="en-US" sz="2400"/>
              <a:t> about infection control related to the SARS-CoV-2 virus and COVID-19 disease to the employer, the employer’s agent, other employees, a government agency, or to the public such as through print, online, social, or any other media.</a:t>
            </a:r>
            <a:endParaRPr lang="en-US" sz="2400" b="1"/>
          </a:p>
          <a:p>
            <a:endParaRPr lang="en-US" sz="2400">
              <a:cs typeface="Calibri" panose="020F0502020204030204"/>
            </a:endParaRPr>
          </a:p>
          <a:p>
            <a:pPr marL="342900" indent="-342900">
              <a:buFont typeface="Arial" panose="020B0604020202020204" pitchFamily="34" charset="0"/>
              <a:buChar char="•"/>
            </a:pPr>
            <a:r>
              <a:rPr lang="en-US" sz="2400" b="1"/>
              <a:t>Nothing in this standard shall limit an employee from refusing to do work or enter a location they feel is unsafe</a:t>
            </a:r>
            <a:r>
              <a:rPr lang="en-US" sz="2400"/>
              <a:t>. See §16VAC25-60-110 for requirements concerning discharge or discipline of an employee who has refused to complete an assigned task because of a reasonable fear of injury or death. </a:t>
            </a:r>
            <a:endParaRPr lang="en-US" sz="2400">
              <a:cs typeface="Calibri"/>
            </a:endParaRPr>
          </a:p>
          <a:p>
            <a:pPr lvl="0"/>
            <a:endParaRPr lang="en-US" sz="2400"/>
          </a:p>
        </p:txBody>
      </p:sp>
      <p:sp>
        <p:nvSpPr>
          <p:cNvPr id="835" name="Google Shape;835;p57"/>
          <p:cNvSpPr txBox="1">
            <a:spLocks noGrp="1"/>
          </p:cNvSpPr>
          <p:nvPr>
            <p:ph type="ctrTitle"/>
          </p:nvPr>
        </p:nvSpPr>
        <p:spPr/>
        <p:txBody>
          <a:bodyPr/>
          <a:lstStyle/>
          <a:p>
            <a:pPr lvl="0"/>
            <a:r>
              <a:rPr lang="en-US"/>
              <a:t>§90 Discrimination</a:t>
            </a:r>
          </a:p>
        </p:txBody>
      </p:sp>
    </p:spTree>
    <p:extLst>
      <p:ext uri="{BB962C8B-B14F-4D97-AF65-F5344CB8AC3E}">
        <p14:creationId xmlns:p14="http://schemas.microsoft.com/office/powerpoint/2010/main" val="20976113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7" y="1409700"/>
            <a:ext cx="11133667" cy="5167279"/>
          </a:xfrm>
          <a:prstGeom prst="rect">
            <a:avLst/>
          </a:prstGeom>
          <a:noFill/>
          <a:ln>
            <a:noFill/>
          </a:ln>
        </p:spPr>
        <p:txBody>
          <a:bodyPr spcFirstLastPara="1" wrap="square" lIns="121900" tIns="243833" rIns="121900" bIns="0" anchor="ctr" anchorCtr="0">
            <a:noAutofit/>
          </a:bodyPr>
          <a:lstStyle/>
          <a:p>
            <a:pPr lvl="0"/>
            <a:r>
              <a:rPr lang="en-US" sz="2400"/>
              <a:t>VOSH Consultation Services are here to help you:</a:t>
            </a:r>
          </a:p>
          <a:p>
            <a:pPr lvl="0"/>
            <a:endParaRPr lang="en-US" sz="2400">
              <a:cs typeface="Calibri"/>
            </a:endParaRPr>
          </a:p>
          <a:p>
            <a:pPr marL="342900" indent="-342900">
              <a:buFont typeface="Arial" panose="020B0604020202020204" pitchFamily="34" charset="0"/>
              <a:buChar char="•"/>
            </a:pPr>
            <a:r>
              <a:rPr lang="en-US" sz="2400"/>
              <a:t>To request a </a:t>
            </a:r>
            <a:r>
              <a:rPr lang="en-US" sz="2400" b="1"/>
              <a:t>FREE, CONFIDENTIAL</a:t>
            </a:r>
            <a:r>
              <a:rPr lang="en-US" sz="2400"/>
              <a:t> Onsite or Virtual Visit by our qualified consultants visit our website and complete the Consultation Request Form</a:t>
            </a:r>
            <a:endParaRPr lang="en-US" sz="2400">
              <a:cs typeface="Calibri"/>
            </a:endParaRPr>
          </a:p>
          <a:p>
            <a:pPr marL="342900" indent="-342900">
              <a:buFont typeface="Arial" panose="020B0604020202020204" pitchFamily="34" charset="0"/>
              <a:buChar char="•"/>
            </a:pPr>
            <a:endParaRPr lang="en-US" sz="2400"/>
          </a:p>
          <a:p>
            <a:pPr lvl="0" algn="ctr"/>
            <a:r>
              <a:rPr lang="en-US" sz="2400">
                <a:hlinkClick r:id="rId3">
                  <a:extLst>
                    <a:ext uri="{A12FA001-AC4F-418D-AE19-62706E023703}">
                      <ahyp:hlinkClr xmlns:ahyp="http://schemas.microsoft.com/office/drawing/2018/hyperlinkcolor" xmlns="" val="tx"/>
                    </a:ext>
                  </a:extLst>
                </a:hlinkClick>
              </a:rPr>
              <a:t>https://www.doli.virginia.gov/vosh-programs/consultation/</a:t>
            </a:r>
            <a:endParaRPr lang="en-US" sz="2400"/>
          </a:p>
          <a:p>
            <a:pPr algn="ctr"/>
            <a:endParaRPr lang="en-US" sz="2400"/>
          </a:p>
          <a:p>
            <a:pPr marL="342900" lvl="0" indent="-342900">
              <a:buFont typeface="Arial" panose="020B0604020202020204" pitchFamily="34" charset="0"/>
              <a:buChar char="•"/>
            </a:pPr>
            <a:r>
              <a:rPr lang="en-US" sz="2400"/>
              <a:t>We offer Hazard Identification, Training, Abatement Advice, Program Assistance, and Industrial Hygiene Sampling</a:t>
            </a:r>
            <a:endParaRPr lang="en-US" sz="2400">
              <a:cs typeface="Calibri" panose="020F0502020204030204"/>
            </a:endParaRPr>
          </a:p>
        </p:txBody>
      </p:sp>
      <p:sp>
        <p:nvSpPr>
          <p:cNvPr id="835" name="Google Shape;835;p57"/>
          <p:cNvSpPr txBox="1">
            <a:spLocks noGrp="1"/>
          </p:cNvSpPr>
          <p:nvPr>
            <p:ph type="ctrTitle"/>
          </p:nvPr>
        </p:nvSpPr>
        <p:spPr/>
        <p:txBody>
          <a:bodyPr/>
          <a:lstStyle/>
          <a:p>
            <a:pPr lvl="0"/>
            <a:r>
              <a:rPr lang="en-US"/>
              <a:t>Question or Need More Information?</a:t>
            </a:r>
          </a:p>
        </p:txBody>
      </p:sp>
    </p:spTree>
    <p:extLst>
      <p:ext uri="{BB962C8B-B14F-4D97-AF65-F5344CB8AC3E}">
        <p14:creationId xmlns:p14="http://schemas.microsoft.com/office/powerpoint/2010/main" val="17023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218679" y="1389758"/>
            <a:ext cx="11523378" cy="4270813"/>
          </a:xfrm>
          <a:prstGeom prst="rect">
            <a:avLst/>
          </a:prstGeom>
          <a:noFill/>
          <a:ln>
            <a:noFill/>
          </a:ln>
        </p:spPr>
        <p:txBody>
          <a:bodyPr spcFirstLastPara="1" wrap="square" lIns="121900" tIns="243833" rIns="121900" bIns="0" anchor="ctr" anchorCtr="0">
            <a:noAutofit/>
          </a:bodyPr>
          <a:lstStyle/>
          <a:p>
            <a:pPr marL="186055">
              <a:buSzPct val="100000"/>
            </a:pPr>
            <a:r>
              <a:rPr lang="en-US" sz="3200" b="1">
                <a:ea typeface="Anaheim"/>
                <a:cs typeface="Anaheim"/>
                <a:sym typeface="Anaheim"/>
              </a:rPr>
              <a:t>Effective and Expiration Date:</a:t>
            </a:r>
            <a:endParaRPr lang="en-US"/>
          </a:p>
          <a:p>
            <a:pPr marL="186055">
              <a:buSzPct val="100000"/>
            </a:pPr>
            <a:endParaRPr lang="en-US" sz="3200" b="1">
              <a:ea typeface="Anaheim"/>
              <a:cs typeface="Anaheim"/>
            </a:endParaRPr>
          </a:p>
          <a:p>
            <a:pPr marL="643255" indent="-457200">
              <a:buSzPct val="100000"/>
              <a:buFont typeface="Arial" panose="020B0604020202020204" pitchFamily="34" charset="0"/>
              <a:buChar char="•"/>
            </a:pPr>
            <a:r>
              <a:rPr lang="en-US" sz="2400" b="1">
                <a:ea typeface="Anaheim"/>
                <a:cs typeface="Anaheim"/>
                <a:sym typeface="Anaheim"/>
              </a:rPr>
              <a:t>Effective</a:t>
            </a:r>
            <a:r>
              <a:rPr lang="en-US" sz="2400">
                <a:ea typeface="Anaheim"/>
                <a:cs typeface="Anaheim"/>
                <a:sym typeface="Anaheim"/>
              </a:rPr>
              <a:t> </a:t>
            </a:r>
            <a:r>
              <a:rPr lang="en-US" sz="2400" b="1">
                <a:ea typeface="Anaheim"/>
                <a:cs typeface="Anaheim"/>
                <a:sym typeface="Anaheim"/>
              </a:rPr>
              <a:t>immediately</a:t>
            </a:r>
            <a:r>
              <a:rPr lang="en-US" sz="2400">
                <a:ea typeface="Anaheim"/>
                <a:cs typeface="Anaheim"/>
                <a:sym typeface="Anaheim"/>
              </a:rPr>
              <a:t> upon </a:t>
            </a:r>
            <a:r>
              <a:rPr lang="en-US" sz="2400" b="1">
                <a:ea typeface="Anaheim"/>
                <a:cs typeface="Anaheim"/>
                <a:sym typeface="Anaheim"/>
              </a:rPr>
              <a:t>publication</a:t>
            </a:r>
            <a:r>
              <a:rPr lang="en-US" sz="2400">
                <a:ea typeface="Anaheim"/>
                <a:cs typeface="Anaheim"/>
                <a:sym typeface="Anaheim"/>
              </a:rPr>
              <a:t> in a </a:t>
            </a:r>
            <a:r>
              <a:rPr lang="en-US" sz="2400" b="1">
                <a:ea typeface="Anaheim"/>
                <a:cs typeface="Anaheim"/>
                <a:sym typeface="Anaheim"/>
              </a:rPr>
              <a:t>newspaper</a:t>
            </a:r>
            <a:r>
              <a:rPr lang="en-US" sz="2400">
                <a:ea typeface="Anaheim"/>
                <a:cs typeface="Anaheim"/>
                <a:sym typeface="Anaheim"/>
              </a:rPr>
              <a:t> of general circulations published in </a:t>
            </a:r>
            <a:r>
              <a:rPr lang="en-US" sz="2400" b="1">
                <a:ea typeface="Anaheim"/>
                <a:cs typeface="Anaheim"/>
                <a:sym typeface="Anaheim"/>
              </a:rPr>
              <a:t>the City of Richmond.</a:t>
            </a:r>
            <a:endParaRPr lang="en-US" sz="2400" b="1">
              <a:ea typeface="Anaheim"/>
              <a:cs typeface="Anaheim"/>
            </a:endParaRPr>
          </a:p>
          <a:p>
            <a:pPr marL="186055">
              <a:buSzPct val="100000"/>
            </a:pPr>
            <a:endParaRPr lang="en-US" sz="2400" b="1">
              <a:ea typeface="Anaheim"/>
              <a:cs typeface="Anaheim"/>
            </a:endParaRPr>
          </a:p>
          <a:p>
            <a:pPr marL="643255" indent="-457200">
              <a:buSzPct val="100000"/>
              <a:buFont typeface="Arial" panose="020B0604020202020204" pitchFamily="34" charset="0"/>
              <a:buChar char="•"/>
            </a:pPr>
            <a:r>
              <a:rPr lang="en-US" sz="2400" b="1">
                <a:ea typeface="Anaheim"/>
                <a:cs typeface="Anaheim"/>
                <a:sym typeface="Anaheim"/>
              </a:rPr>
              <a:t>Expires</a:t>
            </a:r>
            <a:r>
              <a:rPr lang="en-US" sz="2400">
                <a:ea typeface="Anaheim"/>
                <a:cs typeface="Anaheim"/>
                <a:sym typeface="Anaheim"/>
              </a:rPr>
              <a:t> within </a:t>
            </a:r>
            <a:r>
              <a:rPr lang="en-US" sz="2400" b="1">
                <a:solidFill>
                  <a:srgbClr val="0070C0"/>
                </a:solidFill>
                <a:ea typeface="Anaheim"/>
                <a:cs typeface="Anaheim"/>
                <a:sym typeface="Anaheim"/>
              </a:rPr>
              <a:t>six months </a:t>
            </a:r>
            <a:r>
              <a:rPr lang="en-US" sz="2400">
                <a:ea typeface="Anaheim"/>
                <a:cs typeface="Anaheim"/>
                <a:sym typeface="Anaheim"/>
              </a:rPr>
              <a:t>of its effective date, </a:t>
            </a:r>
            <a:r>
              <a:rPr lang="en-US" sz="2400" b="1">
                <a:ea typeface="Anaheim"/>
                <a:cs typeface="Anaheim"/>
                <a:sym typeface="Anaheim"/>
              </a:rPr>
              <a:t>or </a:t>
            </a:r>
          </a:p>
          <a:p>
            <a:pPr marL="186055">
              <a:buSzPct val="100000"/>
            </a:pPr>
            <a:endParaRPr lang="en-US" sz="2400" b="1">
              <a:ea typeface="Anaheim"/>
              <a:cs typeface="Anaheim"/>
            </a:endParaRPr>
          </a:p>
          <a:p>
            <a:pPr marL="643255" indent="-457200">
              <a:buSzPct val="100000"/>
              <a:buFont typeface="Arial" panose="020B0604020202020204" pitchFamily="34" charset="0"/>
              <a:buChar char="•"/>
            </a:pPr>
            <a:r>
              <a:rPr lang="en-US" sz="2400">
                <a:ea typeface="Anaheim"/>
                <a:cs typeface="Anaheim"/>
                <a:sym typeface="Anaheim"/>
              </a:rPr>
              <a:t>Upon</a:t>
            </a:r>
            <a:r>
              <a:rPr lang="en-US" sz="2400" b="1">
                <a:ea typeface="Anaheim"/>
                <a:cs typeface="Anaheim"/>
                <a:sym typeface="Anaheim"/>
              </a:rPr>
              <a:t> expiration of the Governor’s State of Emergency, or</a:t>
            </a:r>
            <a:endParaRPr lang="en-US" sz="2400" b="1">
              <a:ea typeface="Anaheim"/>
              <a:cs typeface="Anaheim"/>
            </a:endParaRPr>
          </a:p>
          <a:p>
            <a:pPr marL="186055">
              <a:buSzPct val="100000"/>
            </a:pPr>
            <a:endParaRPr lang="en-US" sz="2400" b="1">
              <a:ea typeface="Anaheim"/>
              <a:cs typeface="Anaheim"/>
            </a:endParaRPr>
          </a:p>
          <a:p>
            <a:pPr marL="643255" indent="-457200">
              <a:buSzPct val="100000"/>
              <a:buFont typeface="Arial" panose="020B0604020202020204" pitchFamily="34" charset="0"/>
              <a:buChar char="•"/>
            </a:pPr>
            <a:r>
              <a:rPr lang="en-US" sz="2400">
                <a:ea typeface="Anaheim"/>
                <a:cs typeface="Anaheim"/>
                <a:sym typeface="Anaheim"/>
              </a:rPr>
              <a:t>When </a:t>
            </a:r>
            <a:r>
              <a:rPr lang="en-US" sz="2400" b="1">
                <a:ea typeface="Anaheim"/>
                <a:cs typeface="Anaheim"/>
                <a:sym typeface="Anaheim"/>
              </a:rPr>
              <a:t>superseded</a:t>
            </a:r>
            <a:r>
              <a:rPr lang="en-US" sz="2400">
                <a:ea typeface="Anaheim"/>
                <a:cs typeface="Anaheim"/>
                <a:sym typeface="Anaheim"/>
              </a:rPr>
              <a:t> by a </a:t>
            </a:r>
            <a:r>
              <a:rPr lang="en-US" sz="2400" b="1">
                <a:ea typeface="Anaheim"/>
                <a:cs typeface="Anaheim"/>
                <a:sym typeface="Anaheim"/>
              </a:rPr>
              <a:t>permanent</a:t>
            </a:r>
            <a:r>
              <a:rPr lang="en-US" sz="2400">
                <a:ea typeface="Anaheim"/>
                <a:cs typeface="Anaheim"/>
                <a:sym typeface="Anaheim"/>
              </a:rPr>
              <a:t> standard, </a:t>
            </a:r>
            <a:r>
              <a:rPr lang="en-US" sz="2400" b="1">
                <a:ea typeface="Anaheim"/>
                <a:cs typeface="Anaheim"/>
                <a:sym typeface="Anaheim"/>
              </a:rPr>
              <a:t>whichever occurs first, or</a:t>
            </a:r>
            <a:endParaRPr lang="en-US" sz="2400" b="1">
              <a:ea typeface="Anaheim"/>
              <a:cs typeface="Anaheim"/>
            </a:endParaRPr>
          </a:p>
          <a:p>
            <a:pPr marL="186055">
              <a:buSzPct val="100000"/>
            </a:pPr>
            <a:endParaRPr lang="en-US" sz="2400" b="1">
              <a:ea typeface="Anaheim"/>
              <a:cs typeface="Anaheim"/>
            </a:endParaRPr>
          </a:p>
          <a:p>
            <a:pPr marL="643255" indent="-457200">
              <a:buSzPct val="100000"/>
              <a:buFont typeface="Arial" panose="020B0604020202020204" pitchFamily="34" charset="0"/>
              <a:buChar char="•"/>
            </a:pPr>
            <a:r>
              <a:rPr lang="en-US" sz="2400">
                <a:ea typeface="Anaheim"/>
                <a:cs typeface="Anaheim"/>
                <a:sym typeface="Anaheim"/>
              </a:rPr>
              <a:t>When </a:t>
            </a:r>
            <a:r>
              <a:rPr lang="en-US" sz="2400" b="1">
                <a:ea typeface="Anaheim"/>
                <a:cs typeface="Anaheim"/>
                <a:sym typeface="Anaheim"/>
              </a:rPr>
              <a:t>repealed</a:t>
            </a:r>
            <a:r>
              <a:rPr lang="en-US" sz="2400">
                <a:ea typeface="Anaheim"/>
                <a:cs typeface="Anaheim"/>
                <a:sym typeface="Anaheim"/>
              </a:rPr>
              <a:t> by the Virginia Safety and Health Codes Board.</a:t>
            </a:r>
            <a:endParaRPr lang="en-US" sz="2400">
              <a:ea typeface="Anaheim"/>
              <a:cs typeface="Anaheim"/>
            </a:endParaRPr>
          </a:p>
        </p:txBody>
      </p:sp>
      <p:sp>
        <p:nvSpPr>
          <p:cNvPr id="835" name="Google Shape;835;p57"/>
          <p:cNvSpPr txBox="1">
            <a:spLocks noGrp="1"/>
          </p:cNvSpPr>
          <p:nvPr>
            <p:ph type="ctrTitle"/>
          </p:nvPr>
        </p:nvSpPr>
        <p:spPr/>
        <p:txBody>
          <a:bodyPr/>
          <a:lstStyle/>
          <a:p>
            <a:r>
              <a:rPr lang="en-US"/>
              <a:t>§20 Dates</a:t>
            </a:r>
          </a:p>
        </p:txBody>
      </p:sp>
      <p:pic>
        <p:nvPicPr>
          <p:cNvPr id="2050" name="Picture 2" descr="Calendar for week of Jan. 14 - The Virginian-Pilot - Inside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349" y="2704462"/>
            <a:ext cx="2264317" cy="225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48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28921" y="791071"/>
            <a:ext cx="11558279" cy="5410295"/>
          </a:xfrm>
          <a:prstGeom prst="rect">
            <a:avLst/>
          </a:prstGeom>
          <a:noFill/>
          <a:ln>
            <a:noFill/>
          </a:ln>
        </p:spPr>
        <p:txBody>
          <a:bodyPr spcFirstLastPara="1" wrap="square" lIns="121900" tIns="243833" rIns="121900" bIns="0" anchor="ctr" anchorCtr="0">
            <a:noAutofit/>
          </a:bodyPr>
          <a:lstStyle/>
          <a:p>
            <a:pPr marL="186055">
              <a:buSzPct val="100000"/>
            </a:pPr>
            <a:r>
              <a:rPr lang="en-US" sz="3200" b="1"/>
              <a:t>Training Dates:</a:t>
            </a:r>
            <a:endParaRPr lang="en-US"/>
          </a:p>
          <a:p>
            <a:pPr marL="186055">
              <a:buSzPct val="100000"/>
            </a:pPr>
            <a:endParaRPr lang="en-US" sz="3200" b="1">
              <a:cs typeface="Calibri" panose="020F0502020204030204"/>
            </a:endParaRPr>
          </a:p>
          <a:p>
            <a:pPr marL="643255" indent="-457200">
              <a:buSzPct val="100000"/>
              <a:buFont typeface="Arial" panose="020B0604020202020204" pitchFamily="34" charset="0"/>
              <a:buChar char="•"/>
            </a:pPr>
            <a:r>
              <a:rPr lang="en-US" sz="2400"/>
              <a:t>With the </a:t>
            </a:r>
            <a:r>
              <a:rPr lang="en-US" sz="2400" b="1"/>
              <a:t>exception</a:t>
            </a:r>
            <a:r>
              <a:rPr lang="en-US" sz="2400"/>
              <a:t> of</a:t>
            </a:r>
            <a:r>
              <a:rPr lang="en-US" sz="2400" b="1"/>
              <a:t> §16VAC25-220-80.B.10 </a:t>
            </a:r>
            <a:r>
              <a:rPr lang="en-US" sz="2400"/>
              <a:t>regarding </a:t>
            </a:r>
            <a:r>
              <a:rPr lang="en-US" sz="2400" b="1"/>
              <a:t>training</a:t>
            </a:r>
            <a:r>
              <a:rPr lang="en-US" sz="2400"/>
              <a:t> required on infectious disease preparedness and response plans, the </a:t>
            </a:r>
            <a:r>
              <a:rPr lang="en-US" sz="2400" b="1"/>
              <a:t>training requirements </a:t>
            </a:r>
            <a:r>
              <a:rPr lang="en-US" sz="2400"/>
              <a:t>in </a:t>
            </a:r>
            <a:r>
              <a:rPr lang="en-US" sz="2400" b="1"/>
              <a:t>§16VAC25-220-80 </a:t>
            </a:r>
            <a:r>
              <a:rPr lang="en-US" sz="2400" b="1">
                <a:solidFill>
                  <a:srgbClr val="FF0000"/>
                </a:solidFill>
              </a:rPr>
              <a:t>shall</a:t>
            </a:r>
            <a:r>
              <a:rPr lang="en-US" sz="2400"/>
              <a:t> take effect </a:t>
            </a:r>
            <a:r>
              <a:rPr lang="en-US" sz="2400" b="1">
                <a:solidFill>
                  <a:srgbClr val="0070C0"/>
                </a:solidFill>
              </a:rPr>
              <a:t>thirty (30) days after</a:t>
            </a:r>
            <a:r>
              <a:rPr lang="en-US" sz="2400">
                <a:solidFill>
                  <a:srgbClr val="0070C0"/>
                </a:solidFill>
              </a:rPr>
              <a:t> </a:t>
            </a:r>
            <a:r>
              <a:rPr lang="en-US" sz="2400"/>
              <a:t>the </a:t>
            </a:r>
            <a:r>
              <a:rPr lang="en-US" sz="2400" b="1"/>
              <a:t>effective date </a:t>
            </a:r>
            <a:r>
              <a:rPr lang="en-US" sz="2400"/>
              <a:t>of this standard. </a:t>
            </a:r>
          </a:p>
          <a:p>
            <a:pPr marL="186055">
              <a:buSzPct val="100000"/>
            </a:pPr>
            <a:endParaRPr lang="en-US" sz="2400">
              <a:cs typeface="Calibri"/>
            </a:endParaRPr>
          </a:p>
          <a:p>
            <a:pPr marL="643255" indent="-457200">
              <a:buSzPct val="100000"/>
              <a:buFont typeface="Arial" panose="020B0604020202020204" pitchFamily="34" charset="0"/>
              <a:buChar char="•"/>
            </a:pPr>
            <a:r>
              <a:rPr lang="en-US" sz="2400"/>
              <a:t>The </a:t>
            </a:r>
            <a:r>
              <a:rPr lang="en-US" sz="2400" b="1"/>
              <a:t>training requirements </a:t>
            </a:r>
            <a:r>
              <a:rPr lang="en-US" sz="2400"/>
              <a:t>under </a:t>
            </a:r>
            <a:r>
              <a:rPr lang="en-US" sz="2400" b="1"/>
              <a:t>§16VAC25-220-80.B.10 </a:t>
            </a:r>
            <a:r>
              <a:rPr lang="en-US" sz="2400" b="1">
                <a:solidFill>
                  <a:srgbClr val="FF0000"/>
                </a:solidFill>
              </a:rPr>
              <a:t>shall</a:t>
            </a:r>
            <a:r>
              <a:rPr lang="en-US" sz="2400"/>
              <a:t> take effect </a:t>
            </a:r>
            <a:r>
              <a:rPr lang="en-US" sz="2400" b="1">
                <a:solidFill>
                  <a:srgbClr val="0070C0"/>
                </a:solidFill>
              </a:rPr>
              <a:t>sixty (60) days after </a:t>
            </a:r>
            <a:r>
              <a:rPr lang="en-US" sz="2400"/>
              <a:t>the </a:t>
            </a:r>
            <a:r>
              <a:rPr lang="en-US" sz="2400" b="1"/>
              <a:t>effective</a:t>
            </a:r>
            <a:r>
              <a:rPr lang="en-US" sz="2400"/>
              <a:t> </a:t>
            </a:r>
            <a:r>
              <a:rPr lang="en-US" sz="2400" b="1"/>
              <a:t>date</a:t>
            </a:r>
            <a:r>
              <a:rPr lang="en-US" sz="2400"/>
              <a:t> of this standard.</a:t>
            </a:r>
            <a:endParaRPr lang="en-US" sz="2400">
              <a:cs typeface="Calibri"/>
            </a:endParaRPr>
          </a:p>
          <a:p>
            <a:pPr marL="186055">
              <a:buSzPct val="100000"/>
            </a:pPr>
            <a:endParaRPr lang="en-US" sz="2400">
              <a:cs typeface="Calibri"/>
            </a:endParaRPr>
          </a:p>
          <a:p>
            <a:pPr marL="643255" indent="-457200">
              <a:buSzPct val="100000"/>
              <a:buFont typeface="Arial" panose="020B0604020202020204" pitchFamily="34" charset="0"/>
              <a:buChar char="•"/>
            </a:pPr>
            <a:r>
              <a:rPr lang="en-US" sz="2400"/>
              <a:t>The </a:t>
            </a:r>
            <a:r>
              <a:rPr lang="en-US" sz="2400" b="1"/>
              <a:t>requirements</a:t>
            </a:r>
            <a:r>
              <a:rPr lang="en-US" sz="2400"/>
              <a:t> for </a:t>
            </a:r>
            <a:r>
              <a:rPr lang="en-US" sz="2400" b="1"/>
              <a:t>§16VAC25-220-70</a:t>
            </a:r>
            <a:r>
              <a:rPr lang="en-US" sz="2400"/>
              <a:t>, Infectious Disease Preparedness and Response Plan, </a:t>
            </a:r>
            <a:r>
              <a:rPr lang="en-US" sz="2400" b="1">
                <a:solidFill>
                  <a:srgbClr val="FF0000"/>
                </a:solidFill>
              </a:rPr>
              <a:t>shall</a:t>
            </a:r>
            <a:r>
              <a:rPr lang="en-US" sz="2400"/>
              <a:t> take effect </a:t>
            </a:r>
            <a:r>
              <a:rPr lang="en-US" sz="2400" b="1">
                <a:solidFill>
                  <a:srgbClr val="0070C0"/>
                </a:solidFill>
              </a:rPr>
              <a:t>sixty (60) days </a:t>
            </a:r>
            <a:r>
              <a:rPr lang="en-US" sz="2400"/>
              <a:t>after the </a:t>
            </a:r>
            <a:r>
              <a:rPr lang="en-US" sz="2400" b="1"/>
              <a:t>effective</a:t>
            </a:r>
            <a:r>
              <a:rPr lang="en-US" sz="2400"/>
              <a:t> </a:t>
            </a:r>
            <a:r>
              <a:rPr lang="en-US" sz="2400" b="1"/>
              <a:t>date</a:t>
            </a:r>
            <a:r>
              <a:rPr lang="en-US" sz="2400"/>
              <a:t> of this standard.</a:t>
            </a:r>
            <a:endParaRPr lang="en-US" sz="2400">
              <a:ea typeface="Anaheim"/>
              <a:cs typeface="Anaheim"/>
            </a:endParaRPr>
          </a:p>
        </p:txBody>
      </p:sp>
      <p:sp>
        <p:nvSpPr>
          <p:cNvPr id="835" name="Google Shape;835;p57"/>
          <p:cNvSpPr txBox="1">
            <a:spLocks noGrp="1"/>
          </p:cNvSpPr>
          <p:nvPr>
            <p:ph type="ctrTitle"/>
          </p:nvPr>
        </p:nvSpPr>
        <p:spPr/>
        <p:txBody>
          <a:bodyPr/>
          <a:lstStyle/>
          <a:p>
            <a:r>
              <a:rPr lang="en-US"/>
              <a:t>§20 Dates</a:t>
            </a:r>
          </a:p>
        </p:txBody>
      </p:sp>
      <p:pic>
        <p:nvPicPr>
          <p:cNvPr id="2050" name="Picture 2" descr="Calendar for week of Jan. 14 - The Virginian-Pilot - Inside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234" y="335367"/>
            <a:ext cx="1480457" cy="147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0992" y="1423340"/>
            <a:ext cx="11133667" cy="5305443"/>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endParaRPr lang="en-US" sz="2400" b="1" u="sng"/>
          </a:p>
          <a:p>
            <a:pPr marL="380365" indent="-380365">
              <a:buFont typeface="Arial" panose="020B0604020202020204" pitchFamily="34" charset="0"/>
              <a:buChar char="•"/>
            </a:pPr>
            <a:r>
              <a:rPr lang="en-US" sz="2400" b="1" u="sng"/>
              <a:t>Administrative Control</a:t>
            </a:r>
            <a:r>
              <a:rPr lang="en-US" sz="2400"/>
              <a:t> means any </a:t>
            </a:r>
            <a:r>
              <a:rPr lang="en-US" sz="2400" b="1"/>
              <a:t>procedure</a:t>
            </a:r>
            <a:r>
              <a:rPr lang="en-US" sz="2400"/>
              <a:t> which significantly </a:t>
            </a:r>
            <a:r>
              <a:rPr lang="en-US" sz="2400" b="1"/>
              <a:t>limits</a:t>
            </a:r>
            <a:r>
              <a:rPr lang="en-US" sz="2400"/>
              <a:t> daily </a:t>
            </a:r>
            <a:r>
              <a:rPr lang="en-US" sz="2400" b="1"/>
              <a:t>exposure</a:t>
            </a:r>
            <a:r>
              <a:rPr lang="en-US" sz="2400"/>
              <a:t> to SARS-CoV-2 virus and COVID-19 disease related </a:t>
            </a:r>
            <a:r>
              <a:rPr lang="en-US" sz="2400" b="1"/>
              <a:t>workplace hazards </a:t>
            </a:r>
            <a:r>
              <a:rPr lang="en-US" sz="2400"/>
              <a:t>and job </a:t>
            </a:r>
            <a:r>
              <a:rPr lang="en-US" sz="2400" b="1"/>
              <a:t>tasks</a:t>
            </a:r>
            <a:r>
              <a:rPr lang="en-US" sz="2400"/>
              <a:t> by control or manipulation of the </a:t>
            </a:r>
            <a:r>
              <a:rPr lang="en-US" sz="2400" b="1"/>
              <a:t>work schedule </a:t>
            </a:r>
            <a:r>
              <a:rPr lang="en-US" sz="2400"/>
              <a:t>or </a:t>
            </a:r>
            <a:r>
              <a:rPr lang="en-US" sz="2400" b="1"/>
              <a:t>manner</a:t>
            </a:r>
            <a:r>
              <a:rPr lang="en-US" sz="2400"/>
              <a:t> in which work is performed. </a:t>
            </a:r>
            <a:r>
              <a:rPr lang="en-US" sz="2400" b="1" i="1">
                <a:solidFill>
                  <a:srgbClr val="0070C0"/>
                </a:solidFill>
              </a:rPr>
              <a:t>The use of personal protective equipment is not considered a means of administrative control</a:t>
            </a:r>
            <a:r>
              <a:rPr lang="en-US" sz="2400"/>
              <a:t>. </a:t>
            </a:r>
            <a:endParaRPr lang="en-US">
              <a:cs typeface="Calibri"/>
            </a:endParaRPr>
          </a:p>
          <a:p>
            <a:endParaRPr lang="en-US" sz="2400">
              <a:cs typeface="Calibri"/>
            </a:endParaRPr>
          </a:p>
          <a:p>
            <a:pPr marL="380365" indent="-380365">
              <a:buFont typeface="Arial" panose="020B0604020202020204" pitchFamily="34" charset="0"/>
              <a:buChar char="•"/>
            </a:pPr>
            <a:r>
              <a:rPr lang="en-US" sz="2400" b="1" u="sng"/>
              <a:t>Asymptomatic </a:t>
            </a:r>
            <a:r>
              <a:rPr lang="en-US" sz="2400"/>
              <a:t>means a person who </a:t>
            </a:r>
            <a:r>
              <a:rPr lang="en-US" sz="2400" b="1"/>
              <a:t>does not </a:t>
            </a:r>
            <a:r>
              <a:rPr lang="en-US" sz="2400"/>
              <a:t>have </a:t>
            </a:r>
            <a:r>
              <a:rPr lang="en-US" sz="2400" b="1"/>
              <a:t>symptoms</a:t>
            </a:r>
            <a:r>
              <a:rPr lang="en-US" sz="2400"/>
              <a:t>.</a:t>
            </a:r>
            <a:endParaRPr lang="en-US" sz="2400">
              <a:cs typeface="Calibri"/>
            </a:endParaRPr>
          </a:p>
          <a:p>
            <a:endParaRPr lang="en-US" sz="2400">
              <a:cs typeface="Calibri"/>
            </a:endParaRPr>
          </a:p>
          <a:p>
            <a:pPr marL="380365" indent="-380365">
              <a:buFont typeface="Arial" panose="020B0604020202020204" pitchFamily="34" charset="0"/>
              <a:buChar char="•"/>
            </a:pPr>
            <a:r>
              <a:rPr lang="en-US" sz="2400" b="1" u="sng"/>
              <a:t>Building/facility owner </a:t>
            </a:r>
            <a:r>
              <a:rPr lang="en-US" sz="2400"/>
              <a:t>means the </a:t>
            </a:r>
            <a:r>
              <a:rPr lang="en-US" sz="2400" b="1"/>
              <a:t>legal entity</a:t>
            </a:r>
            <a:r>
              <a:rPr lang="en-US" sz="2400"/>
              <a:t>, including a lessee, which exercises </a:t>
            </a:r>
            <a:r>
              <a:rPr lang="en-US" sz="2400" b="1"/>
              <a:t>control over management </a:t>
            </a:r>
            <a:r>
              <a:rPr lang="en-US" sz="2400"/>
              <a:t>and </a:t>
            </a:r>
            <a:r>
              <a:rPr lang="en-US" sz="2400" b="1"/>
              <a:t>record keeping functions </a:t>
            </a:r>
            <a:r>
              <a:rPr lang="en-US" sz="2400"/>
              <a:t>relating to a </a:t>
            </a:r>
            <a:r>
              <a:rPr lang="en-US" sz="2400" b="1"/>
              <a:t>building</a:t>
            </a:r>
            <a:r>
              <a:rPr lang="en-US" sz="2400"/>
              <a:t> and/or </a:t>
            </a:r>
            <a:r>
              <a:rPr lang="en-US" sz="2400" b="1"/>
              <a:t>facility</a:t>
            </a:r>
            <a:r>
              <a:rPr lang="en-US" sz="2400"/>
              <a:t> in which </a:t>
            </a:r>
            <a:r>
              <a:rPr lang="en-US" sz="2400" b="1"/>
              <a:t>activities covered </a:t>
            </a:r>
            <a:r>
              <a:rPr lang="en-US" sz="2400"/>
              <a:t>by this standard take place.</a:t>
            </a:r>
            <a:endParaRPr lang="en-US" sz="2400">
              <a:cs typeface="Calibri"/>
            </a:endParaRPr>
          </a:p>
          <a:p>
            <a:pPr marL="380365" indent="-380365">
              <a:buFont typeface="Arial" panose="020B0604020202020204" pitchFamily="34" charset="0"/>
              <a:buChar char="•"/>
            </a:pPr>
            <a:endParaRPr lang="en-US" sz="2400">
              <a:cs typeface="Calibri"/>
            </a:endParaRPr>
          </a:p>
          <a:p>
            <a:pPr marL="380365" indent="-380365">
              <a:buFont typeface="Arial" panose="020B0604020202020204" pitchFamily="34" charset="0"/>
              <a:buChar char="•"/>
            </a:pPr>
            <a:r>
              <a:rPr lang="en-US" sz="2400" b="1" u="sng"/>
              <a:t>Cleaning </a:t>
            </a:r>
            <a:r>
              <a:rPr lang="en-US" sz="2400"/>
              <a:t>means the </a:t>
            </a:r>
            <a:r>
              <a:rPr lang="en-US" sz="2400" b="1"/>
              <a:t>removal</a:t>
            </a:r>
            <a:r>
              <a:rPr lang="en-US" sz="2400"/>
              <a:t> of </a:t>
            </a:r>
            <a:r>
              <a:rPr lang="en-US" sz="2400" b="1"/>
              <a:t>dirt</a:t>
            </a:r>
            <a:r>
              <a:rPr lang="en-US" sz="2400"/>
              <a:t> and </a:t>
            </a:r>
            <a:r>
              <a:rPr lang="en-US" sz="2400" b="1"/>
              <a:t>impurities</a:t>
            </a:r>
            <a:r>
              <a:rPr lang="en-US" sz="2400"/>
              <a:t>, including </a:t>
            </a:r>
            <a:r>
              <a:rPr lang="en-US" sz="2400" b="1"/>
              <a:t>germs</a:t>
            </a:r>
            <a:r>
              <a:rPr lang="en-US" sz="2400"/>
              <a:t>, </a:t>
            </a:r>
            <a:r>
              <a:rPr lang="en-US" sz="2400" b="1"/>
              <a:t>from surfaces</a:t>
            </a:r>
            <a:r>
              <a:rPr lang="en-US" sz="2400"/>
              <a:t>. Cleaning alone </a:t>
            </a:r>
            <a:r>
              <a:rPr lang="en-US" sz="2400" b="1"/>
              <a:t>does not kill germs</a:t>
            </a:r>
            <a:r>
              <a:rPr lang="en-US" sz="2400"/>
              <a:t>. But by </a:t>
            </a:r>
            <a:r>
              <a:rPr lang="en-US" sz="2400" b="1"/>
              <a:t>removing</a:t>
            </a:r>
            <a:r>
              <a:rPr lang="en-US" sz="2400"/>
              <a:t> the </a:t>
            </a:r>
            <a:r>
              <a:rPr lang="en-US" sz="2400" b="1"/>
              <a:t>germs</a:t>
            </a:r>
            <a:r>
              <a:rPr lang="en-US" sz="2400"/>
              <a:t>, it </a:t>
            </a:r>
            <a:r>
              <a:rPr lang="en-US" sz="2400" b="1"/>
              <a:t>decreases</a:t>
            </a:r>
            <a:r>
              <a:rPr lang="en-US" sz="2400"/>
              <a:t> their number and therefore any </a:t>
            </a:r>
            <a:r>
              <a:rPr lang="en-US" sz="2400" b="1"/>
              <a:t>risk</a:t>
            </a:r>
            <a:r>
              <a:rPr lang="en-US" sz="2400"/>
              <a:t> of </a:t>
            </a:r>
            <a:r>
              <a:rPr lang="en-US" sz="2400" b="1"/>
              <a:t>spreading</a:t>
            </a:r>
            <a:r>
              <a:rPr lang="en-US" sz="2400"/>
              <a:t> infection. </a:t>
            </a:r>
            <a:endParaRPr lang="en-US" sz="2400" b="1" u="sng">
              <a:cs typeface="Calibri" panose="020F0502020204030204"/>
            </a:endParaRPr>
          </a:p>
          <a:p>
            <a:pPr marL="380365" indent="-380365">
              <a:buFont typeface="Arial" panose="020B0604020202020204" pitchFamily="34" charset="0"/>
              <a:buChar char="•"/>
            </a:pPr>
            <a:endParaRPr lang="en-US" sz="2400">
              <a:cs typeface="Calibri" panose="020F0502020204030204"/>
            </a:endParaRPr>
          </a:p>
          <a:p>
            <a:pPr marL="567055" indent="-380365">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§30 Important Definitions</a:t>
            </a:r>
          </a:p>
        </p:txBody>
      </p:sp>
    </p:spTree>
    <p:extLst>
      <p:ext uri="{BB962C8B-B14F-4D97-AF65-F5344CB8AC3E}">
        <p14:creationId xmlns:p14="http://schemas.microsoft.com/office/powerpoint/2010/main" val="138733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0992" y="1423340"/>
            <a:ext cx="11133667" cy="2901917"/>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COVID-19</a:t>
            </a:r>
            <a:r>
              <a:rPr lang="en-US" sz="2400" i="1"/>
              <a:t> </a:t>
            </a:r>
            <a:r>
              <a:rPr lang="en-US" sz="2400"/>
              <a:t>means </a:t>
            </a:r>
            <a:r>
              <a:rPr lang="en-US" sz="2400" b="1"/>
              <a:t>Coronavirus Disease 2019</a:t>
            </a:r>
            <a:r>
              <a:rPr lang="en-US" sz="2400"/>
              <a:t>, which is </a:t>
            </a:r>
            <a:r>
              <a:rPr lang="en-US" sz="2400" b="1" u="sng"/>
              <a:t>primarily</a:t>
            </a:r>
            <a:r>
              <a:rPr lang="en-US" sz="2400"/>
              <a:t> a </a:t>
            </a:r>
            <a:r>
              <a:rPr lang="en-US" sz="2400" b="1"/>
              <a:t>respiratory</a:t>
            </a:r>
            <a:r>
              <a:rPr lang="en-US" sz="2400"/>
              <a:t> disease </a:t>
            </a:r>
            <a:r>
              <a:rPr lang="en-US" sz="2400" b="1"/>
              <a:t>caused</a:t>
            </a:r>
            <a:r>
              <a:rPr lang="en-US" sz="2400"/>
              <a:t> by the </a:t>
            </a:r>
            <a:r>
              <a:rPr lang="en-US" sz="2400" b="1"/>
              <a:t>SARS-CoV-2 virus</a:t>
            </a:r>
            <a:r>
              <a:rPr lang="en-US" sz="2400"/>
              <a:t>.</a:t>
            </a:r>
            <a:endParaRPr lang="en-US"/>
          </a:p>
          <a:p>
            <a:endParaRPr lang="en-US" sz="2400">
              <a:cs typeface="Calibri" panose="020F0502020204030204"/>
            </a:endParaRPr>
          </a:p>
          <a:p>
            <a:pPr marL="380365" indent="-380365">
              <a:buFont typeface="Arial" panose="020B0604020202020204" pitchFamily="34" charset="0"/>
              <a:buChar char="•"/>
            </a:pPr>
            <a:r>
              <a:rPr lang="en-US" sz="2400" b="1" u="sng"/>
              <a:t>Disinfecting</a:t>
            </a:r>
            <a:r>
              <a:rPr lang="en-US" sz="2400"/>
              <a:t> means using </a:t>
            </a:r>
            <a:r>
              <a:rPr lang="en-US" sz="2400" b="1"/>
              <a:t>chemicals</a:t>
            </a:r>
            <a:r>
              <a:rPr lang="en-US" sz="2400"/>
              <a:t> </a:t>
            </a:r>
            <a:r>
              <a:rPr lang="en-US" sz="2400" b="1"/>
              <a:t>approved</a:t>
            </a:r>
            <a:r>
              <a:rPr lang="en-US" sz="2400"/>
              <a:t> for use against SARS-CoV-2, for example, </a:t>
            </a:r>
            <a:r>
              <a:rPr lang="en-US" sz="2400" b="1"/>
              <a:t>EPA-registered disinfectants</a:t>
            </a:r>
            <a:r>
              <a:rPr lang="en-US" sz="2400"/>
              <a:t>, to </a:t>
            </a:r>
            <a:r>
              <a:rPr lang="en-US" sz="2400" b="1"/>
              <a:t>kill germs </a:t>
            </a:r>
            <a:r>
              <a:rPr lang="en-US" sz="2400"/>
              <a:t>on surfaces. This process does </a:t>
            </a:r>
            <a:r>
              <a:rPr lang="en-US" sz="2400" b="1"/>
              <a:t>not</a:t>
            </a:r>
            <a:r>
              <a:rPr lang="en-US" sz="2400"/>
              <a:t> necessarily </a:t>
            </a:r>
            <a:r>
              <a:rPr lang="en-US" sz="2400" b="1"/>
              <a:t>clean dirty surfaces or remove germs</a:t>
            </a:r>
            <a:r>
              <a:rPr lang="en-US" sz="2400"/>
              <a:t>. But </a:t>
            </a:r>
            <a:r>
              <a:rPr lang="en-US" sz="2400" b="1"/>
              <a:t>killing</a:t>
            </a:r>
            <a:r>
              <a:rPr lang="en-US" sz="2400"/>
              <a:t> germs </a:t>
            </a:r>
            <a:r>
              <a:rPr lang="en-US" sz="2400" b="1"/>
              <a:t>remaining</a:t>
            </a:r>
            <a:r>
              <a:rPr lang="en-US" sz="2400"/>
              <a:t> on a </a:t>
            </a:r>
            <a:r>
              <a:rPr lang="en-US" sz="2400" b="1"/>
              <a:t>surface</a:t>
            </a:r>
            <a:r>
              <a:rPr lang="en-US" sz="2400"/>
              <a:t> after </a:t>
            </a:r>
            <a:r>
              <a:rPr lang="en-US" sz="2400" b="1"/>
              <a:t>cleaning</a:t>
            </a:r>
            <a:r>
              <a:rPr lang="en-US" sz="2400"/>
              <a:t> further </a:t>
            </a:r>
            <a:r>
              <a:rPr lang="en-US" sz="2400" b="1"/>
              <a:t>reduces</a:t>
            </a:r>
            <a:r>
              <a:rPr lang="en-US" sz="2400"/>
              <a:t> any risk of </a:t>
            </a:r>
            <a:r>
              <a:rPr lang="en-US" sz="2400" b="1"/>
              <a:t>spreading</a:t>
            </a:r>
            <a:r>
              <a:rPr lang="en-US" sz="2400"/>
              <a:t> infection.</a:t>
            </a:r>
            <a:endParaRPr lang="en-US" sz="2400">
              <a:latin typeface="Anaheim"/>
            </a:endParaRPr>
          </a:p>
        </p:txBody>
      </p:sp>
      <p:sp>
        <p:nvSpPr>
          <p:cNvPr id="835" name="Google Shape;835;p57"/>
          <p:cNvSpPr txBox="1">
            <a:spLocks noGrp="1"/>
          </p:cNvSpPr>
          <p:nvPr>
            <p:ph type="ctrTitle"/>
          </p:nvPr>
        </p:nvSpPr>
        <p:spPr/>
        <p:txBody>
          <a:bodyPr/>
          <a:lstStyle/>
          <a:p>
            <a:r>
              <a:rPr lang="en-US"/>
              <a:t>§30 Important Definitions</a:t>
            </a:r>
          </a:p>
        </p:txBody>
      </p:sp>
      <p:pic>
        <p:nvPicPr>
          <p:cNvPr id="1028" name="Picture 4" descr="Disinfecting: Are You Really Killing Ge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770" y="4741955"/>
            <a:ext cx="3258911" cy="183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29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13618" y="1030514"/>
            <a:ext cx="11471041" cy="5827486"/>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Duration</a:t>
            </a:r>
            <a:r>
              <a:rPr lang="en-US" sz="2400" b="1"/>
              <a:t> and </a:t>
            </a:r>
            <a:r>
              <a:rPr lang="en-US" sz="2400" b="1" u="sng"/>
              <a:t>frequency</a:t>
            </a:r>
            <a:r>
              <a:rPr lang="en-US" sz="2400" b="1"/>
              <a:t> of employee </a:t>
            </a:r>
            <a:r>
              <a:rPr lang="en-US" sz="2400" b="1" u="sng"/>
              <a:t>exposure</a:t>
            </a:r>
            <a:r>
              <a:rPr lang="en-US" sz="2400" b="1"/>
              <a:t> </a:t>
            </a:r>
            <a:r>
              <a:rPr lang="en-US" sz="2400"/>
              <a:t>means how long (“</a:t>
            </a:r>
            <a:r>
              <a:rPr lang="en-US" sz="2400" b="1">
                <a:solidFill>
                  <a:srgbClr val="00B050"/>
                </a:solidFill>
              </a:rPr>
              <a:t>duration</a:t>
            </a:r>
            <a:r>
              <a:rPr lang="en-US" sz="2400"/>
              <a:t>”) and how often (“</a:t>
            </a:r>
            <a:r>
              <a:rPr lang="en-US" sz="2400" b="1">
                <a:solidFill>
                  <a:srgbClr val="0070C0"/>
                </a:solidFill>
              </a:rPr>
              <a:t>frequency</a:t>
            </a:r>
            <a:r>
              <a:rPr lang="en-US" sz="2400"/>
              <a:t>”) an employee is </a:t>
            </a:r>
            <a:r>
              <a:rPr lang="en-US" sz="2400" b="1"/>
              <a:t>potentially</a:t>
            </a:r>
            <a:r>
              <a:rPr lang="en-US" sz="2400"/>
              <a:t> </a:t>
            </a:r>
            <a:r>
              <a:rPr lang="en-US" sz="2400" b="1"/>
              <a:t>exposed</a:t>
            </a:r>
            <a:r>
              <a:rPr lang="en-US" sz="2400"/>
              <a:t> to the SARS-CoV-2 or COVID-19 disease.   Generally, the </a:t>
            </a:r>
            <a:r>
              <a:rPr lang="en-US" sz="2400" b="1"/>
              <a:t>greater</a:t>
            </a:r>
            <a:r>
              <a:rPr lang="en-US" sz="2400"/>
              <a:t> the </a:t>
            </a:r>
            <a:r>
              <a:rPr lang="en-US" sz="2400" b="1"/>
              <a:t>frequency</a:t>
            </a:r>
            <a:r>
              <a:rPr lang="en-US" sz="2400"/>
              <a:t> or </a:t>
            </a:r>
            <a:r>
              <a:rPr lang="en-US" sz="2400" b="1"/>
              <a:t>length</a:t>
            </a:r>
            <a:r>
              <a:rPr lang="en-US" sz="2400"/>
              <a:t> of </a:t>
            </a:r>
            <a:r>
              <a:rPr lang="en-US" sz="2400" b="1"/>
              <a:t>exposure</a:t>
            </a:r>
            <a:r>
              <a:rPr lang="en-US" sz="2400"/>
              <a:t>, the </a:t>
            </a:r>
            <a:r>
              <a:rPr lang="en-US" sz="2400" b="1"/>
              <a:t>greater</a:t>
            </a:r>
            <a:r>
              <a:rPr lang="en-US" sz="2400"/>
              <a:t> the </a:t>
            </a:r>
            <a:r>
              <a:rPr lang="en-US" sz="2400" b="1"/>
              <a:t>probability</a:t>
            </a:r>
            <a:r>
              <a:rPr lang="en-US" sz="2400"/>
              <a:t> is for </a:t>
            </a:r>
            <a:r>
              <a:rPr lang="en-US" sz="2400" b="1"/>
              <a:t>potential infection </a:t>
            </a:r>
            <a:r>
              <a:rPr lang="en-US" sz="2400"/>
              <a:t>to occur.  </a:t>
            </a:r>
          </a:p>
          <a:p>
            <a:pPr lvl="2"/>
            <a:r>
              <a:rPr lang="en-US" sz="2400" b="1">
                <a:solidFill>
                  <a:srgbClr val="0070C0"/>
                </a:solidFill>
              </a:rPr>
              <a:t>Frequency</a:t>
            </a:r>
            <a:r>
              <a:rPr lang="en-US" sz="2400"/>
              <a:t> of </a:t>
            </a:r>
            <a:r>
              <a:rPr lang="en-US" sz="2400" b="1"/>
              <a:t>exposure</a:t>
            </a:r>
            <a:r>
              <a:rPr lang="en-US" sz="2400"/>
              <a:t> is generally </a:t>
            </a:r>
            <a:r>
              <a:rPr lang="en-US" sz="2400" b="1"/>
              <a:t>more significant for </a:t>
            </a:r>
            <a:r>
              <a:rPr lang="en-US" sz="2400" b="1">
                <a:solidFill>
                  <a:srgbClr val="0070C0"/>
                </a:solidFill>
              </a:rPr>
              <a:t>acute</a:t>
            </a:r>
            <a:r>
              <a:rPr lang="en-US" sz="2400" b="1"/>
              <a:t> acting agents </a:t>
            </a:r>
            <a:r>
              <a:rPr lang="en-US" sz="2400"/>
              <a:t>or </a:t>
            </a:r>
            <a:r>
              <a:rPr lang="en-US" sz="2400" b="1"/>
              <a:t>situations</a:t>
            </a:r>
            <a:r>
              <a:rPr lang="en-US" sz="2400"/>
              <a:t>, while </a:t>
            </a:r>
            <a:r>
              <a:rPr lang="en-US" sz="2400" b="1">
                <a:solidFill>
                  <a:srgbClr val="00B050"/>
                </a:solidFill>
              </a:rPr>
              <a:t>duration</a:t>
            </a:r>
            <a:r>
              <a:rPr lang="en-US" sz="2400" b="1"/>
              <a:t> of exposure </a:t>
            </a:r>
            <a:r>
              <a:rPr lang="en-US" sz="2400"/>
              <a:t>is generally </a:t>
            </a:r>
            <a:r>
              <a:rPr lang="en-US" sz="2400" b="1"/>
              <a:t>more significant for </a:t>
            </a:r>
            <a:r>
              <a:rPr lang="en-US" sz="2400" b="1">
                <a:solidFill>
                  <a:srgbClr val="00B050"/>
                </a:solidFill>
              </a:rPr>
              <a:t>chronic</a:t>
            </a:r>
            <a:r>
              <a:rPr lang="en-US" sz="2400" b="1"/>
              <a:t> acting agents or situations</a:t>
            </a:r>
            <a:r>
              <a:rPr lang="en-US" sz="2400"/>
              <a:t>.  </a:t>
            </a:r>
          </a:p>
          <a:p>
            <a:pPr marL="1257300" lvl="2" indent="-342900">
              <a:buFont typeface="Arial" panose="020B0604020202020204" pitchFamily="34" charset="0"/>
              <a:buChar char="•"/>
            </a:pPr>
            <a:r>
              <a:rPr lang="en-US" sz="2400"/>
              <a:t>An </a:t>
            </a:r>
            <a:r>
              <a:rPr lang="en-US" sz="2400" b="1">
                <a:solidFill>
                  <a:srgbClr val="0070C0"/>
                </a:solidFill>
              </a:rPr>
              <a:t>example</a:t>
            </a:r>
            <a:r>
              <a:rPr lang="en-US" sz="2400"/>
              <a:t> of an </a:t>
            </a:r>
            <a:r>
              <a:rPr lang="en-US" sz="2400" b="1">
                <a:solidFill>
                  <a:srgbClr val="0070C0"/>
                </a:solidFill>
              </a:rPr>
              <a:t>acute</a:t>
            </a:r>
            <a:r>
              <a:rPr lang="en-US" sz="2400"/>
              <a:t> </a:t>
            </a:r>
            <a:r>
              <a:rPr lang="en-US" sz="2400" b="1">
                <a:solidFill>
                  <a:srgbClr val="0070C0"/>
                </a:solidFill>
              </a:rPr>
              <a:t>situation</a:t>
            </a:r>
            <a:r>
              <a:rPr lang="en-US" sz="2400"/>
              <a:t> would be an </a:t>
            </a:r>
            <a:r>
              <a:rPr lang="en-US" sz="2400" b="1"/>
              <a:t>unprotected</a:t>
            </a:r>
            <a:r>
              <a:rPr lang="en-US" sz="2400"/>
              <a:t> customer, patient, or other </a:t>
            </a:r>
            <a:r>
              <a:rPr lang="en-US" sz="2400" b="1">
                <a:solidFill>
                  <a:srgbClr val="0070C0"/>
                </a:solidFill>
              </a:rPr>
              <a:t>person</a:t>
            </a:r>
            <a:r>
              <a:rPr lang="en-US" sz="2400"/>
              <a:t> coughing or sneezing </a:t>
            </a:r>
            <a:r>
              <a:rPr lang="en-US" sz="2400" b="1"/>
              <a:t>directly</a:t>
            </a:r>
            <a:r>
              <a:rPr lang="en-US" sz="2400"/>
              <a:t> into the </a:t>
            </a:r>
            <a:r>
              <a:rPr lang="en-US" sz="2400" b="1"/>
              <a:t>face</a:t>
            </a:r>
            <a:r>
              <a:rPr lang="en-US" sz="2400"/>
              <a:t> of an employee. </a:t>
            </a:r>
          </a:p>
          <a:p>
            <a:pPr marL="1257300" lvl="2" indent="-342900">
              <a:buFont typeface="Arial" panose="020B0604020202020204" pitchFamily="34" charset="0"/>
              <a:buChar char="•"/>
            </a:pPr>
            <a:r>
              <a:rPr lang="en-US" sz="2400"/>
              <a:t> An </a:t>
            </a:r>
            <a:r>
              <a:rPr lang="en-US" sz="2400" b="1">
                <a:solidFill>
                  <a:srgbClr val="00B050"/>
                </a:solidFill>
              </a:rPr>
              <a:t>example</a:t>
            </a:r>
            <a:r>
              <a:rPr lang="en-US" sz="2400"/>
              <a:t> of a </a:t>
            </a:r>
            <a:r>
              <a:rPr lang="en-US" sz="2400" b="1">
                <a:solidFill>
                  <a:srgbClr val="00B050"/>
                </a:solidFill>
              </a:rPr>
              <a:t>chronic</a:t>
            </a:r>
            <a:r>
              <a:rPr lang="en-US" sz="2400" b="1">
                <a:solidFill>
                  <a:srgbClr val="FF0000"/>
                </a:solidFill>
              </a:rPr>
              <a:t> </a:t>
            </a:r>
            <a:r>
              <a:rPr lang="en-US" sz="2400" b="1">
                <a:solidFill>
                  <a:srgbClr val="00B050"/>
                </a:solidFill>
              </a:rPr>
              <a:t>situation</a:t>
            </a:r>
            <a:r>
              <a:rPr lang="en-US" sz="2400" b="1">
                <a:solidFill>
                  <a:srgbClr val="FF0000"/>
                </a:solidFill>
              </a:rPr>
              <a:t> </a:t>
            </a:r>
            <a:r>
              <a:rPr lang="en-US" sz="2400"/>
              <a:t>would be a </a:t>
            </a:r>
            <a:r>
              <a:rPr lang="en-US" sz="2400" b="1"/>
              <a:t>job task </a:t>
            </a:r>
            <a:r>
              <a:rPr lang="en-US" sz="2400"/>
              <a:t>that </a:t>
            </a:r>
            <a:r>
              <a:rPr lang="en-US" sz="2400" b="1"/>
              <a:t>requires</a:t>
            </a:r>
            <a:r>
              <a:rPr lang="en-US" sz="2400"/>
              <a:t> an employee to </a:t>
            </a:r>
            <a:r>
              <a:rPr lang="en-US" sz="2400" b="1"/>
              <a:t>interact</a:t>
            </a:r>
            <a:r>
              <a:rPr lang="en-US" sz="2400"/>
              <a:t> either for an </a:t>
            </a:r>
            <a:r>
              <a:rPr lang="en-US" sz="2400" b="1"/>
              <a:t>extended period of time inside six feet with a smaller static group of other employees or persons</a:t>
            </a:r>
            <a:r>
              <a:rPr lang="en-US" sz="2400"/>
              <a:t>; or for an </a:t>
            </a:r>
            <a:r>
              <a:rPr lang="en-US" sz="2400" b="1"/>
              <a:t>extended period of time inside</a:t>
            </a:r>
            <a:r>
              <a:rPr lang="en-US" sz="2400"/>
              <a:t> </a:t>
            </a:r>
            <a:r>
              <a:rPr lang="en-US" sz="2400" b="1"/>
              <a:t>six feet </a:t>
            </a:r>
            <a:r>
              <a:rPr lang="en-US" sz="2400"/>
              <a:t>with a </a:t>
            </a:r>
            <a:r>
              <a:rPr lang="en-US" sz="2400" b="1"/>
              <a:t>larger group </a:t>
            </a:r>
            <a:r>
              <a:rPr lang="en-US" sz="2400"/>
              <a:t>of other </a:t>
            </a:r>
            <a:r>
              <a:rPr lang="en-US" sz="2400" b="1"/>
              <a:t>employees</a:t>
            </a:r>
            <a:r>
              <a:rPr lang="en-US" sz="2400"/>
              <a:t> or </a:t>
            </a:r>
            <a:r>
              <a:rPr lang="en-US" sz="2400" b="1"/>
              <a:t>persons</a:t>
            </a:r>
            <a:r>
              <a:rPr lang="en-US" sz="2400"/>
              <a:t> in </a:t>
            </a:r>
            <a:r>
              <a:rPr lang="en-US" sz="2400" b="1"/>
              <a:t>succession</a:t>
            </a:r>
            <a:r>
              <a:rPr lang="en-US" sz="2400"/>
              <a:t> but for </a:t>
            </a:r>
            <a:r>
              <a:rPr lang="en-US" sz="2400" b="1"/>
              <a:t>periods of shorter duration.</a:t>
            </a:r>
          </a:p>
          <a:p>
            <a:pPr marL="567252" indent="-380990">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§30 Important Definitions</a:t>
            </a:r>
          </a:p>
        </p:txBody>
      </p:sp>
    </p:spTree>
    <p:extLst>
      <p:ext uri="{BB962C8B-B14F-4D97-AF65-F5344CB8AC3E}">
        <p14:creationId xmlns:p14="http://schemas.microsoft.com/office/powerpoint/2010/main" val="161653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80021" y="1655570"/>
            <a:ext cx="11133667" cy="4711216"/>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Economic Feasibility</a:t>
            </a:r>
            <a:r>
              <a:rPr lang="en-US" sz="2400"/>
              <a:t> means the </a:t>
            </a:r>
            <a:r>
              <a:rPr lang="en-US" sz="2400" b="1"/>
              <a:t>employer</a:t>
            </a:r>
            <a:r>
              <a:rPr lang="en-US" sz="2400"/>
              <a:t> is </a:t>
            </a:r>
            <a:r>
              <a:rPr lang="en-US" sz="2400" b="1"/>
              <a:t>financially</a:t>
            </a:r>
            <a:r>
              <a:rPr lang="en-US" sz="2400"/>
              <a:t> </a:t>
            </a:r>
            <a:r>
              <a:rPr lang="en-US" sz="2400" b="1"/>
              <a:t>able</a:t>
            </a:r>
            <a:r>
              <a:rPr lang="en-US" sz="2400"/>
              <a:t> to undertake the measures necessary to </a:t>
            </a:r>
            <a:r>
              <a:rPr lang="en-US" sz="2400" b="1"/>
              <a:t>comply</a:t>
            </a:r>
            <a:r>
              <a:rPr lang="en-US" sz="2400"/>
              <a:t> with one or more </a:t>
            </a:r>
            <a:r>
              <a:rPr lang="en-US" sz="2400" b="1"/>
              <a:t>requirements</a:t>
            </a:r>
            <a:r>
              <a:rPr lang="en-US" sz="2400"/>
              <a:t> in this standard. The </a:t>
            </a:r>
            <a:r>
              <a:rPr lang="en-US" sz="2400" b="1"/>
              <a:t>cost</a:t>
            </a:r>
            <a:r>
              <a:rPr lang="en-US" sz="2400"/>
              <a:t> of corrective </a:t>
            </a:r>
            <a:r>
              <a:rPr lang="en-US" sz="2400" b="1"/>
              <a:t>measures</a:t>
            </a:r>
            <a:r>
              <a:rPr lang="en-US" sz="2400"/>
              <a:t> to be taken will </a:t>
            </a:r>
            <a:r>
              <a:rPr lang="en-US" sz="2400" b="1"/>
              <a:t>not usually </a:t>
            </a:r>
            <a:r>
              <a:rPr lang="en-US" sz="2400"/>
              <a:t>be considered as a </a:t>
            </a:r>
            <a:r>
              <a:rPr lang="en-US" sz="2400" b="1"/>
              <a:t>factor</a:t>
            </a:r>
            <a:r>
              <a:rPr lang="en-US" sz="2400"/>
              <a:t> in </a:t>
            </a:r>
            <a:r>
              <a:rPr lang="en-US" sz="2400" b="1"/>
              <a:t>determining</a:t>
            </a:r>
            <a:r>
              <a:rPr lang="en-US" sz="2400"/>
              <a:t> whether a </a:t>
            </a:r>
            <a:r>
              <a:rPr lang="en-US" sz="2400" b="1"/>
              <a:t>violation</a:t>
            </a:r>
            <a:r>
              <a:rPr lang="en-US" sz="2400"/>
              <a:t> of this </a:t>
            </a:r>
            <a:r>
              <a:rPr lang="en-US" sz="2400" b="1"/>
              <a:t>standard has occurred</a:t>
            </a:r>
            <a:r>
              <a:rPr lang="en-US" sz="2400"/>
              <a:t>. </a:t>
            </a:r>
            <a:r>
              <a:rPr lang="en-US" sz="2400" i="1">
                <a:solidFill>
                  <a:srgbClr val="FF0000"/>
                </a:solidFill>
              </a:rPr>
              <a:t>If an employer’s level of compliance lags significantly behind that of its industry, an employer’s claim of economic infeasibility will not be accepted. </a:t>
            </a:r>
            <a:endParaRPr lang="en-US"/>
          </a:p>
          <a:p>
            <a:endParaRPr lang="en-US" sz="2400" i="1">
              <a:solidFill>
                <a:srgbClr val="FF0000"/>
              </a:solidFill>
              <a:cs typeface="Calibri"/>
            </a:endParaRPr>
          </a:p>
          <a:p>
            <a:pPr marL="380365" indent="-380365">
              <a:buFont typeface="Arial" panose="020B0604020202020204" pitchFamily="34" charset="0"/>
              <a:buChar char="•"/>
            </a:pPr>
            <a:r>
              <a:rPr lang="en-US" sz="2400" b="1" u="sng"/>
              <a:t>Elimination</a:t>
            </a:r>
            <a:r>
              <a:rPr lang="en-US" sz="2400"/>
              <a:t> means a </a:t>
            </a:r>
            <a:r>
              <a:rPr lang="en-US" sz="2400" b="1"/>
              <a:t>method</a:t>
            </a:r>
            <a:r>
              <a:rPr lang="en-US" sz="2400"/>
              <a:t> of exposure control that </a:t>
            </a:r>
            <a:r>
              <a:rPr lang="en-US" sz="2400" b="1"/>
              <a:t>removes</a:t>
            </a:r>
            <a:r>
              <a:rPr lang="en-US" sz="2400"/>
              <a:t> the </a:t>
            </a:r>
            <a:r>
              <a:rPr lang="en-US" sz="2400" b="1"/>
              <a:t>employee</a:t>
            </a:r>
            <a:r>
              <a:rPr lang="en-US" sz="2400"/>
              <a:t> </a:t>
            </a:r>
            <a:r>
              <a:rPr lang="en-US" sz="2400" b="1"/>
              <a:t>completely from exposure </a:t>
            </a:r>
            <a:r>
              <a:rPr lang="en-US" sz="2400"/>
              <a:t>to SARS-CoV-2 virus and COVID-19 disease related workplace </a:t>
            </a:r>
            <a:r>
              <a:rPr lang="en-US" sz="2400" b="1"/>
              <a:t>hazards</a:t>
            </a:r>
            <a:r>
              <a:rPr lang="en-US" sz="2400"/>
              <a:t> </a:t>
            </a:r>
            <a:r>
              <a:rPr lang="en-US" sz="2400" b="1"/>
              <a:t>and job tasks</a:t>
            </a:r>
            <a:r>
              <a:rPr lang="en-US" sz="2400"/>
              <a:t>. </a:t>
            </a:r>
            <a:endParaRPr lang="en-US" sz="2400">
              <a:cs typeface="Calibri"/>
            </a:endParaRPr>
          </a:p>
          <a:p>
            <a:pPr marL="567055" indent="-380365">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§30 Important Definitions</a:t>
            </a:r>
          </a:p>
        </p:txBody>
      </p:sp>
    </p:spTree>
    <p:extLst>
      <p:ext uri="{BB962C8B-B14F-4D97-AF65-F5344CB8AC3E}">
        <p14:creationId xmlns:p14="http://schemas.microsoft.com/office/powerpoint/2010/main" val="89478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723564" y="1423340"/>
            <a:ext cx="11133667" cy="4601584"/>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Employee</a:t>
            </a:r>
            <a:r>
              <a:rPr lang="en-US" sz="2400" u="sng"/>
              <a:t> </a:t>
            </a:r>
            <a:r>
              <a:rPr lang="en-US" sz="2400"/>
              <a:t>means an </a:t>
            </a:r>
            <a:r>
              <a:rPr lang="en-US" sz="2400" b="1"/>
              <a:t>employee</a:t>
            </a:r>
            <a:r>
              <a:rPr lang="en-US" sz="2400"/>
              <a:t> of an </a:t>
            </a:r>
            <a:r>
              <a:rPr lang="en-US" sz="2400" b="1"/>
              <a:t>employer</a:t>
            </a:r>
            <a:r>
              <a:rPr lang="en-US" sz="2400"/>
              <a:t> who is </a:t>
            </a:r>
            <a:r>
              <a:rPr lang="en-US" sz="2400" b="1"/>
              <a:t>employed</a:t>
            </a:r>
            <a:r>
              <a:rPr lang="en-US" sz="2400"/>
              <a:t> in a </a:t>
            </a:r>
            <a:r>
              <a:rPr lang="en-US" sz="2400" b="1"/>
              <a:t>business</a:t>
            </a:r>
            <a:r>
              <a:rPr lang="en-US" sz="2400"/>
              <a:t> of his employer. </a:t>
            </a:r>
            <a:r>
              <a:rPr lang="en-US" sz="2400" b="1"/>
              <a:t>Reference</a:t>
            </a:r>
            <a:r>
              <a:rPr lang="en-US" sz="2400"/>
              <a:t> to the term “</a:t>
            </a:r>
            <a:r>
              <a:rPr lang="en-US" sz="2400" b="1"/>
              <a:t>employee</a:t>
            </a:r>
            <a:r>
              <a:rPr lang="en-US" sz="2400"/>
              <a:t>” in this standard also </a:t>
            </a:r>
            <a:r>
              <a:rPr lang="en-US" sz="2400" b="1"/>
              <a:t>includes</a:t>
            </a:r>
            <a:r>
              <a:rPr lang="en-US" sz="2400"/>
              <a:t>, but is </a:t>
            </a:r>
            <a:r>
              <a:rPr lang="en-US" sz="2400" b="1"/>
              <a:t>not limited to</a:t>
            </a:r>
            <a:r>
              <a:rPr lang="en-US" sz="2400"/>
              <a:t>, </a:t>
            </a:r>
            <a:r>
              <a:rPr lang="en-US" sz="2400" b="1">
                <a:solidFill>
                  <a:srgbClr val="FF0000"/>
                </a:solidFill>
              </a:rPr>
              <a:t>temporary</a:t>
            </a:r>
            <a:r>
              <a:rPr lang="en-US" sz="2400"/>
              <a:t> employees and </a:t>
            </a:r>
            <a:r>
              <a:rPr lang="en-US" sz="2400" b="1">
                <a:solidFill>
                  <a:srgbClr val="FF0000"/>
                </a:solidFill>
              </a:rPr>
              <a:t>other joint employment </a:t>
            </a:r>
            <a:r>
              <a:rPr lang="en-US" sz="2400"/>
              <a:t>relationships, as well as </a:t>
            </a:r>
            <a:r>
              <a:rPr lang="en-US" sz="2400" b="1"/>
              <a:t>persons</a:t>
            </a:r>
            <a:r>
              <a:rPr lang="en-US" sz="2400"/>
              <a:t> in </a:t>
            </a:r>
            <a:r>
              <a:rPr lang="en-US" sz="2400" b="1"/>
              <a:t>supervisory</a:t>
            </a:r>
            <a:r>
              <a:rPr lang="en-US" sz="2400"/>
              <a:t> or </a:t>
            </a:r>
            <a:r>
              <a:rPr lang="en-US" sz="2400" b="1"/>
              <a:t>management</a:t>
            </a:r>
            <a:r>
              <a:rPr lang="en-US" sz="2400"/>
              <a:t> </a:t>
            </a:r>
            <a:r>
              <a:rPr lang="en-US" sz="2400" b="1"/>
              <a:t>positions</a:t>
            </a:r>
            <a:r>
              <a:rPr lang="en-US" sz="2400"/>
              <a:t> with the employer, etc., in accordance with Virginia occupational safety and health laws, standards, regulations, and court rulings. </a:t>
            </a:r>
            <a:endParaRPr lang="en-US"/>
          </a:p>
          <a:p>
            <a:endParaRPr lang="en-US" sz="2400">
              <a:cs typeface="Calibri"/>
            </a:endParaRPr>
          </a:p>
          <a:p>
            <a:pPr marL="380365" indent="-380365">
              <a:buFont typeface="Arial" panose="020B0604020202020204" pitchFamily="34" charset="0"/>
              <a:buChar char="•"/>
            </a:pPr>
            <a:r>
              <a:rPr lang="en-US" sz="2400" b="1" u="sng"/>
              <a:t>Engineering control</a:t>
            </a:r>
            <a:r>
              <a:rPr lang="en-US" sz="2400"/>
              <a:t> means the use of </a:t>
            </a:r>
            <a:r>
              <a:rPr lang="en-US" sz="2400" b="1"/>
              <a:t>substitution</a:t>
            </a:r>
            <a:r>
              <a:rPr lang="en-US" sz="2400"/>
              <a:t>, </a:t>
            </a:r>
            <a:r>
              <a:rPr lang="en-US" sz="2400" b="1"/>
              <a:t>isolation</a:t>
            </a:r>
            <a:r>
              <a:rPr lang="en-US" sz="2400"/>
              <a:t>, </a:t>
            </a:r>
            <a:r>
              <a:rPr lang="en-US" sz="2400" b="1"/>
              <a:t>ventilation</a:t>
            </a:r>
            <a:r>
              <a:rPr lang="en-US" sz="2400"/>
              <a:t>, and </a:t>
            </a:r>
            <a:r>
              <a:rPr lang="en-US" sz="2400" b="1"/>
              <a:t>equipment</a:t>
            </a:r>
            <a:r>
              <a:rPr lang="en-US" sz="2400"/>
              <a:t> </a:t>
            </a:r>
            <a:r>
              <a:rPr lang="en-US" sz="2400" b="1"/>
              <a:t>modification</a:t>
            </a:r>
            <a:r>
              <a:rPr lang="en-US" sz="2400"/>
              <a:t> to </a:t>
            </a:r>
            <a:r>
              <a:rPr lang="en-US" sz="2400" b="1"/>
              <a:t>reduce</a:t>
            </a:r>
            <a:r>
              <a:rPr lang="en-US" sz="2400"/>
              <a:t> </a:t>
            </a:r>
            <a:r>
              <a:rPr lang="en-US" sz="2400" b="1"/>
              <a:t>exposure</a:t>
            </a:r>
            <a:r>
              <a:rPr lang="en-US" sz="2400"/>
              <a:t> to SARS-CoV-2 virus and COVID-19 disease related workplace </a:t>
            </a:r>
            <a:r>
              <a:rPr lang="en-US" sz="2400" b="1"/>
              <a:t>hazards</a:t>
            </a:r>
            <a:r>
              <a:rPr lang="en-US" sz="2400"/>
              <a:t> and job </a:t>
            </a:r>
            <a:r>
              <a:rPr lang="en-US" sz="2400" b="1"/>
              <a:t>tasks</a:t>
            </a:r>
            <a:r>
              <a:rPr lang="en-US" sz="2400"/>
              <a:t>.</a:t>
            </a:r>
            <a:endParaRPr lang="en-US" sz="2400">
              <a:cs typeface="Calibri"/>
            </a:endParaRPr>
          </a:p>
          <a:p>
            <a:pPr marL="567055" indent="-380365">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§30 Important Definitions</a:t>
            </a:r>
          </a:p>
        </p:txBody>
      </p:sp>
    </p:spTree>
    <p:extLst>
      <p:ext uri="{BB962C8B-B14F-4D97-AF65-F5344CB8AC3E}">
        <p14:creationId xmlns:p14="http://schemas.microsoft.com/office/powerpoint/2010/main" val="194594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07449" y="1423341"/>
            <a:ext cx="11133667" cy="4678521"/>
          </a:xfrm>
          <a:prstGeom prst="rect">
            <a:avLst/>
          </a:prstGeom>
          <a:noFill/>
          <a:ln>
            <a:noFill/>
          </a:ln>
        </p:spPr>
        <p:txBody>
          <a:bodyPr spcFirstLastPara="1" wrap="square" lIns="121900" tIns="243833" rIns="121900" bIns="0" anchor="ctr" anchorCtr="0">
            <a:noAutofit/>
          </a:bodyPr>
          <a:lstStyle/>
          <a:p>
            <a:pPr marL="380990" indent="-380990">
              <a:buFont typeface="Arial" panose="020B0604020202020204" pitchFamily="34" charset="0"/>
              <a:buChar char="•"/>
            </a:pPr>
            <a:r>
              <a:rPr lang="en-US" sz="2400" b="1" u="sng"/>
              <a:t>Exposure risk level </a:t>
            </a:r>
            <a:r>
              <a:rPr lang="en-US" sz="2400"/>
              <a:t>means an </a:t>
            </a:r>
            <a:r>
              <a:rPr lang="en-US" sz="2400" b="1"/>
              <a:t>assessment</a:t>
            </a:r>
            <a:r>
              <a:rPr lang="en-US" sz="2400"/>
              <a:t> of the </a:t>
            </a:r>
            <a:r>
              <a:rPr lang="en-US" sz="2400" b="1"/>
              <a:t>possibility</a:t>
            </a:r>
            <a:r>
              <a:rPr lang="en-US" sz="2400"/>
              <a:t> that an employee </a:t>
            </a:r>
            <a:r>
              <a:rPr lang="en-US" sz="2400" b="1"/>
              <a:t>could</a:t>
            </a:r>
            <a:r>
              <a:rPr lang="en-US" sz="2400"/>
              <a:t> be </a:t>
            </a:r>
            <a:r>
              <a:rPr lang="en-US" sz="2400" b="1"/>
              <a:t>exposed</a:t>
            </a:r>
            <a:r>
              <a:rPr lang="en-US" sz="2400"/>
              <a:t> to the </a:t>
            </a:r>
            <a:r>
              <a:rPr lang="en-US" sz="2400" b="1"/>
              <a:t>hazards associated </a:t>
            </a:r>
            <a:r>
              <a:rPr lang="en-US" sz="2400"/>
              <a:t>with SARS-CoV-2 virus and the COVID-19 disease. </a:t>
            </a:r>
            <a:r>
              <a:rPr lang="en-US" sz="2400" b="1" i="1">
                <a:solidFill>
                  <a:srgbClr val="FF0000"/>
                </a:solidFill>
              </a:rPr>
              <a:t>The exposure risk level assessment should address all risks and all modes of transmission including airborne transmission, as well as transmission by asymptomatic and </a:t>
            </a:r>
            <a:r>
              <a:rPr lang="en-US" sz="2400" b="1" i="1" err="1">
                <a:solidFill>
                  <a:srgbClr val="FF0000"/>
                </a:solidFill>
              </a:rPr>
              <a:t>presymptomatic</a:t>
            </a:r>
            <a:r>
              <a:rPr lang="en-US" sz="2400" b="1" i="1">
                <a:solidFill>
                  <a:srgbClr val="FF0000"/>
                </a:solidFill>
              </a:rPr>
              <a:t> individuals</a:t>
            </a:r>
            <a:r>
              <a:rPr lang="en-US" sz="2400"/>
              <a:t>. Risk </a:t>
            </a:r>
            <a:r>
              <a:rPr lang="en-US" sz="2400" b="1"/>
              <a:t>levels</a:t>
            </a:r>
            <a:r>
              <a:rPr lang="en-US" sz="2400"/>
              <a:t> should be </a:t>
            </a:r>
            <a:r>
              <a:rPr lang="en-US" sz="2400" b="1"/>
              <a:t>based</a:t>
            </a:r>
            <a:r>
              <a:rPr lang="en-US" sz="2400"/>
              <a:t> on the </a:t>
            </a:r>
            <a:r>
              <a:rPr lang="en-US" sz="2400" b="1"/>
              <a:t>risk</a:t>
            </a:r>
            <a:r>
              <a:rPr lang="en-US" sz="2400"/>
              <a:t> factors </a:t>
            </a:r>
            <a:r>
              <a:rPr lang="en-US" sz="2400" b="1"/>
              <a:t>present</a:t>
            </a:r>
            <a:r>
              <a:rPr lang="en-US" sz="2400"/>
              <a:t> that </a:t>
            </a:r>
            <a:r>
              <a:rPr lang="en-US" sz="2400" b="1"/>
              <a:t>increase</a:t>
            </a:r>
            <a:r>
              <a:rPr lang="en-US" sz="2400"/>
              <a:t> risk </a:t>
            </a:r>
            <a:r>
              <a:rPr lang="en-US" sz="2400" b="1"/>
              <a:t>exposure</a:t>
            </a:r>
            <a:r>
              <a:rPr lang="en-US" sz="2400"/>
              <a:t> to COVID -19 and are </a:t>
            </a:r>
            <a:r>
              <a:rPr lang="en-US" sz="2400" b="1"/>
              <a:t>present</a:t>
            </a:r>
            <a:r>
              <a:rPr lang="en-US" sz="2400"/>
              <a:t> during the course of </a:t>
            </a:r>
            <a:r>
              <a:rPr lang="en-US" sz="2400" b="1"/>
              <a:t>employment</a:t>
            </a:r>
            <a:r>
              <a:rPr lang="en-US" sz="2400"/>
              <a:t> </a:t>
            </a:r>
            <a:r>
              <a:rPr lang="en-US" sz="2400" b="1"/>
              <a:t>regardless</a:t>
            </a:r>
            <a:r>
              <a:rPr lang="en-US" sz="2400"/>
              <a:t> of location. </a:t>
            </a:r>
          </a:p>
          <a:p>
            <a:pPr algn="ctr"/>
            <a:endParaRPr lang="en-US" sz="2400" b="1"/>
          </a:p>
          <a:p>
            <a:pPr algn="ctr"/>
            <a:r>
              <a:rPr lang="en-US" sz="2400" b="1"/>
              <a:t>Hazards and job tasks have been divided into four risk exposure levels</a:t>
            </a:r>
            <a:r>
              <a:rPr lang="en-US" sz="2400"/>
              <a:t> </a:t>
            </a:r>
          </a:p>
          <a:p>
            <a:pPr algn="ctr"/>
            <a:r>
              <a:rPr lang="en-US" sz="2400"/>
              <a:t>“very high”, “high”, “medium”, and “lower”: </a:t>
            </a:r>
          </a:p>
        </p:txBody>
      </p:sp>
      <p:sp>
        <p:nvSpPr>
          <p:cNvPr id="835" name="Google Shape;835;p57"/>
          <p:cNvSpPr txBox="1">
            <a:spLocks noGrp="1"/>
          </p:cNvSpPr>
          <p:nvPr>
            <p:ph type="ctrTitle"/>
          </p:nvPr>
        </p:nvSpPr>
        <p:spPr/>
        <p:txBody>
          <a:bodyPr/>
          <a:lstStyle/>
          <a:p>
            <a:r>
              <a:rPr lang="en-US"/>
              <a:t>§30 Important Definitions</a:t>
            </a:r>
          </a:p>
        </p:txBody>
      </p:sp>
    </p:spTree>
    <p:extLst>
      <p:ext uri="{BB962C8B-B14F-4D97-AF65-F5344CB8AC3E}">
        <p14:creationId xmlns:p14="http://schemas.microsoft.com/office/powerpoint/2010/main" val="384604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97229" y="1139483"/>
            <a:ext cx="10929506" cy="4294163"/>
          </a:xfrm>
          <a:prstGeom prst="rect">
            <a:avLst/>
          </a:prstGeom>
          <a:noFill/>
          <a:ln>
            <a:noFill/>
          </a:ln>
        </p:spPr>
        <p:txBody>
          <a:bodyPr spcFirstLastPara="1" wrap="square" lIns="121900" tIns="243833" rIns="121900" bIns="0" anchor="ctr" anchorCtr="0">
            <a:noAutofit/>
          </a:bodyPr>
          <a:lstStyle/>
          <a:p>
            <a:r>
              <a:rPr lang="en-US" sz="2400" b="1" u="sng"/>
              <a:t>Very High</a:t>
            </a:r>
            <a:r>
              <a:rPr lang="en-US" sz="2400"/>
              <a:t> - exposure risk hazards or job tasks are those in places of employment with </a:t>
            </a:r>
            <a:r>
              <a:rPr lang="en-US" sz="2400" b="1"/>
              <a:t>high potential </a:t>
            </a:r>
            <a:r>
              <a:rPr lang="en-US" sz="2400"/>
              <a:t>for employee </a:t>
            </a:r>
            <a:r>
              <a:rPr lang="en-US" sz="2400" b="1"/>
              <a:t>exposure</a:t>
            </a:r>
            <a:r>
              <a:rPr lang="en-US" sz="2400"/>
              <a:t> to </a:t>
            </a:r>
            <a:r>
              <a:rPr lang="en-US" sz="2400" b="1"/>
              <a:t>known or suspected </a:t>
            </a:r>
            <a:r>
              <a:rPr lang="en-US" sz="2400"/>
              <a:t>sources of the SARS-CoV-2 virus (e.g., laboratory samples) or </a:t>
            </a:r>
            <a:r>
              <a:rPr lang="en-US" sz="2400" b="1"/>
              <a:t>persons known </a:t>
            </a:r>
            <a:r>
              <a:rPr lang="en-US" sz="2400"/>
              <a:t>or </a:t>
            </a:r>
            <a:r>
              <a:rPr lang="en-US" sz="2400" b="1"/>
              <a:t>suspected</a:t>
            </a:r>
            <a:r>
              <a:rPr lang="en-US" sz="2400"/>
              <a:t> to be infected  with SARS-CoV-2 virus, </a:t>
            </a:r>
            <a:r>
              <a:rPr lang="en-US" sz="2400" b="1"/>
              <a:t>including</a:t>
            </a:r>
            <a:r>
              <a:rPr lang="en-US" sz="2400"/>
              <a:t>, </a:t>
            </a:r>
            <a:r>
              <a:rPr lang="en-US" sz="2400" b="1"/>
              <a:t>but not limited to</a:t>
            </a:r>
            <a:r>
              <a:rPr lang="en-US" sz="2400"/>
              <a:t>, during specific medical, postmortem, or laboratory procedures: </a:t>
            </a:r>
            <a:endParaRPr sz="3200">
              <a:latin typeface="Anaheim"/>
              <a:ea typeface="Anaheim"/>
              <a:cs typeface="Anaheim"/>
              <a:sym typeface="Anaheim"/>
            </a:endParaRPr>
          </a:p>
        </p:txBody>
      </p:sp>
      <p:sp>
        <p:nvSpPr>
          <p:cNvPr id="835" name="Google Shape;835;p57"/>
          <p:cNvSpPr txBox="1">
            <a:spLocks noGrp="1"/>
          </p:cNvSpPr>
          <p:nvPr>
            <p:ph type="ctrTitle"/>
          </p:nvPr>
        </p:nvSpPr>
        <p:spPr/>
        <p:txBody>
          <a:bodyPr/>
          <a:lstStyle/>
          <a:p>
            <a:r>
              <a:rPr lang="en-US"/>
              <a:t>Levels of Risk</a:t>
            </a:r>
          </a:p>
        </p:txBody>
      </p:sp>
    </p:spTree>
    <p:extLst>
      <p:ext uri="{BB962C8B-B14F-4D97-AF65-F5344CB8AC3E}">
        <p14:creationId xmlns:p14="http://schemas.microsoft.com/office/powerpoint/2010/main" val="207672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5249334"/>
          </a:xfrm>
        </p:spPr>
        <p:txBody>
          <a:bodyPr>
            <a:normAutofit/>
          </a:bodyPr>
          <a:lstStyle/>
          <a:p>
            <a:pPr algn="r"/>
            <a:r>
              <a:rPr lang="en-US">
                <a:solidFill>
                  <a:srgbClr val="FFFFFF"/>
                </a:solidFill>
              </a:rPr>
              <a:t>DISCLAIMER</a:t>
            </a:r>
          </a:p>
        </p:txBody>
      </p:sp>
      <p:sp>
        <p:nvSpPr>
          <p:cNvPr id="3" name="Content Placeholder 2"/>
          <p:cNvSpPr>
            <a:spLocks noGrp="1"/>
          </p:cNvSpPr>
          <p:nvPr>
            <p:ph idx="1"/>
          </p:nvPr>
        </p:nvSpPr>
        <p:spPr>
          <a:xfrm>
            <a:off x="5109882" y="804333"/>
            <a:ext cx="6147169" cy="5249334"/>
          </a:xfrm>
        </p:spPr>
        <p:txBody>
          <a:bodyPr anchor="ctr">
            <a:normAutofit/>
          </a:bodyPr>
          <a:lstStyle/>
          <a:p>
            <a:r>
              <a:rPr lang="en-US" dirty="0"/>
              <a:t>This guidance is not a standard or regulation, and it creates no new legal obligations.  Refer to §16VAC25-220 for specific standard requirements.</a:t>
            </a:r>
          </a:p>
          <a:p>
            <a:endParaRPr lang="en-US" dirty="0"/>
          </a:p>
          <a:p>
            <a:r>
              <a:rPr lang="en-US" dirty="0"/>
              <a:t>The information </a:t>
            </a:r>
            <a:r>
              <a:rPr lang="en-US" dirty="0" smtClean="0"/>
              <a:t>provided </a:t>
            </a:r>
            <a:r>
              <a:rPr lang="en-US" dirty="0"/>
              <a:t>is intended to assist employers in providing a safe and healthful workplace to employees.</a:t>
            </a:r>
          </a:p>
          <a:p>
            <a:endParaRPr lang="en-US" dirty="0"/>
          </a:p>
          <a:p>
            <a:r>
              <a:rPr lang="en-US" dirty="0"/>
              <a:t>Material contained in this publication is in the public domain and may be reproduced, fully or partially, without permission. Source credit is requested but not required.</a:t>
            </a:r>
          </a:p>
        </p:txBody>
      </p:sp>
    </p:spTree>
    <p:extLst>
      <p:ext uri="{BB962C8B-B14F-4D97-AF65-F5344CB8AC3E}">
        <p14:creationId xmlns:p14="http://schemas.microsoft.com/office/powerpoint/2010/main" val="303863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209253" y="1214145"/>
            <a:ext cx="11662994" cy="4117450"/>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400" b="1" u="sng">
                <a:ea typeface="Anaheim"/>
                <a:cs typeface="Anaheim"/>
                <a:sym typeface="Anaheim"/>
              </a:rPr>
              <a:t>Aerosol-generating</a:t>
            </a:r>
            <a:r>
              <a:rPr lang="en-US" sz="2400" b="1">
                <a:ea typeface="Anaheim"/>
                <a:cs typeface="Anaheim"/>
                <a:sym typeface="Anaheim"/>
              </a:rPr>
              <a:t> </a:t>
            </a:r>
            <a:r>
              <a:rPr lang="en-US" sz="2400">
                <a:ea typeface="Anaheim"/>
                <a:cs typeface="Anaheim"/>
                <a:sym typeface="Anaheim"/>
              </a:rPr>
              <a:t>procedures </a:t>
            </a:r>
            <a:r>
              <a:rPr lang="en-US" sz="2400"/>
              <a:t>(e.g., intubation, cough induction procedures, bronchoscopies, some dental procedures and exams, or invasive specimen collection) on patient or person known or suspected to have COVID-19; </a:t>
            </a:r>
            <a:endParaRPr lang="en-US"/>
          </a:p>
          <a:p>
            <a:pPr marL="186690">
              <a:buSzPct val="100000"/>
            </a:pPr>
            <a:endParaRPr lang="en-US" sz="2400">
              <a:cs typeface="Calibri" panose="020F0502020204030204"/>
            </a:endParaRPr>
          </a:p>
          <a:p>
            <a:pPr marL="567055" indent="-380365">
              <a:buSzPct val="100000"/>
              <a:buFont typeface="Arial" panose="020B0604020202020204" pitchFamily="34" charset="0"/>
              <a:buChar char="•"/>
            </a:pPr>
            <a:r>
              <a:rPr lang="en-US" sz="2400" b="1" u="sng"/>
              <a:t>Collecting or handling specimens </a:t>
            </a:r>
            <a:r>
              <a:rPr lang="en-US" sz="2400"/>
              <a:t>from a patient or person known or suspected to have COVID-19 (e.g., manipulating cultures from patients known or suspected to have COVID-19 patients); </a:t>
            </a:r>
            <a:endParaRPr lang="en-US" sz="2400">
              <a:cs typeface="Calibri"/>
            </a:endParaRPr>
          </a:p>
          <a:p>
            <a:pPr marL="186690">
              <a:buSzPct val="100000"/>
            </a:pPr>
            <a:endParaRPr lang="en-US" sz="2400">
              <a:cs typeface="Calibri"/>
            </a:endParaRPr>
          </a:p>
          <a:p>
            <a:pPr marL="567055" indent="-380365">
              <a:buSzPct val="100000"/>
              <a:buFont typeface="Arial" panose="020B0604020202020204" pitchFamily="34" charset="0"/>
              <a:buChar char="•"/>
            </a:pPr>
            <a:r>
              <a:rPr lang="en-US" sz="2400" b="1" u="sng"/>
              <a:t>Performing an autopsy</a:t>
            </a:r>
            <a:r>
              <a:rPr lang="en-US" sz="2400"/>
              <a:t>, that involves aerosol-generating procedures, on the body of a person known to have, or suspected of having, COVID-19 at the time of their death. </a:t>
            </a:r>
            <a:endParaRPr lang="en-US" sz="2400">
              <a:cs typeface="Calibri"/>
            </a:endParaRPr>
          </a:p>
        </p:txBody>
      </p:sp>
      <p:sp>
        <p:nvSpPr>
          <p:cNvPr id="835" name="Google Shape;835;p57"/>
          <p:cNvSpPr txBox="1">
            <a:spLocks noGrp="1"/>
          </p:cNvSpPr>
          <p:nvPr>
            <p:ph type="ctrTitle"/>
          </p:nvPr>
        </p:nvSpPr>
        <p:spPr/>
        <p:txBody>
          <a:bodyPr/>
          <a:lstStyle/>
          <a:p>
            <a:r>
              <a:rPr lang="en-US"/>
              <a:t>Examples of “VERY HIGH” risk level include</a:t>
            </a:r>
            <a:br>
              <a:rPr lang="en-US"/>
            </a:br>
            <a:endParaRPr lang="en-US"/>
          </a:p>
        </p:txBody>
      </p:sp>
      <p:pic>
        <p:nvPicPr>
          <p:cNvPr id="17412" name="Picture 4" descr="Covid 19 Poster with Healthcare Workers - Download Free Vectors ..."/>
          <p:cNvPicPr>
            <a:picLocks noChangeAspect="1" noChangeArrowheads="1"/>
          </p:cNvPicPr>
          <p:nvPr/>
        </p:nvPicPr>
        <p:blipFill rotWithShape="1">
          <a:blip r:embed="rId3">
            <a:extLst>
              <a:ext uri="{28A0092B-C50C-407E-A947-70E740481C1C}">
                <a14:useLocalDpi xmlns:a14="http://schemas.microsoft.com/office/drawing/2010/main" val="0"/>
              </a:ext>
            </a:extLst>
          </a:blip>
          <a:srcRect t="50994"/>
          <a:stretch/>
        </p:blipFill>
        <p:spPr bwMode="auto">
          <a:xfrm>
            <a:off x="555350" y="5641205"/>
            <a:ext cx="2143125" cy="105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64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50271" y="1601083"/>
            <a:ext cx="10804914" cy="3514159"/>
          </a:xfrm>
          <a:prstGeom prst="rect">
            <a:avLst/>
          </a:prstGeom>
          <a:noFill/>
          <a:ln>
            <a:noFill/>
          </a:ln>
        </p:spPr>
        <p:txBody>
          <a:bodyPr spcFirstLastPara="1" wrap="square" lIns="121900" tIns="243833" rIns="121900" bIns="0" anchor="ctr" anchorCtr="0">
            <a:noAutofit/>
          </a:bodyPr>
          <a:lstStyle/>
          <a:p>
            <a:r>
              <a:rPr lang="en-US" sz="2400" b="1" u="sng"/>
              <a:t>High </a:t>
            </a:r>
            <a:r>
              <a:rPr lang="en-US" sz="2400"/>
              <a:t>- exposure risk hazards or job tasks are those in places of employment with </a:t>
            </a:r>
            <a:r>
              <a:rPr lang="en-US" sz="2400" b="1"/>
              <a:t>high potential for employee exposure inside six feet</a:t>
            </a:r>
            <a:r>
              <a:rPr lang="en-US" sz="2400"/>
              <a:t> with </a:t>
            </a:r>
            <a:r>
              <a:rPr lang="en-US" sz="2400" b="1"/>
              <a:t>known</a:t>
            </a:r>
            <a:r>
              <a:rPr lang="en-US" sz="2400"/>
              <a:t> or </a:t>
            </a:r>
            <a:r>
              <a:rPr lang="en-US" sz="2400" b="1"/>
              <a:t>suspected</a:t>
            </a:r>
            <a:r>
              <a:rPr lang="en-US" sz="2400"/>
              <a:t> sources of SARS-CoV-2, </a:t>
            </a:r>
            <a:r>
              <a:rPr lang="en-US" sz="2400" b="1">
                <a:solidFill>
                  <a:srgbClr val="FF0000"/>
                </a:solidFill>
              </a:rPr>
              <a:t>or</a:t>
            </a:r>
            <a:r>
              <a:rPr lang="en-US" sz="2400"/>
              <a:t> person </a:t>
            </a:r>
            <a:r>
              <a:rPr lang="en-US" sz="2400" b="1"/>
              <a:t>known</a:t>
            </a:r>
            <a:r>
              <a:rPr lang="en-US" sz="2400"/>
              <a:t> or </a:t>
            </a:r>
            <a:r>
              <a:rPr lang="en-US" sz="2400" b="1"/>
              <a:t>suspected</a:t>
            </a:r>
            <a:r>
              <a:rPr lang="en-US" sz="2400"/>
              <a:t> to be infected with SARS-CoV-2 virus that are </a:t>
            </a:r>
            <a:r>
              <a:rPr lang="en-US" sz="2400" b="1"/>
              <a:t>not otherwise classified </a:t>
            </a:r>
            <a:r>
              <a:rPr lang="en-US" sz="2400"/>
              <a:t>as “very high” exposure risk including, but not limited to: </a:t>
            </a:r>
            <a:endParaRPr sz="2400">
              <a:latin typeface="Anaheim"/>
              <a:ea typeface="Anaheim"/>
              <a:cs typeface="Anaheim"/>
              <a:sym typeface="Anaheim"/>
            </a:endParaRPr>
          </a:p>
        </p:txBody>
      </p:sp>
      <p:sp>
        <p:nvSpPr>
          <p:cNvPr id="835" name="Google Shape;835;p57"/>
          <p:cNvSpPr txBox="1">
            <a:spLocks noGrp="1"/>
          </p:cNvSpPr>
          <p:nvPr>
            <p:ph type="ctrTitle"/>
          </p:nvPr>
        </p:nvSpPr>
        <p:spPr/>
        <p:txBody>
          <a:bodyPr/>
          <a:lstStyle/>
          <a:p>
            <a:r>
              <a:rPr lang="en-US"/>
              <a:t>Levels of Risk</a:t>
            </a:r>
          </a:p>
        </p:txBody>
      </p:sp>
    </p:spTree>
    <p:extLst>
      <p:ext uri="{BB962C8B-B14F-4D97-AF65-F5344CB8AC3E}">
        <p14:creationId xmlns:p14="http://schemas.microsoft.com/office/powerpoint/2010/main" val="190935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2514" y="1170218"/>
            <a:ext cx="11140319" cy="2862795"/>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400" b="1" u="sng">
                <a:ea typeface="Anaheim"/>
                <a:cs typeface="Anaheim"/>
                <a:sym typeface="Anaheim"/>
              </a:rPr>
              <a:t>Healthcare</a:t>
            </a:r>
            <a:r>
              <a:rPr lang="en-US" sz="2400" b="1">
                <a:ea typeface="Anaheim"/>
                <a:cs typeface="Anaheim"/>
                <a:sym typeface="Anaheim"/>
              </a:rPr>
              <a:t> - </a:t>
            </a:r>
            <a:r>
              <a:rPr lang="en-US" sz="2400"/>
              <a:t>(physical and mental) </a:t>
            </a:r>
            <a:r>
              <a:rPr lang="en-US" sz="2400" b="1"/>
              <a:t>delivery</a:t>
            </a:r>
            <a:r>
              <a:rPr lang="en-US" sz="2400"/>
              <a:t> and </a:t>
            </a:r>
            <a:r>
              <a:rPr lang="en-US" sz="2400" b="1"/>
              <a:t>support</a:t>
            </a:r>
            <a:r>
              <a:rPr lang="en-US" sz="2400"/>
              <a:t> </a:t>
            </a:r>
            <a:r>
              <a:rPr lang="en-US" sz="2400" b="1"/>
              <a:t>services</a:t>
            </a:r>
            <a:r>
              <a:rPr lang="en-US" sz="2400"/>
              <a:t> </a:t>
            </a:r>
            <a:r>
              <a:rPr lang="en-US" sz="2400" b="1"/>
              <a:t>provided</a:t>
            </a:r>
            <a:r>
              <a:rPr lang="en-US" sz="2400"/>
              <a:t> to a patient </a:t>
            </a:r>
            <a:r>
              <a:rPr lang="en-US" sz="2400" b="1"/>
              <a:t>known or suspected </a:t>
            </a:r>
            <a:r>
              <a:rPr lang="en-US" sz="2400"/>
              <a:t>to be infected with SARS-CoV-2 virus, including field hospitals (e.g., doctors, nurses,  cleaners, and other hospital staff who must enter patient rooms or areas).</a:t>
            </a:r>
            <a:endParaRPr lang="en-US"/>
          </a:p>
          <a:p>
            <a:pPr marL="567055" indent="-380365">
              <a:buSzPct val="100000"/>
              <a:buFont typeface="Arial" panose="020B0604020202020204" pitchFamily="34" charset="0"/>
              <a:buChar char="•"/>
            </a:pPr>
            <a:r>
              <a:rPr lang="en-US" sz="2400" b="1" u="sng"/>
              <a:t>Healthcare</a:t>
            </a:r>
            <a:r>
              <a:rPr lang="en-US" sz="2400" b="1"/>
              <a:t> - </a:t>
            </a:r>
            <a:r>
              <a:rPr lang="en-US" sz="2400"/>
              <a:t>(physical and mental) </a:t>
            </a:r>
            <a:r>
              <a:rPr lang="en-US" sz="2400" b="1"/>
              <a:t>delivery</a:t>
            </a:r>
            <a:r>
              <a:rPr lang="en-US" sz="2400"/>
              <a:t>, </a:t>
            </a:r>
            <a:r>
              <a:rPr lang="en-US" sz="2400" b="1"/>
              <a:t>care</a:t>
            </a:r>
            <a:r>
              <a:rPr lang="en-US" sz="2400"/>
              <a:t>, and </a:t>
            </a:r>
            <a:r>
              <a:rPr lang="en-US" sz="2400" b="1"/>
              <a:t>support services</a:t>
            </a:r>
            <a:r>
              <a:rPr lang="en-US" sz="2400"/>
              <a:t>, wellness services, non-medical support services, physical assistance, etc., </a:t>
            </a:r>
            <a:r>
              <a:rPr lang="en-US" sz="2400" b="1"/>
              <a:t>provided</a:t>
            </a:r>
            <a:r>
              <a:rPr lang="en-US" sz="2400"/>
              <a:t> to a patient, resident, or other person </a:t>
            </a:r>
            <a:r>
              <a:rPr lang="en-US" sz="2400" b="1"/>
              <a:t>known or suspected </a:t>
            </a:r>
            <a:r>
              <a:rPr lang="en-US" sz="2400"/>
              <a:t>to be infected with SARS-SoV-2 involving:</a:t>
            </a:r>
            <a:endParaRPr lang="en-US" sz="2400">
              <a:cs typeface="Calibri"/>
            </a:endParaRPr>
          </a:p>
        </p:txBody>
      </p:sp>
      <p:sp>
        <p:nvSpPr>
          <p:cNvPr id="835" name="Google Shape;835;p57"/>
          <p:cNvSpPr txBox="1">
            <a:spLocks noGrp="1"/>
          </p:cNvSpPr>
          <p:nvPr>
            <p:ph type="ctrTitle"/>
          </p:nvPr>
        </p:nvSpPr>
        <p:spPr/>
        <p:txBody>
          <a:bodyPr/>
          <a:lstStyle/>
          <a:p>
            <a:r>
              <a:rPr lang="en-US"/>
              <a:t>Examples of “HIGH” risk level include</a:t>
            </a:r>
          </a:p>
        </p:txBody>
      </p:sp>
      <p:sp>
        <p:nvSpPr>
          <p:cNvPr id="2" name="TextBox 1"/>
          <p:cNvSpPr txBox="1"/>
          <p:nvPr/>
        </p:nvSpPr>
        <p:spPr>
          <a:xfrm>
            <a:off x="914402" y="4207187"/>
            <a:ext cx="10588776" cy="2246769"/>
          </a:xfrm>
          <a:prstGeom prst="rect">
            <a:avLst/>
          </a:prstGeom>
          <a:noFill/>
        </p:spPr>
        <p:txBody>
          <a:bodyPr wrap="square" numCol="3" rtlCol="0">
            <a:spAutoFit/>
          </a:bodyPr>
          <a:lstStyle/>
          <a:p>
            <a:pPr marL="342900" indent="-342900">
              <a:buFont typeface="Arial" panose="020B0604020202020204" pitchFamily="34" charset="0"/>
              <a:buChar char="•"/>
            </a:pPr>
            <a:r>
              <a:rPr lang="en-US" sz="2000"/>
              <a:t>Skilled nursing services, </a:t>
            </a:r>
          </a:p>
          <a:p>
            <a:pPr marL="342900" indent="-342900">
              <a:buFont typeface="Arial" panose="020B0604020202020204" pitchFamily="34" charset="0"/>
              <a:buChar char="•"/>
            </a:pPr>
            <a:r>
              <a:rPr lang="en-US" sz="2000"/>
              <a:t>Outpatient medical services,</a:t>
            </a:r>
          </a:p>
          <a:p>
            <a:pPr marL="342900" indent="-342900">
              <a:buFont typeface="Arial" panose="020B0604020202020204" pitchFamily="34" charset="0"/>
              <a:buChar char="•"/>
            </a:pPr>
            <a:r>
              <a:rPr lang="en-US" sz="2000"/>
              <a:t>Clinical services,</a:t>
            </a:r>
          </a:p>
          <a:p>
            <a:pPr marL="342900" indent="-342900">
              <a:buFont typeface="Arial" panose="020B0604020202020204" pitchFamily="34" charset="0"/>
              <a:buChar char="•"/>
            </a:pPr>
            <a:r>
              <a:rPr lang="en-US" sz="2000"/>
              <a:t>Drug treatment programs, </a:t>
            </a:r>
          </a:p>
          <a:p>
            <a:pPr marL="342900" indent="-342900">
              <a:buFont typeface="Arial" panose="020B0604020202020204" pitchFamily="34" charset="0"/>
              <a:buChar char="•"/>
            </a:pPr>
            <a:r>
              <a:rPr lang="en-US" sz="2000"/>
              <a:t>Medical outreach services, </a:t>
            </a:r>
          </a:p>
          <a:p>
            <a:pPr marL="342900" indent="-342900">
              <a:buFont typeface="Arial" panose="020B0604020202020204" pitchFamily="34" charset="0"/>
              <a:buChar char="•"/>
            </a:pPr>
            <a:r>
              <a:rPr lang="en-US" sz="2000"/>
              <a:t>Mental health services,</a:t>
            </a:r>
          </a:p>
          <a:p>
            <a:pPr marL="342900" indent="-342900">
              <a:buFont typeface="Arial" panose="020B0604020202020204" pitchFamily="34" charset="0"/>
              <a:buChar char="•"/>
            </a:pPr>
            <a:r>
              <a:rPr lang="en-US" sz="2000"/>
              <a:t>Home health care,</a:t>
            </a:r>
          </a:p>
          <a:p>
            <a:pPr marL="342900" indent="-342900">
              <a:buFont typeface="Arial" panose="020B0604020202020204" pitchFamily="34" charset="0"/>
              <a:buChar char="•"/>
            </a:pPr>
            <a:r>
              <a:rPr lang="en-US" sz="2000"/>
              <a:t>Nursing home care, </a:t>
            </a:r>
          </a:p>
          <a:p>
            <a:pPr marL="342900" indent="-342900">
              <a:buFont typeface="Arial" panose="020B0604020202020204" pitchFamily="34" charset="0"/>
              <a:buChar char="•"/>
            </a:pPr>
            <a:r>
              <a:rPr lang="en-US" sz="2000"/>
              <a:t>Assisted living care, </a:t>
            </a:r>
          </a:p>
          <a:p>
            <a:pPr marL="342900" indent="-342900">
              <a:buFont typeface="Arial" panose="020B0604020202020204" pitchFamily="34" charset="0"/>
              <a:buChar char="•"/>
            </a:pPr>
            <a:r>
              <a:rPr lang="en-US" sz="2000"/>
              <a:t>Memory care support and services, </a:t>
            </a:r>
          </a:p>
          <a:p>
            <a:pPr marL="342900" indent="-342900">
              <a:buFont typeface="Arial" panose="020B0604020202020204" pitchFamily="34" charset="0"/>
              <a:buChar char="•"/>
            </a:pPr>
            <a:r>
              <a:rPr lang="en-US" sz="2000"/>
              <a:t>Hospice care,</a:t>
            </a:r>
          </a:p>
          <a:p>
            <a:pPr marL="342900" indent="-342900">
              <a:buFont typeface="Arial" panose="020B0604020202020204" pitchFamily="34" charset="0"/>
              <a:buChar char="•"/>
            </a:pPr>
            <a:r>
              <a:rPr lang="en-US" sz="2000"/>
              <a:t>Rehabilitation services, </a:t>
            </a:r>
          </a:p>
          <a:p>
            <a:pPr marL="342900" indent="-342900">
              <a:buFont typeface="Arial" panose="020B0604020202020204" pitchFamily="34" charset="0"/>
              <a:buChar char="•"/>
            </a:pPr>
            <a:r>
              <a:rPr lang="en-US" sz="2000"/>
              <a:t>Primary and specialty medical care, </a:t>
            </a:r>
          </a:p>
          <a:p>
            <a:pPr marL="342900" indent="-342900">
              <a:buFont typeface="Arial" panose="020B0604020202020204" pitchFamily="34" charset="0"/>
              <a:buChar char="•"/>
            </a:pPr>
            <a:r>
              <a:rPr lang="en-US" sz="2000"/>
              <a:t>Dental care, </a:t>
            </a:r>
          </a:p>
          <a:p>
            <a:pPr marL="342900" indent="-342900">
              <a:buFont typeface="Arial" panose="020B0604020202020204" pitchFamily="34" charset="0"/>
              <a:buChar char="•"/>
            </a:pPr>
            <a:r>
              <a:rPr lang="en-US" sz="2000"/>
              <a:t>COVID-19 testing services,</a:t>
            </a:r>
          </a:p>
          <a:p>
            <a:pPr marL="342900" indent="-342900">
              <a:buFont typeface="Arial" panose="020B0604020202020204" pitchFamily="34" charset="0"/>
              <a:buChar char="•"/>
            </a:pPr>
            <a:r>
              <a:rPr lang="en-US" sz="2000"/>
              <a:t>Blood donation services, </a:t>
            </a:r>
          </a:p>
          <a:p>
            <a:pPr marL="342900" indent="-342900">
              <a:buFont typeface="Arial" panose="020B0604020202020204" pitchFamily="34" charset="0"/>
              <a:buChar char="•"/>
            </a:pPr>
            <a:r>
              <a:rPr lang="en-US" sz="2000"/>
              <a:t>Contact tracer services,</a:t>
            </a:r>
          </a:p>
          <a:p>
            <a:pPr marL="342900" indent="-342900">
              <a:buFont typeface="Arial" panose="020B0604020202020204" pitchFamily="34" charset="0"/>
              <a:buChar char="•"/>
            </a:pPr>
            <a:r>
              <a:rPr lang="en-US" sz="2000"/>
              <a:t>Chiropractic services; </a:t>
            </a:r>
          </a:p>
        </p:txBody>
      </p:sp>
    </p:spTree>
    <p:extLst>
      <p:ext uri="{BB962C8B-B14F-4D97-AF65-F5344CB8AC3E}">
        <p14:creationId xmlns:p14="http://schemas.microsoft.com/office/powerpoint/2010/main" val="212150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69557" y="1224862"/>
            <a:ext cx="11133667" cy="3758259"/>
          </a:xfrm>
          <a:prstGeom prst="rect">
            <a:avLst/>
          </a:prstGeom>
          <a:noFill/>
          <a:ln>
            <a:noFill/>
          </a:ln>
        </p:spPr>
        <p:txBody>
          <a:bodyPr spcFirstLastPara="1" wrap="square" lIns="121900" tIns="243833" rIns="121900" bIns="0" anchor="ctr" anchorCtr="0">
            <a:noAutofit/>
          </a:bodyPr>
          <a:lstStyle/>
          <a:p>
            <a:endParaRPr lang="en-US" sz="2400"/>
          </a:p>
          <a:p>
            <a:pPr marL="342900" indent="-342900">
              <a:buFont typeface="Arial" panose="020B0604020202020204" pitchFamily="34" charset="0"/>
              <a:buChar char="•"/>
            </a:pPr>
            <a:r>
              <a:rPr lang="en-US" sz="2400" b="1" u="sng"/>
              <a:t>First responder services </a:t>
            </a:r>
            <a:r>
              <a:rPr lang="en-US" sz="2400"/>
              <a:t>provided to a patient, resident, or other person </a:t>
            </a:r>
            <a:r>
              <a:rPr lang="en-US" sz="2400" b="1"/>
              <a:t>known</a:t>
            </a:r>
            <a:r>
              <a:rPr lang="en-US" sz="2400"/>
              <a:t> or </a:t>
            </a:r>
            <a:r>
              <a:rPr lang="en-US" sz="2400" b="1"/>
              <a:t>suspected</a:t>
            </a:r>
            <a:r>
              <a:rPr lang="en-US" sz="2400"/>
              <a:t> to be infected with SARS-CoV-2; </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b="1" u="sng"/>
              <a:t>Medical transport services </a:t>
            </a:r>
            <a:r>
              <a:rPr lang="en-US" sz="2400"/>
              <a:t>(loading, transporting, unloading, etc.) provided to patients </a:t>
            </a:r>
            <a:r>
              <a:rPr lang="en-US" sz="2400" b="1"/>
              <a:t>known</a:t>
            </a:r>
            <a:r>
              <a:rPr lang="en-US" sz="2400"/>
              <a:t> or </a:t>
            </a:r>
            <a:r>
              <a:rPr lang="en-US" sz="2400" b="1"/>
              <a:t>suspected</a:t>
            </a:r>
            <a:r>
              <a:rPr lang="en-US" sz="2400"/>
              <a:t> to </a:t>
            </a:r>
            <a:r>
              <a:rPr lang="en-US" sz="2400">
                <a:ea typeface="+mn-lt"/>
                <a:cs typeface="+mn-lt"/>
              </a:rPr>
              <a:t>be infected with SARS-CoV-2</a:t>
            </a:r>
            <a:r>
              <a:rPr lang="en-US" sz="2400"/>
              <a:t> (e.g., ground or air emergency transport, staff, operators, drivers, pilots, etc.);</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b="1" u="sng"/>
              <a:t>Mortuary services </a:t>
            </a:r>
            <a:r>
              <a:rPr lang="en-US" sz="2400"/>
              <a:t>involved in preparing (e.g., for burial or cremation) the bodies of persons who are </a:t>
            </a:r>
            <a:r>
              <a:rPr lang="en-US" sz="2400" b="1"/>
              <a:t>known</a:t>
            </a:r>
            <a:r>
              <a:rPr lang="en-US" sz="2400"/>
              <a:t> to have, or </a:t>
            </a:r>
            <a:r>
              <a:rPr lang="en-US" sz="2400" b="1"/>
              <a:t>suspected</a:t>
            </a:r>
            <a:r>
              <a:rPr lang="en-US" sz="2400"/>
              <a:t> of being infected with SARS-CoV-2 at the </a:t>
            </a:r>
            <a:r>
              <a:rPr lang="en-US" sz="2400" b="1"/>
              <a:t>time</a:t>
            </a:r>
            <a:r>
              <a:rPr lang="en-US" sz="2400"/>
              <a:t> of their </a:t>
            </a:r>
            <a:r>
              <a:rPr lang="en-US" sz="2400" b="1"/>
              <a:t>death</a:t>
            </a:r>
            <a:r>
              <a:rPr lang="en-US" sz="2400"/>
              <a:t>. </a:t>
            </a:r>
            <a:endParaRPr lang="en-US" sz="2400">
              <a:cs typeface="Calibri"/>
            </a:endParaRPr>
          </a:p>
        </p:txBody>
      </p:sp>
      <p:sp>
        <p:nvSpPr>
          <p:cNvPr id="835" name="Google Shape;835;p57"/>
          <p:cNvSpPr txBox="1">
            <a:spLocks noGrp="1"/>
          </p:cNvSpPr>
          <p:nvPr>
            <p:ph type="ctrTitle"/>
          </p:nvPr>
        </p:nvSpPr>
        <p:spPr/>
        <p:txBody>
          <a:bodyPr/>
          <a:lstStyle/>
          <a:p>
            <a:r>
              <a:rPr lang="en-US"/>
              <a:t>Examples of “HIGH” risk level include</a:t>
            </a:r>
            <a:br>
              <a:rPr lang="en-US"/>
            </a:br>
            <a:endParaRPr lang="en-US"/>
          </a:p>
        </p:txBody>
      </p:sp>
    </p:spTree>
    <p:extLst>
      <p:ext uri="{BB962C8B-B14F-4D97-AF65-F5344CB8AC3E}">
        <p14:creationId xmlns:p14="http://schemas.microsoft.com/office/powerpoint/2010/main" val="246718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19642" y="1139483"/>
            <a:ext cx="11177272" cy="3142231"/>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Medium </a:t>
            </a:r>
            <a:r>
              <a:rPr lang="en-US" sz="2400"/>
              <a:t>- exposure risk hazards or job tasks are those not otherwise classified as “very high” or “high” exposure risk in places of employment that require more than minimal occupational contact inside six feet with other employees, other persons, or the general public who may be infected with SARS-CoV-2, but who are not known or suspected to be infected with the virus. “Medium” exposure risk hazards or job tasks may include, but are not limited to, operations and services in: </a:t>
            </a:r>
          </a:p>
        </p:txBody>
      </p:sp>
      <p:sp>
        <p:nvSpPr>
          <p:cNvPr id="835" name="Google Shape;835;p57"/>
          <p:cNvSpPr txBox="1">
            <a:spLocks noGrp="1"/>
          </p:cNvSpPr>
          <p:nvPr>
            <p:ph type="ctrTitle"/>
          </p:nvPr>
        </p:nvSpPr>
        <p:spPr/>
        <p:txBody>
          <a:bodyPr/>
          <a:lstStyle/>
          <a:p>
            <a:r>
              <a:rPr lang="en-US"/>
              <a:t>Levels of Risk</a:t>
            </a:r>
          </a:p>
        </p:txBody>
      </p:sp>
    </p:spTree>
    <p:extLst>
      <p:ext uri="{BB962C8B-B14F-4D97-AF65-F5344CB8AC3E}">
        <p14:creationId xmlns:p14="http://schemas.microsoft.com/office/powerpoint/2010/main" val="349362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ctrTitle"/>
          </p:nvPr>
        </p:nvSpPr>
        <p:spPr/>
        <p:txBody>
          <a:bodyPr/>
          <a:lstStyle/>
          <a:p>
            <a:r>
              <a:rPr lang="en-US"/>
              <a:t>Examples of “Medium” risk level may include</a:t>
            </a:r>
            <a:br>
              <a:rPr lang="en-US"/>
            </a:br>
            <a:endParaRPr lang="en-US"/>
          </a:p>
        </p:txBody>
      </p:sp>
      <p:sp>
        <p:nvSpPr>
          <p:cNvPr id="3" name="TextBox 2"/>
          <p:cNvSpPr txBox="1"/>
          <p:nvPr/>
        </p:nvSpPr>
        <p:spPr>
          <a:xfrm>
            <a:off x="187444" y="1424486"/>
            <a:ext cx="11723328" cy="5170646"/>
          </a:xfrm>
          <a:prstGeom prst="rect">
            <a:avLst/>
          </a:prstGeom>
          <a:noFill/>
        </p:spPr>
        <p:txBody>
          <a:bodyPr wrap="square" numCol="2" rtlCol="0" anchor="t">
            <a:spAutoFit/>
          </a:bodyPr>
          <a:lstStyle/>
          <a:p>
            <a:pPr marL="342900" indent="-342900">
              <a:buFont typeface="Arial" panose="020B0604020202020204" pitchFamily="34" charset="0"/>
              <a:buChar char="•"/>
            </a:pPr>
            <a:r>
              <a:rPr lang="en-US" sz="2200">
                <a:latin typeface="Calibri"/>
                <a:cs typeface="Calibri"/>
              </a:rPr>
              <a:t>Poultry, meat, and seafood processing</a:t>
            </a:r>
          </a:p>
          <a:p>
            <a:pPr marL="342900" indent="-342900">
              <a:buFont typeface="Arial" panose="020B0604020202020204" pitchFamily="34" charset="0"/>
              <a:buChar char="•"/>
            </a:pPr>
            <a:r>
              <a:rPr lang="en-US" sz="2200">
                <a:latin typeface="Calibri"/>
                <a:cs typeface="Calibri"/>
              </a:rPr>
              <a:t>Agricultural and hand labor</a:t>
            </a:r>
          </a:p>
          <a:p>
            <a:pPr marL="342900" indent="-342900">
              <a:buFont typeface="Arial" panose="020B0604020202020204" pitchFamily="34" charset="0"/>
              <a:buChar char="•"/>
            </a:pPr>
            <a:r>
              <a:rPr lang="en-US" sz="2200">
                <a:latin typeface="Calibri"/>
                <a:cs typeface="Calibri"/>
              </a:rPr>
              <a:t>Commercial transportation of passengers by air/land/water</a:t>
            </a:r>
          </a:p>
          <a:p>
            <a:pPr marL="342900" indent="-342900">
              <a:buFont typeface="Arial" panose="020B0604020202020204" pitchFamily="34" charset="0"/>
              <a:buChar char="•"/>
            </a:pPr>
            <a:r>
              <a:rPr lang="en-US" sz="2200">
                <a:latin typeface="Calibri"/>
                <a:cs typeface="Calibri"/>
              </a:rPr>
              <a:t>On campus educational settings in schools, colleges, and universities</a:t>
            </a:r>
          </a:p>
          <a:p>
            <a:pPr marL="342900" indent="-342900">
              <a:buFont typeface="Arial" panose="020B0604020202020204" pitchFamily="34" charset="0"/>
              <a:buChar char="•"/>
            </a:pPr>
            <a:r>
              <a:rPr lang="en-US" sz="2200">
                <a:latin typeface="Calibri"/>
                <a:cs typeface="Calibri"/>
              </a:rPr>
              <a:t>Daycare and afterschool settings</a:t>
            </a:r>
          </a:p>
          <a:p>
            <a:pPr marL="342900" indent="-342900">
              <a:buFont typeface="Arial" panose="020B0604020202020204" pitchFamily="34" charset="0"/>
              <a:buChar char="•"/>
            </a:pPr>
            <a:r>
              <a:rPr lang="en-US" sz="2200">
                <a:latin typeface="Calibri"/>
                <a:cs typeface="Calibri"/>
              </a:rPr>
              <a:t>Restaurants and bars</a:t>
            </a:r>
          </a:p>
          <a:p>
            <a:pPr marL="342900" indent="-342900">
              <a:buFont typeface="Arial" panose="020B0604020202020204" pitchFamily="34" charset="0"/>
              <a:buChar char="•"/>
            </a:pPr>
            <a:r>
              <a:rPr lang="en-US" sz="2200">
                <a:latin typeface="Calibri" panose="020F0502020204030204" pitchFamily="34" charset="0"/>
              </a:rPr>
              <a:t>Grocery stores, convenience store, and food banks</a:t>
            </a:r>
          </a:p>
          <a:p>
            <a:pPr marL="342900" indent="-342900">
              <a:buFont typeface="Arial" panose="020B0604020202020204" pitchFamily="34" charset="0"/>
              <a:buChar char="•"/>
            </a:pPr>
            <a:r>
              <a:rPr lang="en-US" sz="2200">
                <a:latin typeface="Calibri"/>
                <a:cs typeface="Calibri"/>
              </a:rPr>
              <a:t>Drug stores and pharmacies</a:t>
            </a:r>
          </a:p>
          <a:p>
            <a:pPr marL="342900" indent="-342900">
              <a:buFont typeface="Arial" panose="020B0604020202020204" pitchFamily="34" charset="0"/>
              <a:buChar char="•"/>
            </a:pPr>
            <a:r>
              <a:rPr lang="en-US" sz="2200">
                <a:latin typeface="Calibri"/>
                <a:cs typeface="Calibri"/>
              </a:rPr>
              <a:t>Manufacturing settings</a:t>
            </a:r>
          </a:p>
          <a:p>
            <a:pPr marL="342900" indent="-342900">
              <a:buFont typeface="Arial" panose="020B0604020202020204" pitchFamily="34" charset="0"/>
              <a:buChar char="•"/>
            </a:pPr>
            <a:r>
              <a:rPr lang="en-US" sz="2200">
                <a:latin typeface="Calibri"/>
                <a:cs typeface="Calibri"/>
              </a:rPr>
              <a:t>Indoor and outdoor construction settings</a:t>
            </a:r>
          </a:p>
          <a:p>
            <a:pPr marL="342900" indent="-342900">
              <a:buFont typeface="Arial" panose="020B0604020202020204" pitchFamily="34" charset="0"/>
              <a:buChar char="•"/>
            </a:pPr>
            <a:r>
              <a:rPr lang="en-US" sz="2200">
                <a:latin typeface="Calibri"/>
                <a:cs typeface="Calibri"/>
              </a:rPr>
              <a:t>Correctional facilities, jails, detentions centers, and juvenile detention centers</a:t>
            </a:r>
          </a:p>
          <a:p>
            <a:pPr marL="342900" indent="-342900">
              <a:buFont typeface="Arial" panose="020B0604020202020204" pitchFamily="34" charset="0"/>
              <a:buChar char="•"/>
            </a:pPr>
            <a:r>
              <a:rPr lang="en-US" sz="2200">
                <a:latin typeface="Calibri"/>
                <a:cs typeface="Calibri"/>
              </a:rPr>
              <a:t>Work performed in customer premises, such as homes or businesses;</a:t>
            </a:r>
          </a:p>
          <a:p>
            <a:pPr marL="342900" indent="-342900">
              <a:buFont typeface="Arial" panose="020B0604020202020204" pitchFamily="34" charset="0"/>
              <a:buChar char="•"/>
            </a:pPr>
            <a:r>
              <a:rPr lang="en-US" sz="2200">
                <a:latin typeface="Calibri"/>
                <a:cs typeface="Calibri"/>
              </a:rPr>
              <a:t>Retail stores</a:t>
            </a:r>
          </a:p>
          <a:p>
            <a:pPr marL="342900" indent="-342900">
              <a:buFont typeface="Arial" panose="020B0604020202020204" pitchFamily="34" charset="0"/>
              <a:buChar char="•"/>
            </a:pPr>
            <a:r>
              <a:rPr lang="en-US" sz="2200">
                <a:latin typeface="Calibri"/>
                <a:cs typeface="Calibri"/>
              </a:rPr>
              <a:t>Call centers</a:t>
            </a:r>
          </a:p>
          <a:p>
            <a:pPr marL="342900" indent="-342900">
              <a:buFont typeface="Arial" panose="020B0604020202020204" pitchFamily="34" charset="0"/>
              <a:buChar char="•"/>
            </a:pPr>
            <a:r>
              <a:rPr lang="en-US" sz="2200">
                <a:latin typeface="Calibri"/>
                <a:cs typeface="Calibri"/>
              </a:rPr>
              <a:t>Package processing settings</a:t>
            </a:r>
          </a:p>
          <a:p>
            <a:pPr marL="342900" indent="-342900">
              <a:buFont typeface="Arial" panose="020B0604020202020204" pitchFamily="34" charset="0"/>
              <a:buChar char="•"/>
            </a:pPr>
            <a:r>
              <a:rPr lang="en-US" sz="2200">
                <a:latin typeface="Calibri"/>
                <a:cs typeface="Calibri"/>
              </a:rPr>
              <a:t>Veterinary settings</a:t>
            </a:r>
          </a:p>
          <a:p>
            <a:pPr marL="342900" indent="-342900">
              <a:buFont typeface="Arial" panose="020B0604020202020204" pitchFamily="34" charset="0"/>
              <a:buChar char="•"/>
            </a:pPr>
            <a:r>
              <a:rPr lang="en-US" sz="2200">
                <a:latin typeface="Calibri"/>
                <a:cs typeface="Calibri"/>
              </a:rPr>
              <a:t>Personal care, personal grooming, salon, and spa settings</a:t>
            </a:r>
          </a:p>
          <a:p>
            <a:pPr marL="342900" indent="-342900">
              <a:buFont typeface="Arial" panose="020B0604020202020204" pitchFamily="34" charset="0"/>
              <a:buChar char="•"/>
            </a:pPr>
            <a:r>
              <a:rPr lang="en-US" sz="2200">
                <a:latin typeface="Calibri"/>
                <a:cs typeface="Calibri"/>
              </a:rPr>
              <a:t>Venues for sports, entertainment, movie theater, and other forms of mass gatherings</a:t>
            </a:r>
          </a:p>
          <a:p>
            <a:pPr marL="342900" indent="-342900">
              <a:buFont typeface="Arial" panose="020B0604020202020204" pitchFamily="34" charset="0"/>
              <a:buChar char="•"/>
            </a:pPr>
            <a:r>
              <a:rPr lang="en-US" sz="2200">
                <a:latin typeface="Calibri"/>
                <a:cs typeface="Calibri"/>
              </a:rPr>
              <a:t>Homeless shelters</a:t>
            </a:r>
          </a:p>
          <a:p>
            <a:pPr marL="342900" indent="-342900">
              <a:buFont typeface="Arial" panose="020B0604020202020204" pitchFamily="34" charset="0"/>
              <a:buChar char="•"/>
            </a:pPr>
            <a:r>
              <a:rPr lang="en-US" sz="2200">
                <a:latin typeface="Calibri"/>
                <a:cs typeface="Calibri"/>
              </a:rPr>
              <a:t>Fitness, gym, and exercise facilities</a:t>
            </a:r>
          </a:p>
          <a:p>
            <a:pPr marL="342900" indent="-342900">
              <a:buFont typeface="Arial" panose="020B0604020202020204" pitchFamily="34" charset="0"/>
              <a:buChar char="•"/>
            </a:pPr>
            <a:r>
              <a:rPr lang="en-US" sz="2200">
                <a:latin typeface="Calibri"/>
                <a:cs typeface="Calibri"/>
              </a:rPr>
              <a:t>Airports, and train and bus stations</a:t>
            </a:r>
          </a:p>
          <a:p>
            <a:endParaRPr lang="en-US" sz="2200"/>
          </a:p>
        </p:txBody>
      </p:sp>
    </p:spTree>
    <p:extLst>
      <p:ext uri="{BB962C8B-B14F-4D97-AF65-F5344CB8AC3E}">
        <p14:creationId xmlns:p14="http://schemas.microsoft.com/office/powerpoint/2010/main" val="317309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ctrTitle"/>
          </p:nvPr>
        </p:nvSpPr>
        <p:spPr/>
        <p:txBody>
          <a:bodyPr/>
          <a:lstStyle/>
          <a:p>
            <a:r>
              <a:rPr lang="en-US"/>
              <a:t>Examples of “Medium” risk level may include</a:t>
            </a:r>
            <a:br>
              <a:rPr lang="en-US"/>
            </a:br>
            <a:endParaRPr lang="en-US"/>
          </a:p>
        </p:txBody>
      </p:sp>
      <p:sp>
        <p:nvSpPr>
          <p:cNvPr id="2" name="Rectangle 1"/>
          <p:cNvSpPr/>
          <p:nvPr/>
        </p:nvSpPr>
        <p:spPr>
          <a:xfrm>
            <a:off x="353195" y="1157529"/>
            <a:ext cx="10632914" cy="461665"/>
          </a:xfrm>
          <a:prstGeom prst="rect">
            <a:avLst/>
          </a:prstGeom>
        </p:spPr>
        <p:txBody>
          <a:bodyPr wrap="square">
            <a:spAutoFit/>
          </a:bodyPr>
          <a:lstStyle/>
          <a:p>
            <a:pPr marL="342900" indent="-342900">
              <a:buFont typeface="Arial" panose="020B0604020202020204" pitchFamily="34" charset="0"/>
              <a:buChar char="•"/>
            </a:pPr>
            <a:r>
              <a:rPr lang="en-US" sz="2400">
                <a:latin typeface="Calibri" panose="020F0502020204030204" pitchFamily="34" charset="0"/>
              </a:rPr>
              <a:t>Situations </a:t>
            </a:r>
            <a:r>
              <a:rPr lang="en-US" sz="2400" b="1">
                <a:latin typeface="Calibri" panose="020F0502020204030204" pitchFamily="34" charset="0"/>
              </a:rPr>
              <a:t>not</a:t>
            </a:r>
            <a:r>
              <a:rPr lang="en-US" sz="2400">
                <a:latin typeface="Calibri" panose="020F0502020204030204" pitchFamily="34" charset="0"/>
              </a:rPr>
              <a:t> </a:t>
            </a:r>
            <a:r>
              <a:rPr lang="en-US" sz="2400" b="1">
                <a:latin typeface="Calibri" panose="020F0502020204030204" pitchFamily="34" charset="0"/>
              </a:rPr>
              <a:t>involving</a:t>
            </a:r>
            <a:r>
              <a:rPr lang="en-US" sz="2400">
                <a:latin typeface="Calibri" panose="020F0502020204030204" pitchFamily="34" charset="0"/>
              </a:rPr>
              <a:t> </a:t>
            </a:r>
            <a:r>
              <a:rPr lang="en-US" sz="2400" b="1">
                <a:latin typeface="Calibri" panose="020F0502020204030204" pitchFamily="34" charset="0"/>
              </a:rPr>
              <a:t>exposure</a:t>
            </a:r>
            <a:r>
              <a:rPr lang="en-US" sz="2400">
                <a:latin typeface="Calibri" panose="020F0502020204030204" pitchFamily="34" charset="0"/>
              </a:rPr>
              <a:t> to known or suspected sources of SARS-CoV-2:</a:t>
            </a:r>
            <a:endParaRPr lang="en-US" sz="2400"/>
          </a:p>
        </p:txBody>
      </p:sp>
      <p:sp>
        <p:nvSpPr>
          <p:cNvPr id="3" name="TextBox 2"/>
          <p:cNvSpPr txBox="1"/>
          <p:nvPr/>
        </p:nvSpPr>
        <p:spPr>
          <a:xfrm>
            <a:off x="464457" y="1845930"/>
            <a:ext cx="10986645" cy="4482300"/>
          </a:xfrm>
          <a:prstGeom prst="rect">
            <a:avLst/>
          </a:prstGeom>
          <a:noFill/>
        </p:spPr>
        <p:txBody>
          <a:bodyPr wrap="square" numCol="2" rtlCol="0">
            <a:spAutoFit/>
          </a:bodyPr>
          <a:lstStyle/>
          <a:p>
            <a:pPr marL="342900" indent="-342900">
              <a:buFont typeface="Arial" panose="020B0604020202020204" pitchFamily="34" charset="0"/>
              <a:buChar char="•"/>
            </a:pPr>
            <a:r>
              <a:rPr lang="en-US" sz="2200"/>
              <a:t>Hospitals</a:t>
            </a:r>
          </a:p>
          <a:p>
            <a:pPr marL="342900" indent="-342900">
              <a:buFont typeface="Arial" panose="020B0604020202020204" pitchFamily="34" charset="0"/>
              <a:buChar char="•"/>
            </a:pPr>
            <a:r>
              <a:rPr lang="en-US" sz="2200"/>
              <a:t>Other healthcare (Physical &amp; Mental) Delivery &amp; Support in a non-hospital setting</a:t>
            </a:r>
          </a:p>
          <a:p>
            <a:pPr marL="342900" indent="-342900">
              <a:buFont typeface="Arial" panose="020B0604020202020204" pitchFamily="34" charset="0"/>
              <a:buChar char="•"/>
            </a:pPr>
            <a:r>
              <a:rPr lang="en-US" sz="2200"/>
              <a:t>Wellness services</a:t>
            </a:r>
          </a:p>
          <a:p>
            <a:pPr marL="342900" indent="-342900">
              <a:buFont typeface="Arial" panose="020B0604020202020204" pitchFamily="34" charset="0"/>
              <a:buChar char="•"/>
            </a:pPr>
            <a:r>
              <a:rPr lang="en-US" sz="2200"/>
              <a:t>Physical assistance</a:t>
            </a:r>
          </a:p>
          <a:p>
            <a:pPr marL="342900" indent="-342900">
              <a:buFont typeface="Arial" panose="020B0604020202020204" pitchFamily="34" charset="0"/>
              <a:buChar char="•"/>
            </a:pPr>
            <a:r>
              <a:rPr lang="en-US" sz="2200"/>
              <a:t>Skilled nursing facilities</a:t>
            </a:r>
          </a:p>
          <a:p>
            <a:pPr marL="342900" indent="-342900">
              <a:buFont typeface="Arial" panose="020B0604020202020204" pitchFamily="34" charset="0"/>
              <a:buChar char="•"/>
            </a:pPr>
            <a:r>
              <a:rPr lang="en-US" sz="2200"/>
              <a:t>Outpatient medical facilities</a:t>
            </a:r>
          </a:p>
          <a:p>
            <a:pPr marL="342900" indent="-342900">
              <a:buFont typeface="Arial" panose="020B0604020202020204" pitchFamily="34" charset="0"/>
              <a:buChar char="•"/>
            </a:pPr>
            <a:r>
              <a:rPr lang="en-US" sz="2200"/>
              <a:t>Clinics</a:t>
            </a:r>
          </a:p>
          <a:p>
            <a:pPr marL="342900" indent="-342900">
              <a:buFont typeface="Arial" panose="020B0604020202020204" pitchFamily="34" charset="0"/>
              <a:buChar char="•"/>
            </a:pPr>
            <a:r>
              <a:rPr lang="en-US" sz="2200"/>
              <a:t>Drug treatment programs</a:t>
            </a:r>
          </a:p>
          <a:p>
            <a:pPr marL="342900" indent="-342900">
              <a:buFont typeface="Arial" panose="020B0604020202020204" pitchFamily="34" charset="0"/>
              <a:buChar char="•"/>
            </a:pPr>
            <a:r>
              <a:rPr lang="en-US" sz="2200"/>
              <a:t>Medical outreach service</a:t>
            </a:r>
          </a:p>
          <a:p>
            <a:pPr marL="342900" indent="-342900">
              <a:buFont typeface="Arial" panose="020B0604020202020204" pitchFamily="34" charset="0"/>
              <a:buChar char="•"/>
            </a:pPr>
            <a:r>
              <a:rPr lang="en-US" sz="2200"/>
              <a:t>Non-medical support services</a:t>
            </a:r>
          </a:p>
          <a:p>
            <a:pPr marL="342900" indent="-342900">
              <a:buFont typeface="Arial" panose="020B0604020202020204" pitchFamily="34" charset="0"/>
              <a:buChar char="•"/>
            </a:pPr>
            <a:r>
              <a:rPr lang="en-US" sz="2200"/>
              <a:t>Mental health facilities</a:t>
            </a:r>
          </a:p>
          <a:p>
            <a:pPr marL="342900" indent="-342900">
              <a:buFont typeface="Arial" panose="020B0604020202020204" pitchFamily="34" charset="0"/>
              <a:buChar char="•"/>
            </a:pPr>
            <a:r>
              <a:rPr lang="en-US" sz="2200"/>
              <a:t>Home health care</a:t>
            </a:r>
          </a:p>
          <a:p>
            <a:pPr marL="342900" indent="-342900">
              <a:buFont typeface="Arial" panose="020B0604020202020204" pitchFamily="34" charset="0"/>
              <a:buChar char="•"/>
            </a:pPr>
            <a:r>
              <a:rPr lang="en-US" sz="2200"/>
              <a:t>Nursing homes</a:t>
            </a:r>
          </a:p>
          <a:p>
            <a:pPr marL="342900" indent="-342900">
              <a:buFont typeface="Arial" panose="020B0604020202020204" pitchFamily="34" charset="0"/>
              <a:buChar char="•"/>
            </a:pPr>
            <a:r>
              <a:rPr lang="en-US" sz="2200"/>
              <a:t>Assisted living facilities</a:t>
            </a:r>
          </a:p>
          <a:p>
            <a:pPr marL="342900" indent="-342900">
              <a:buFont typeface="Arial" panose="020B0604020202020204" pitchFamily="34" charset="0"/>
              <a:buChar char="•"/>
            </a:pPr>
            <a:r>
              <a:rPr lang="en-US" sz="2200"/>
              <a:t>Memory Care Facilities</a:t>
            </a:r>
          </a:p>
          <a:p>
            <a:pPr marL="342900" indent="-342900">
              <a:buFont typeface="Arial" panose="020B0604020202020204" pitchFamily="34" charset="0"/>
              <a:buChar char="•"/>
            </a:pPr>
            <a:r>
              <a:rPr lang="en-US" sz="2200"/>
              <a:t>Hospice Care</a:t>
            </a:r>
          </a:p>
          <a:p>
            <a:pPr marL="342900" indent="-342900">
              <a:buFont typeface="Arial" panose="020B0604020202020204" pitchFamily="34" charset="0"/>
              <a:buChar char="•"/>
            </a:pPr>
            <a:r>
              <a:rPr lang="en-US" sz="2200"/>
              <a:t>Rehabilitation Centers</a:t>
            </a:r>
          </a:p>
          <a:p>
            <a:pPr marL="342900" indent="-342900">
              <a:buFont typeface="Arial" panose="020B0604020202020204" pitchFamily="34" charset="0"/>
              <a:buChar char="•"/>
            </a:pPr>
            <a:r>
              <a:rPr lang="en-US" sz="2200"/>
              <a:t>Doctor and Dentist offices</a:t>
            </a:r>
          </a:p>
          <a:p>
            <a:pPr marL="342900" indent="-342900">
              <a:buFont typeface="Arial" panose="020B0604020202020204" pitchFamily="34" charset="0"/>
              <a:buChar char="•"/>
            </a:pPr>
            <a:r>
              <a:rPr lang="en-US" sz="2200"/>
              <a:t>Chiropractors’ offices</a:t>
            </a:r>
          </a:p>
          <a:p>
            <a:pPr marL="342900" indent="-342900">
              <a:buFont typeface="Arial" panose="020B0604020202020204" pitchFamily="34" charset="0"/>
              <a:buChar char="•"/>
            </a:pPr>
            <a:r>
              <a:rPr lang="en-US" sz="2200"/>
              <a:t>First Responder Services provided by police, fire, paramedic and emergency medical services providers</a:t>
            </a:r>
          </a:p>
          <a:p>
            <a:pPr marL="342900" indent="-342900">
              <a:buFont typeface="Arial" panose="020B0604020202020204" pitchFamily="34" charset="0"/>
              <a:buChar char="•"/>
            </a:pPr>
            <a:r>
              <a:rPr lang="en-US" sz="2200"/>
              <a:t>Medical Transport</a:t>
            </a:r>
          </a:p>
          <a:p>
            <a:pPr marL="342900" indent="-342900">
              <a:buFont typeface="Arial" panose="020B0604020202020204" pitchFamily="34" charset="0"/>
              <a:buChar char="•"/>
            </a:pPr>
            <a:r>
              <a:rPr lang="en-US" sz="2200"/>
              <a:t>Contract Tracers</a:t>
            </a:r>
          </a:p>
          <a:p>
            <a:pPr marL="342900" indent="-342900">
              <a:buFont typeface="Arial" panose="020B0604020202020204" pitchFamily="34" charset="0"/>
              <a:buChar char="•"/>
            </a:pPr>
            <a:r>
              <a:rPr lang="en-US" sz="2200"/>
              <a:t>Etc.</a:t>
            </a:r>
          </a:p>
        </p:txBody>
      </p:sp>
    </p:spTree>
    <p:extLst>
      <p:ext uri="{BB962C8B-B14F-4D97-AF65-F5344CB8AC3E}">
        <p14:creationId xmlns:p14="http://schemas.microsoft.com/office/powerpoint/2010/main" val="1350954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19642" y="1139483"/>
            <a:ext cx="11256969" cy="5244988"/>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Lower exposure </a:t>
            </a:r>
            <a:r>
              <a:rPr lang="en-US" sz="2400"/>
              <a:t>risk hazards or job tasks are those </a:t>
            </a:r>
            <a:r>
              <a:rPr lang="en-US" sz="2400" b="1"/>
              <a:t>not</a:t>
            </a:r>
            <a:r>
              <a:rPr lang="en-US" sz="2400"/>
              <a:t> otherwise </a:t>
            </a:r>
            <a:r>
              <a:rPr lang="en-US" sz="2400" b="1"/>
              <a:t>classified</a:t>
            </a:r>
            <a:r>
              <a:rPr lang="en-US" sz="2400"/>
              <a:t> as “very high”, “high”, or “medium” exposure risk that </a:t>
            </a:r>
            <a:r>
              <a:rPr lang="en-US" sz="2400" b="1"/>
              <a:t>do not require </a:t>
            </a:r>
            <a:r>
              <a:rPr lang="en-US" sz="2400"/>
              <a:t>contact inside </a:t>
            </a:r>
            <a:r>
              <a:rPr lang="en-US" sz="2400" b="1"/>
              <a:t>six feet </a:t>
            </a:r>
            <a:r>
              <a:rPr lang="en-US" sz="2400"/>
              <a:t>with persons </a:t>
            </a:r>
            <a:r>
              <a:rPr lang="en-US" sz="2400" b="1"/>
              <a:t>known</a:t>
            </a:r>
            <a:r>
              <a:rPr lang="en-US" sz="2400"/>
              <a:t> to be, or </a:t>
            </a:r>
            <a:r>
              <a:rPr lang="en-US" sz="2400" b="1"/>
              <a:t>suspected</a:t>
            </a:r>
            <a:r>
              <a:rPr lang="en-US" sz="2400"/>
              <a:t> of being, or who may be </a:t>
            </a:r>
            <a:r>
              <a:rPr lang="en-US" sz="2400" b="1"/>
              <a:t>infected</a:t>
            </a:r>
            <a:r>
              <a:rPr lang="en-US" sz="2400"/>
              <a:t> with SARS-CoV-2.</a:t>
            </a:r>
          </a:p>
          <a:p>
            <a:endParaRPr lang="en-US" sz="2400"/>
          </a:p>
          <a:p>
            <a:pPr marL="342900" indent="-342900">
              <a:buFont typeface="Arial" panose="020B0604020202020204" pitchFamily="34" charset="0"/>
              <a:buChar char="•"/>
            </a:pPr>
            <a:r>
              <a:rPr lang="en-US" sz="2400"/>
              <a:t>Employees in this category have </a:t>
            </a:r>
            <a:r>
              <a:rPr lang="en-US" sz="2400" b="1"/>
              <a:t>minimal</a:t>
            </a:r>
            <a:r>
              <a:rPr lang="en-US" sz="2400"/>
              <a:t> occupational </a:t>
            </a:r>
            <a:r>
              <a:rPr lang="en-US" sz="2400" b="1"/>
              <a:t>contact</a:t>
            </a:r>
            <a:r>
              <a:rPr lang="en-US" sz="2400"/>
              <a:t> with other </a:t>
            </a:r>
            <a:r>
              <a:rPr lang="en-US" sz="2400" b="1"/>
              <a:t>employees</a:t>
            </a:r>
            <a:r>
              <a:rPr lang="en-US" sz="2400"/>
              <a:t>, other </a:t>
            </a:r>
            <a:r>
              <a:rPr lang="en-US" sz="2400" b="1"/>
              <a:t>persons</a:t>
            </a:r>
            <a:r>
              <a:rPr lang="en-US" sz="2400"/>
              <a:t>, or the </a:t>
            </a:r>
            <a:r>
              <a:rPr lang="en-US" sz="2400" b="1"/>
              <a:t>general public</a:t>
            </a:r>
            <a:r>
              <a:rPr lang="en-US" sz="2400"/>
              <a:t>, such as in an office building setting; </a:t>
            </a:r>
            <a:r>
              <a:rPr lang="en-US" sz="2400" b="1"/>
              <a:t>or</a:t>
            </a:r>
            <a:r>
              <a:rPr lang="en-US" sz="2400"/>
              <a:t> are able to achieve </a:t>
            </a:r>
            <a:r>
              <a:rPr lang="en-US" sz="2400" b="1"/>
              <a:t>minimal</a:t>
            </a:r>
            <a:r>
              <a:rPr lang="en-US" sz="2400"/>
              <a:t> occupational </a:t>
            </a:r>
            <a:r>
              <a:rPr lang="en-US" sz="2400" b="1"/>
              <a:t>contact</a:t>
            </a:r>
            <a:r>
              <a:rPr lang="en-US" sz="2400"/>
              <a:t> through the </a:t>
            </a:r>
            <a:r>
              <a:rPr lang="en-US" sz="2400" b="1"/>
              <a:t>implementation</a:t>
            </a:r>
            <a:r>
              <a:rPr lang="en-US" sz="2400"/>
              <a:t> of </a:t>
            </a:r>
            <a:r>
              <a:rPr lang="en-US" sz="2400" b="1"/>
              <a:t>engineering, administrative and work practice controls</a:t>
            </a:r>
            <a:r>
              <a:rPr lang="en-US" sz="2400"/>
              <a:t>, such as, but not limited to: </a:t>
            </a:r>
            <a:endParaRPr sz="2400">
              <a:latin typeface="Anaheim"/>
              <a:ea typeface="Anaheim"/>
              <a:cs typeface="Anaheim"/>
              <a:sym typeface="Anaheim"/>
            </a:endParaRPr>
          </a:p>
        </p:txBody>
      </p:sp>
      <p:sp>
        <p:nvSpPr>
          <p:cNvPr id="835" name="Google Shape;835;p57"/>
          <p:cNvSpPr txBox="1">
            <a:spLocks noGrp="1"/>
          </p:cNvSpPr>
          <p:nvPr>
            <p:ph type="ctrTitle"/>
          </p:nvPr>
        </p:nvSpPr>
        <p:spPr/>
        <p:txBody>
          <a:bodyPr/>
          <a:lstStyle/>
          <a:p>
            <a:r>
              <a:rPr lang="en-US"/>
              <a:t>Lower Levels of Risk</a:t>
            </a:r>
          </a:p>
        </p:txBody>
      </p:sp>
    </p:spTree>
    <p:extLst>
      <p:ext uri="{BB962C8B-B14F-4D97-AF65-F5344CB8AC3E}">
        <p14:creationId xmlns:p14="http://schemas.microsoft.com/office/powerpoint/2010/main" val="105203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99118" y="1615847"/>
            <a:ext cx="11133667" cy="4998614"/>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Installation of </a:t>
            </a:r>
            <a:r>
              <a:rPr lang="en-US" sz="2400" b="1"/>
              <a:t>floor to ceiling physical barriers </a:t>
            </a:r>
            <a:r>
              <a:rPr lang="en-US" sz="2400"/>
              <a:t>constructed of impermeable material and </a:t>
            </a:r>
            <a:r>
              <a:rPr lang="en-US" sz="2400" b="1"/>
              <a:t>not subject to unintentional displacement </a:t>
            </a:r>
            <a:r>
              <a:rPr lang="en-US" sz="2400"/>
              <a:t>(e.g., such as clear plastic walls at convenience stores behind which only one employee is working at any one time);</a:t>
            </a:r>
            <a:endParaRPr lang="en-US"/>
          </a:p>
          <a:p>
            <a:endParaRPr lang="en-US">
              <a:cs typeface="Calibri" panose="020F0502020204030204"/>
            </a:endParaRPr>
          </a:p>
          <a:p>
            <a:pPr marL="342900" indent="-342900">
              <a:buFont typeface="Arial" panose="020B0604020202020204" pitchFamily="34" charset="0"/>
              <a:buChar char="•"/>
            </a:pPr>
            <a:r>
              <a:rPr lang="en-US" sz="2400"/>
              <a:t>Telecommuting; </a:t>
            </a:r>
          </a:p>
          <a:p>
            <a:endParaRPr lang="en-US" sz="2400">
              <a:cs typeface="Calibri"/>
            </a:endParaRPr>
          </a:p>
          <a:p>
            <a:pPr marL="342900" indent="-342900">
              <a:buFont typeface="Arial" panose="020B0604020202020204" pitchFamily="34" charset="0"/>
              <a:buChar char="•"/>
            </a:pPr>
            <a:r>
              <a:rPr lang="en-US" sz="2400" b="1"/>
              <a:t>Staggered</a:t>
            </a:r>
            <a:r>
              <a:rPr lang="en-US" sz="2400"/>
              <a:t> work </a:t>
            </a:r>
            <a:r>
              <a:rPr lang="en-US" sz="2400" b="1"/>
              <a:t>shifts</a:t>
            </a:r>
            <a:r>
              <a:rPr lang="en-US" sz="2400"/>
              <a:t> that allow employees to </a:t>
            </a:r>
            <a:r>
              <a:rPr lang="en-US" sz="2400" b="1"/>
              <a:t>maintain</a:t>
            </a:r>
            <a:r>
              <a:rPr lang="en-US" sz="2400"/>
              <a:t> physical </a:t>
            </a:r>
            <a:r>
              <a:rPr lang="en-US" sz="2400" b="1"/>
              <a:t>distancing</a:t>
            </a:r>
            <a:r>
              <a:rPr lang="en-US" sz="2400"/>
              <a:t> from other employees, other persons, and the general public; </a:t>
            </a:r>
          </a:p>
          <a:p>
            <a:endParaRPr lang="en-US" sz="2400">
              <a:cs typeface="Calibri"/>
            </a:endParaRPr>
          </a:p>
          <a:p>
            <a:pPr marL="342900" indent="-342900">
              <a:buFont typeface="Arial" panose="020B0604020202020204" pitchFamily="34" charset="0"/>
              <a:buChar char="•"/>
            </a:pPr>
            <a:r>
              <a:rPr lang="en-US" sz="2400" b="1"/>
              <a:t>Delivering services remotely</a:t>
            </a:r>
            <a:r>
              <a:rPr lang="en-US" sz="2400"/>
              <a:t> by phone, audio, video, mail, package delivery, curbside pickup or delivery, etc., that allows employees to </a:t>
            </a:r>
            <a:r>
              <a:rPr lang="en-US" sz="2400" b="1"/>
              <a:t>maintain</a:t>
            </a:r>
            <a:r>
              <a:rPr lang="en-US" sz="2400"/>
              <a:t> physical </a:t>
            </a:r>
            <a:r>
              <a:rPr lang="en-US" sz="2400" b="1"/>
              <a:t>distancing</a:t>
            </a:r>
            <a:r>
              <a:rPr lang="en-US" sz="2400"/>
              <a:t> from other employees, other persons, and the general public; and </a:t>
            </a:r>
            <a:endParaRPr lang="en-US" sz="2400">
              <a:cs typeface="Calibri"/>
            </a:endParaRPr>
          </a:p>
        </p:txBody>
      </p:sp>
      <p:sp>
        <p:nvSpPr>
          <p:cNvPr id="835" name="Google Shape;835;p57"/>
          <p:cNvSpPr txBox="1">
            <a:spLocks noGrp="1"/>
          </p:cNvSpPr>
          <p:nvPr>
            <p:ph type="ctrTitle"/>
          </p:nvPr>
        </p:nvSpPr>
        <p:spPr/>
        <p:txBody>
          <a:bodyPr/>
          <a:lstStyle/>
          <a:p>
            <a:r>
              <a:rPr lang="en-US"/>
              <a:t>Achieve Minimal Occupational Contact Through Work Practice Controls</a:t>
            </a:r>
          </a:p>
        </p:txBody>
      </p:sp>
    </p:spTree>
    <p:extLst>
      <p:ext uri="{BB962C8B-B14F-4D97-AF65-F5344CB8AC3E}">
        <p14:creationId xmlns:p14="http://schemas.microsoft.com/office/powerpoint/2010/main" val="198471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849985" y="2445694"/>
            <a:ext cx="11133667" cy="2319898"/>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3200" b="1"/>
              <a:t>Mandatory</a:t>
            </a:r>
            <a:r>
              <a:rPr lang="en-US" sz="3200"/>
              <a:t> physical </a:t>
            </a:r>
            <a:r>
              <a:rPr lang="en-US" sz="3200" b="1"/>
              <a:t>distancing</a:t>
            </a:r>
            <a:r>
              <a:rPr lang="en-US" sz="3200"/>
              <a:t> of employees from other employees, other persons, and the general public. </a:t>
            </a:r>
          </a:p>
          <a:p>
            <a:pPr marL="342900" indent="-342900">
              <a:buFont typeface="Arial" panose="020B0604020202020204" pitchFamily="34" charset="0"/>
              <a:buChar char="•"/>
            </a:pPr>
            <a:r>
              <a:rPr lang="en-US" sz="3200" b="1"/>
              <a:t>Employee use of face coverings </a:t>
            </a:r>
            <a:r>
              <a:rPr lang="en-US" sz="3200"/>
              <a:t>for contact </a:t>
            </a:r>
            <a:r>
              <a:rPr lang="en-US" sz="3200" b="1"/>
              <a:t>inside six </a:t>
            </a:r>
            <a:r>
              <a:rPr lang="en-US" sz="3200"/>
              <a:t>feet of coworkers, customers, or other persons is </a:t>
            </a:r>
            <a:r>
              <a:rPr lang="en-US" sz="3200" b="1"/>
              <a:t>not an acceptable </a:t>
            </a:r>
            <a:r>
              <a:rPr lang="en-US" sz="3200"/>
              <a:t>administrative or work practice control to achieve </a:t>
            </a:r>
            <a:r>
              <a:rPr lang="en-US" sz="3200" b="1"/>
              <a:t>minimal</a:t>
            </a:r>
            <a:r>
              <a:rPr lang="en-US" sz="3200"/>
              <a:t> occupational </a:t>
            </a:r>
            <a:r>
              <a:rPr lang="en-US" sz="3200" b="1"/>
              <a:t>contact</a:t>
            </a:r>
            <a:r>
              <a:rPr lang="en-US" sz="3200"/>
              <a:t>. However, when it is necessary for </a:t>
            </a:r>
            <a:r>
              <a:rPr lang="en-US" sz="3200" b="1"/>
              <a:t>brief</a:t>
            </a:r>
            <a:r>
              <a:rPr lang="en-US" sz="3200"/>
              <a:t> </a:t>
            </a:r>
            <a:r>
              <a:rPr lang="en-US" sz="3200" b="1"/>
              <a:t>contact</a:t>
            </a:r>
            <a:r>
              <a:rPr lang="en-US" sz="3200"/>
              <a:t> with others </a:t>
            </a:r>
            <a:r>
              <a:rPr lang="en-US" sz="3200" b="1"/>
              <a:t>inside the 6 feet </a:t>
            </a:r>
            <a:r>
              <a:rPr lang="en-US" sz="3200"/>
              <a:t>distance </a:t>
            </a:r>
            <a:r>
              <a:rPr lang="en-US" sz="3200" b="1"/>
              <a:t>a face covering is required</a:t>
            </a:r>
            <a:r>
              <a:rPr lang="en-US" sz="3200"/>
              <a:t>. </a:t>
            </a:r>
            <a:endParaRPr lang="en-US" sz="3200">
              <a:latin typeface="Anaheim"/>
            </a:endParaRPr>
          </a:p>
        </p:txBody>
      </p:sp>
      <p:sp>
        <p:nvSpPr>
          <p:cNvPr id="835" name="Google Shape;835;p57"/>
          <p:cNvSpPr txBox="1">
            <a:spLocks noGrp="1"/>
          </p:cNvSpPr>
          <p:nvPr>
            <p:ph type="ctrTitle"/>
          </p:nvPr>
        </p:nvSpPr>
        <p:spPr/>
        <p:txBody>
          <a:bodyPr/>
          <a:lstStyle/>
          <a:p>
            <a:r>
              <a:rPr lang="en-US"/>
              <a:t>Work Practice Controls</a:t>
            </a:r>
          </a:p>
        </p:txBody>
      </p:sp>
    </p:spTree>
    <p:extLst>
      <p:ext uri="{BB962C8B-B14F-4D97-AF65-F5344CB8AC3E}">
        <p14:creationId xmlns:p14="http://schemas.microsoft.com/office/powerpoint/2010/main" val="344363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06975" y="1207962"/>
            <a:ext cx="9183387" cy="5266481"/>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400">
                <a:ea typeface="Anaheim"/>
                <a:cs typeface="Anaheim"/>
                <a:sym typeface="Anaheim"/>
              </a:rPr>
              <a:t>Designed to establish </a:t>
            </a:r>
            <a:r>
              <a:rPr lang="en-US" sz="2400" b="1">
                <a:ea typeface="Anaheim"/>
                <a:cs typeface="Anaheim"/>
                <a:sym typeface="Anaheim"/>
              </a:rPr>
              <a:t>requirements</a:t>
            </a:r>
            <a:r>
              <a:rPr lang="en-US" sz="2400">
                <a:ea typeface="Anaheim"/>
                <a:cs typeface="Anaheim"/>
                <a:sym typeface="Anaheim"/>
              </a:rPr>
              <a:t> for </a:t>
            </a:r>
            <a:r>
              <a:rPr lang="en-US" sz="2400" b="1">
                <a:ea typeface="Anaheim"/>
                <a:cs typeface="Anaheim"/>
                <a:sym typeface="Anaheim"/>
              </a:rPr>
              <a:t>employers</a:t>
            </a:r>
            <a:r>
              <a:rPr lang="en-US" sz="2400">
                <a:ea typeface="Anaheim"/>
                <a:cs typeface="Anaheim"/>
                <a:sym typeface="Anaheim"/>
              </a:rPr>
              <a:t> to </a:t>
            </a:r>
            <a:r>
              <a:rPr lang="en-US" sz="2400" b="1">
                <a:ea typeface="Anaheim"/>
                <a:cs typeface="Anaheim"/>
                <a:sym typeface="Anaheim"/>
              </a:rPr>
              <a:t>control, prevent, and mitigate </a:t>
            </a:r>
            <a:r>
              <a:rPr lang="en-US" sz="2400">
                <a:ea typeface="Anaheim"/>
                <a:cs typeface="Anaheim"/>
                <a:sym typeface="Anaheim"/>
              </a:rPr>
              <a:t>the </a:t>
            </a:r>
            <a:r>
              <a:rPr lang="en-US" sz="2400" b="1">
                <a:ea typeface="Anaheim"/>
                <a:cs typeface="Anaheim"/>
                <a:sym typeface="Anaheim"/>
              </a:rPr>
              <a:t>spread</a:t>
            </a:r>
            <a:r>
              <a:rPr lang="en-US" sz="2400">
                <a:ea typeface="Anaheim"/>
                <a:cs typeface="Anaheim"/>
                <a:sym typeface="Anaheim"/>
              </a:rPr>
              <a:t> of SARS-CoV-2, the virus that causes coronavirus disease 2019 (COVID-19) </a:t>
            </a:r>
            <a:r>
              <a:rPr lang="en-US" sz="2400" b="1">
                <a:ea typeface="Anaheim"/>
                <a:cs typeface="Anaheim"/>
                <a:sym typeface="Anaheim"/>
              </a:rPr>
              <a:t>to</a:t>
            </a:r>
            <a:r>
              <a:rPr lang="en-US" sz="2400">
                <a:ea typeface="Anaheim"/>
                <a:cs typeface="Anaheim"/>
                <a:sym typeface="Anaheim"/>
              </a:rPr>
              <a:t> and </a:t>
            </a:r>
            <a:r>
              <a:rPr lang="en-US" sz="2400" b="1">
                <a:ea typeface="Anaheim"/>
                <a:cs typeface="Anaheim"/>
                <a:sym typeface="Anaheim"/>
              </a:rPr>
              <a:t>among</a:t>
            </a:r>
            <a:r>
              <a:rPr lang="en-US" sz="2400">
                <a:ea typeface="Anaheim"/>
                <a:cs typeface="Anaheim"/>
                <a:sym typeface="Anaheim"/>
              </a:rPr>
              <a:t> </a:t>
            </a:r>
            <a:r>
              <a:rPr lang="en-US" sz="2400" b="1">
                <a:ea typeface="Anaheim"/>
                <a:cs typeface="Anaheim"/>
                <a:sym typeface="Anaheim"/>
              </a:rPr>
              <a:t>employees</a:t>
            </a:r>
            <a:r>
              <a:rPr lang="en-US" sz="2400">
                <a:ea typeface="Anaheim"/>
                <a:cs typeface="Anaheim"/>
                <a:sym typeface="Anaheim"/>
              </a:rPr>
              <a:t> and </a:t>
            </a:r>
            <a:r>
              <a:rPr lang="en-US" sz="2400" b="1">
                <a:ea typeface="Anaheim"/>
                <a:cs typeface="Anaheim"/>
                <a:sym typeface="Anaheim"/>
              </a:rPr>
              <a:t>employers</a:t>
            </a:r>
            <a:r>
              <a:rPr lang="en-US" sz="2400">
                <a:ea typeface="Anaheim"/>
                <a:cs typeface="Anaheim"/>
                <a:sym typeface="Anaheim"/>
              </a:rPr>
              <a:t>.</a:t>
            </a:r>
            <a:endParaRPr lang="en-US"/>
          </a:p>
          <a:p>
            <a:pPr marL="186690">
              <a:buSzPct val="100000"/>
            </a:pPr>
            <a:endParaRPr lang="en-US" sz="2400">
              <a:ea typeface="Anaheim"/>
              <a:cs typeface="Anaheim"/>
            </a:endParaRPr>
          </a:p>
          <a:p>
            <a:pPr marL="567055" indent="-380365">
              <a:buSzPct val="100000"/>
              <a:buFont typeface="Arial" panose="020B0604020202020204" pitchFamily="34" charset="0"/>
              <a:buChar char="•"/>
            </a:pPr>
            <a:r>
              <a:rPr lang="en-US" sz="2400" b="1">
                <a:ea typeface="Anaheim"/>
                <a:cs typeface="Anaheim"/>
                <a:sym typeface="Anaheim"/>
              </a:rPr>
              <a:t>Applies</a:t>
            </a:r>
            <a:r>
              <a:rPr lang="en-US" sz="2400">
                <a:ea typeface="Anaheim"/>
                <a:cs typeface="Anaheim"/>
                <a:sym typeface="Anaheim"/>
              </a:rPr>
              <a:t> to every </a:t>
            </a:r>
            <a:r>
              <a:rPr lang="en-US" sz="2400" b="1">
                <a:ea typeface="Anaheim"/>
                <a:cs typeface="Anaheim"/>
                <a:sym typeface="Anaheim"/>
              </a:rPr>
              <a:t>employer</a:t>
            </a:r>
            <a:r>
              <a:rPr lang="en-US" sz="2400">
                <a:ea typeface="Anaheim"/>
                <a:cs typeface="Anaheim"/>
                <a:sym typeface="Anaheim"/>
              </a:rPr>
              <a:t>, </a:t>
            </a:r>
            <a:r>
              <a:rPr lang="en-US" sz="2400" b="1">
                <a:ea typeface="Anaheim"/>
                <a:cs typeface="Anaheim"/>
                <a:sym typeface="Anaheim"/>
              </a:rPr>
              <a:t>employee</a:t>
            </a:r>
            <a:r>
              <a:rPr lang="en-US" sz="2400">
                <a:ea typeface="Anaheim"/>
                <a:cs typeface="Anaheim"/>
                <a:sym typeface="Anaheim"/>
              </a:rPr>
              <a:t>, and </a:t>
            </a:r>
            <a:r>
              <a:rPr lang="en-US" sz="2400" b="1">
                <a:ea typeface="Anaheim"/>
                <a:cs typeface="Anaheim"/>
                <a:sym typeface="Anaheim"/>
              </a:rPr>
              <a:t>place</a:t>
            </a:r>
            <a:r>
              <a:rPr lang="en-US" sz="2400">
                <a:ea typeface="Anaheim"/>
                <a:cs typeface="Anaheim"/>
                <a:sym typeface="Anaheim"/>
              </a:rPr>
              <a:t> of </a:t>
            </a:r>
            <a:r>
              <a:rPr lang="en-US" sz="2400" b="1">
                <a:ea typeface="Anaheim"/>
                <a:cs typeface="Anaheim"/>
                <a:sym typeface="Anaheim"/>
              </a:rPr>
              <a:t>employment</a:t>
            </a:r>
            <a:r>
              <a:rPr lang="en-US" sz="2400">
                <a:ea typeface="Anaheim"/>
                <a:cs typeface="Anaheim"/>
                <a:sym typeface="Anaheim"/>
              </a:rPr>
              <a:t> in the </a:t>
            </a:r>
            <a:r>
              <a:rPr lang="en-US" sz="2400" b="1">
                <a:ea typeface="Anaheim"/>
                <a:cs typeface="Anaheim"/>
                <a:sym typeface="Anaheim"/>
              </a:rPr>
              <a:t>Commonwealth of Virginia </a:t>
            </a:r>
            <a:r>
              <a:rPr lang="en-US" sz="2400">
                <a:ea typeface="Anaheim"/>
                <a:cs typeface="Anaheim"/>
                <a:sym typeface="Anaheim"/>
              </a:rPr>
              <a:t>within the </a:t>
            </a:r>
            <a:r>
              <a:rPr lang="en-US" sz="2400" b="1">
                <a:ea typeface="Anaheim"/>
                <a:cs typeface="Anaheim"/>
                <a:sym typeface="Anaheim"/>
              </a:rPr>
              <a:t>jurisdiction</a:t>
            </a:r>
            <a:r>
              <a:rPr lang="en-US" sz="2400">
                <a:ea typeface="Anaheim"/>
                <a:cs typeface="Anaheim"/>
                <a:sym typeface="Anaheim"/>
              </a:rPr>
              <a:t> of the </a:t>
            </a:r>
            <a:r>
              <a:rPr lang="en-US" sz="2400" b="1">
                <a:ea typeface="Anaheim"/>
                <a:cs typeface="Anaheim"/>
                <a:sym typeface="Anaheim"/>
              </a:rPr>
              <a:t>VOSH</a:t>
            </a:r>
            <a:r>
              <a:rPr lang="en-US" sz="2400">
                <a:ea typeface="Anaheim"/>
                <a:cs typeface="Anaheim"/>
                <a:sym typeface="Anaheim"/>
              </a:rPr>
              <a:t> program as described in </a:t>
            </a:r>
            <a:r>
              <a:rPr lang="en-US" sz="2400"/>
              <a:t>§§ 16VAC25-60-20 and 16VAC25-60-30. </a:t>
            </a:r>
            <a:endParaRPr lang="en-US" sz="2400">
              <a:cs typeface="Calibri"/>
            </a:endParaRPr>
          </a:p>
          <a:p>
            <a:pPr marL="567055" indent="-380365">
              <a:buSzPct val="100000"/>
              <a:buFont typeface="Arial" panose="020B0604020202020204" pitchFamily="34" charset="0"/>
              <a:buChar char="•"/>
            </a:pPr>
            <a:endParaRPr lang="en-US" sz="2400">
              <a:ea typeface="Anaheim"/>
              <a:cs typeface="Calibri" panose="020F0502020204030204"/>
              <a:sym typeface="Anaheim"/>
            </a:endParaRPr>
          </a:p>
          <a:p>
            <a:pPr marL="567055" indent="-380365">
              <a:buSzPct val="100000"/>
              <a:buFont typeface="Arial" panose="020B0604020202020204" pitchFamily="34" charset="0"/>
              <a:buChar char="•"/>
            </a:pPr>
            <a:r>
              <a:rPr lang="en-US" sz="2400">
                <a:ea typeface="Anaheim"/>
                <a:cs typeface="Anaheim"/>
                <a:sym typeface="Anaheim"/>
              </a:rPr>
              <a:t>Application of this standard to a place of employment is </a:t>
            </a:r>
            <a:r>
              <a:rPr lang="en-US" sz="2400" b="1">
                <a:ea typeface="Anaheim"/>
                <a:cs typeface="Anaheim"/>
                <a:sym typeface="Anaheim"/>
              </a:rPr>
              <a:t>based</a:t>
            </a:r>
            <a:r>
              <a:rPr lang="en-US" sz="2400">
                <a:ea typeface="Anaheim"/>
                <a:cs typeface="Anaheim"/>
                <a:sym typeface="Anaheim"/>
              </a:rPr>
              <a:t> on </a:t>
            </a:r>
            <a:r>
              <a:rPr lang="en-US" sz="2400" b="1">
                <a:ea typeface="Anaheim"/>
                <a:cs typeface="Anaheim"/>
                <a:sym typeface="Anaheim"/>
              </a:rPr>
              <a:t>exposure risk level </a:t>
            </a:r>
            <a:r>
              <a:rPr lang="en-US" sz="2400">
                <a:ea typeface="Anaheim"/>
                <a:cs typeface="Anaheim"/>
                <a:sym typeface="Anaheim"/>
              </a:rPr>
              <a:t>presented by SARS-CoV-2 virus-related and COVID-19 disease-related </a:t>
            </a:r>
            <a:r>
              <a:rPr lang="en-US" sz="2400" b="1">
                <a:ea typeface="Anaheim"/>
                <a:cs typeface="Anaheim"/>
                <a:sym typeface="Anaheim"/>
              </a:rPr>
              <a:t>hazards present </a:t>
            </a:r>
            <a:r>
              <a:rPr lang="en-US" sz="2400">
                <a:ea typeface="Anaheim"/>
                <a:cs typeface="Anaheim"/>
                <a:sym typeface="Anaheim"/>
              </a:rPr>
              <a:t>or </a:t>
            </a:r>
            <a:r>
              <a:rPr lang="en-US" sz="2400" b="1">
                <a:ea typeface="Anaheim"/>
                <a:cs typeface="Anaheim"/>
                <a:sym typeface="Anaheim"/>
              </a:rPr>
              <a:t>job tasks </a:t>
            </a:r>
            <a:r>
              <a:rPr lang="en-US" sz="2400">
                <a:ea typeface="Anaheim"/>
                <a:cs typeface="Anaheim"/>
                <a:sym typeface="Anaheim"/>
              </a:rPr>
              <a:t>undertaken by employees at the place of employment as defined in this standard as </a:t>
            </a:r>
            <a:r>
              <a:rPr lang="en-US" sz="2400" b="1">
                <a:ea typeface="Anaheim"/>
                <a:cs typeface="Anaheim"/>
                <a:sym typeface="Anaheim"/>
              </a:rPr>
              <a:t>Very High, High, Medium, and Lower.</a:t>
            </a:r>
            <a:endParaRPr lang="en-US" sz="2400" b="1">
              <a:ea typeface="Anaheim"/>
              <a:cs typeface="Anaheim"/>
            </a:endParaRPr>
          </a:p>
        </p:txBody>
      </p:sp>
      <p:sp>
        <p:nvSpPr>
          <p:cNvPr id="835" name="Google Shape;835;p57"/>
          <p:cNvSpPr txBox="1">
            <a:spLocks noGrp="1"/>
          </p:cNvSpPr>
          <p:nvPr>
            <p:ph type="ctrTitle"/>
          </p:nvPr>
        </p:nvSpPr>
        <p:spPr/>
        <p:txBody>
          <a:bodyPr/>
          <a:lstStyle/>
          <a:p>
            <a:r>
              <a:rPr lang="en-US"/>
              <a:t>§10 Purpose &amp; Applicability</a:t>
            </a:r>
          </a:p>
        </p:txBody>
      </p:sp>
      <p:pic>
        <p:nvPicPr>
          <p:cNvPr id="4" name="Picture 3"/>
          <p:cNvPicPr>
            <a:picLocks noChangeAspect="1"/>
          </p:cNvPicPr>
          <p:nvPr/>
        </p:nvPicPr>
        <p:blipFill rotWithShape="1">
          <a:blip r:embed="rId3"/>
          <a:srcRect l="56880" t="8486" r="23249" b="57734"/>
          <a:stretch/>
        </p:blipFill>
        <p:spPr>
          <a:xfrm>
            <a:off x="9208219" y="1029560"/>
            <a:ext cx="2940035" cy="3185871"/>
          </a:xfrm>
          <a:prstGeom prst="rect">
            <a:avLst/>
          </a:prstGeom>
        </p:spPr>
      </p:pic>
    </p:spTree>
    <p:extLst>
      <p:ext uri="{BB962C8B-B14F-4D97-AF65-F5344CB8AC3E}">
        <p14:creationId xmlns:p14="http://schemas.microsoft.com/office/powerpoint/2010/main" val="17313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92506" y="1262921"/>
            <a:ext cx="11790948" cy="4014934"/>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solidFill>
                  <a:schemeClr val="accent2">
                    <a:lumMod val="50000"/>
                  </a:schemeClr>
                </a:solidFill>
              </a:rPr>
              <a:t>Face covering</a:t>
            </a:r>
            <a:r>
              <a:rPr lang="en-US" sz="2400">
                <a:solidFill>
                  <a:schemeClr val="accent2">
                    <a:lumMod val="50000"/>
                  </a:schemeClr>
                </a:solidFill>
              </a:rPr>
              <a:t> means an item </a:t>
            </a:r>
            <a:r>
              <a:rPr lang="en-US" sz="2400" b="1">
                <a:solidFill>
                  <a:schemeClr val="accent2">
                    <a:lumMod val="50000"/>
                  </a:schemeClr>
                </a:solidFill>
              </a:rPr>
              <a:t>normally</a:t>
            </a:r>
            <a:r>
              <a:rPr lang="en-US" sz="2400">
                <a:solidFill>
                  <a:schemeClr val="accent2">
                    <a:lumMod val="50000"/>
                  </a:schemeClr>
                </a:solidFill>
              </a:rPr>
              <a:t> made of </a:t>
            </a:r>
            <a:r>
              <a:rPr lang="en-US" sz="2400" b="1">
                <a:solidFill>
                  <a:schemeClr val="accent2">
                    <a:lumMod val="50000"/>
                  </a:schemeClr>
                </a:solidFill>
              </a:rPr>
              <a:t>cloth</a:t>
            </a:r>
            <a:r>
              <a:rPr lang="en-US" sz="2400">
                <a:solidFill>
                  <a:schemeClr val="accent2">
                    <a:lumMod val="50000"/>
                  </a:schemeClr>
                </a:solidFill>
              </a:rPr>
              <a:t> or various </a:t>
            </a:r>
            <a:r>
              <a:rPr lang="en-US" sz="2400" b="1">
                <a:solidFill>
                  <a:schemeClr val="accent2">
                    <a:lumMod val="50000"/>
                  </a:schemeClr>
                </a:solidFill>
              </a:rPr>
              <a:t>other materials </a:t>
            </a:r>
            <a:r>
              <a:rPr lang="en-US" sz="2400">
                <a:solidFill>
                  <a:schemeClr val="accent2">
                    <a:lumMod val="50000"/>
                  </a:schemeClr>
                </a:solidFill>
              </a:rPr>
              <a:t>with elastic bands or cloth ties to secure over the </a:t>
            </a:r>
            <a:r>
              <a:rPr lang="en-US" sz="2400" b="1">
                <a:solidFill>
                  <a:schemeClr val="accent2">
                    <a:lumMod val="50000"/>
                  </a:schemeClr>
                </a:solidFill>
              </a:rPr>
              <a:t>wearer’s nose and mouth </a:t>
            </a:r>
            <a:r>
              <a:rPr lang="en-US" sz="2400">
                <a:solidFill>
                  <a:schemeClr val="accent2">
                    <a:lumMod val="50000"/>
                  </a:schemeClr>
                </a:solidFill>
              </a:rPr>
              <a:t>in an effort to  contain or reduce the spread of potentially infectious respiratory secretions at the source (i.e., the person’s nose and mouth).  </a:t>
            </a:r>
          </a:p>
          <a:p>
            <a:pPr marL="837565" lvl="1" indent="-380365">
              <a:buFont typeface="Arial" panose="020B0604020202020204" pitchFamily="34" charset="0"/>
              <a:buChar char="•"/>
            </a:pPr>
            <a:r>
              <a:rPr lang="en-US" sz="2400">
                <a:solidFill>
                  <a:schemeClr val="accent2">
                    <a:lumMod val="50000"/>
                  </a:schemeClr>
                </a:solidFill>
              </a:rPr>
              <a:t>A face covering is </a:t>
            </a:r>
            <a:r>
              <a:rPr lang="en-US" sz="2400" b="1">
                <a:solidFill>
                  <a:schemeClr val="accent2">
                    <a:lumMod val="50000"/>
                  </a:schemeClr>
                </a:solidFill>
              </a:rPr>
              <a:t>not</a:t>
            </a:r>
            <a:r>
              <a:rPr lang="en-US" sz="2400">
                <a:solidFill>
                  <a:schemeClr val="accent2">
                    <a:lumMod val="50000"/>
                  </a:schemeClr>
                </a:solidFill>
              </a:rPr>
              <a:t> intended to protect the wearer, but it </a:t>
            </a:r>
            <a:r>
              <a:rPr lang="en-US" sz="2400" b="1">
                <a:solidFill>
                  <a:schemeClr val="accent2">
                    <a:lumMod val="50000"/>
                  </a:schemeClr>
                </a:solidFill>
              </a:rPr>
              <a:t>may</a:t>
            </a:r>
            <a:r>
              <a:rPr lang="en-US" sz="2400">
                <a:solidFill>
                  <a:schemeClr val="accent2">
                    <a:lumMod val="50000"/>
                  </a:schemeClr>
                </a:solidFill>
              </a:rPr>
              <a:t> reduce the spread of virus </a:t>
            </a:r>
            <a:r>
              <a:rPr lang="en-US" sz="2400" b="1">
                <a:solidFill>
                  <a:schemeClr val="accent2">
                    <a:lumMod val="50000"/>
                  </a:schemeClr>
                </a:solidFill>
              </a:rPr>
              <a:t>from</a:t>
            </a:r>
            <a:r>
              <a:rPr lang="en-US" sz="2400">
                <a:solidFill>
                  <a:schemeClr val="accent2">
                    <a:lumMod val="50000"/>
                  </a:schemeClr>
                </a:solidFill>
              </a:rPr>
              <a:t> the </a:t>
            </a:r>
            <a:r>
              <a:rPr lang="en-US" sz="2400" b="1">
                <a:solidFill>
                  <a:schemeClr val="accent2">
                    <a:lumMod val="50000"/>
                  </a:schemeClr>
                </a:solidFill>
              </a:rPr>
              <a:t>wearer to others</a:t>
            </a:r>
            <a:r>
              <a:rPr lang="en-US" sz="2400">
                <a:solidFill>
                  <a:schemeClr val="accent2">
                    <a:lumMod val="50000"/>
                  </a:schemeClr>
                </a:solidFill>
              </a:rPr>
              <a:t>. </a:t>
            </a:r>
          </a:p>
          <a:p>
            <a:pPr marL="837565" lvl="1" indent="-380365">
              <a:buFont typeface="Arial" panose="020B0604020202020204" pitchFamily="34" charset="0"/>
              <a:buChar char="•"/>
            </a:pPr>
            <a:r>
              <a:rPr lang="en-US" sz="2400">
                <a:solidFill>
                  <a:schemeClr val="accent2">
                    <a:lumMod val="50000"/>
                  </a:schemeClr>
                </a:solidFill>
              </a:rPr>
              <a:t>A face covering is </a:t>
            </a:r>
            <a:r>
              <a:rPr lang="en-US" sz="2400" b="1">
                <a:solidFill>
                  <a:schemeClr val="accent2">
                    <a:lumMod val="50000"/>
                  </a:schemeClr>
                </a:solidFill>
              </a:rPr>
              <a:t>not</a:t>
            </a:r>
            <a:r>
              <a:rPr lang="en-US" sz="2400">
                <a:solidFill>
                  <a:schemeClr val="accent2">
                    <a:lumMod val="50000"/>
                  </a:schemeClr>
                </a:solidFill>
              </a:rPr>
              <a:t> a </a:t>
            </a:r>
            <a:r>
              <a:rPr lang="en-US" sz="2400" b="1">
                <a:solidFill>
                  <a:schemeClr val="accent2">
                    <a:lumMod val="50000"/>
                  </a:schemeClr>
                </a:solidFill>
              </a:rPr>
              <a:t>surgical/medical</a:t>
            </a:r>
            <a:r>
              <a:rPr lang="en-US" sz="2400">
                <a:solidFill>
                  <a:schemeClr val="accent2">
                    <a:lumMod val="50000"/>
                  </a:schemeClr>
                </a:solidFill>
              </a:rPr>
              <a:t> procedure mask.  </a:t>
            </a:r>
          </a:p>
          <a:p>
            <a:pPr marL="837565" lvl="1" indent="-380365">
              <a:buFont typeface="Arial" panose="020B0604020202020204" pitchFamily="34" charset="0"/>
              <a:buChar char="•"/>
            </a:pPr>
            <a:r>
              <a:rPr lang="en-US" sz="2400">
                <a:solidFill>
                  <a:schemeClr val="accent2">
                    <a:lumMod val="50000"/>
                  </a:schemeClr>
                </a:solidFill>
              </a:rPr>
              <a:t>A face covering is </a:t>
            </a:r>
            <a:r>
              <a:rPr lang="en-US" sz="2400" b="1">
                <a:solidFill>
                  <a:schemeClr val="accent2">
                    <a:lumMod val="50000"/>
                  </a:schemeClr>
                </a:solidFill>
              </a:rPr>
              <a:t>not</a:t>
            </a:r>
            <a:r>
              <a:rPr lang="en-US" sz="2400">
                <a:solidFill>
                  <a:schemeClr val="accent2">
                    <a:lumMod val="50000"/>
                  </a:schemeClr>
                </a:solidFill>
              </a:rPr>
              <a:t> </a:t>
            </a:r>
            <a:r>
              <a:rPr lang="en-US" sz="2400" b="1">
                <a:solidFill>
                  <a:schemeClr val="accent2">
                    <a:lumMod val="50000"/>
                  </a:schemeClr>
                </a:solidFill>
              </a:rPr>
              <a:t>subject</a:t>
            </a:r>
            <a:r>
              <a:rPr lang="en-US" sz="2400">
                <a:solidFill>
                  <a:schemeClr val="accent2">
                    <a:lumMod val="50000"/>
                  </a:schemeClr>
                </a:solidFill>
              </a:rPr>
              <a:t> to </a:t>
            </a:r>
            <a:r>
              <a:rPr lang="en-US" sz="2400" b="1">
                <a:solidFill>
                  <a:schemeClr val="accent2">
                    <a:lumMod val="50000"/>
                  </a:schemeClr>
                </a:solidFill>
              </a:rPr>
              <a:t>testing</a:t>
            </a:r>
            <a:r>
              <a:rPr lang="en-US" sz="2400">
                <a:solidFill>
                  <a:schemeClr val="accent2">
                    <a:lumMod val="50000"/>
                  </a:schemeClr>
                </a:solidFill>
              </a:rPr>
              <a:t> and </a:t>
            </a:r>
            <a:r>
              <a:rPr lang="en-US" sz="2400" b="1">
                <a:solidFill>
                  <a:schemeClr val="accent2">
                    <a:lumMod val="50000"/>
                  </a:schemeClr>
                </a:solidFill>
              </a:rPr>
              <a:t>approval</a:t>
            </a:r>
            <a:r>
              <a:rPr lang="en-US" sz="2400">
                <a:solidFill>
                  <a:schemeClr val="accent2">
                    <a:lumMod val="50000"/>
                  </a:schemeClr>
                </a:solidFill>
              </a:rPr>
              <a:t> by a state or government agency, so it is </a:t>
            </a:r>
            <a:r>
              <a:rPr lang="en-US" sz="2400" b="1">
                <a:solidFill>
                  <a:schemeClr val="accent2">
                    <a:lumMod val="50000"/>
                  </a:schemeClr>
                </a:solidFill>
              </a:rPr>
              <a:t>not</a:t>
            </a:r>
            <a:r>
              <a:rPr lang="en-US" sz="2400">
                <a:solidFill>
                  <a:schemeClr val="accent2">
                    <a:lumMod val="50000"/>
                  </a:schemeClr>
                </a:solidFill>
              </a:rPr>
              <a:t> considered a form of </a:t>
            </a:r>
            <a:r>
              <a:rPr lang="en-US" sz="2400" b="1">
                <a:solidFill>
                  <a:schemeClr val="accent2">
                    <a:lumMod val="50000"/>
                  </a:schemeClr>
                </a:solidFill>
              </a:rPr>
              <a:t>personal</a:t>
            </a:r>
            <a:r>
              <a:rPr lang="en-US" sz="2400">
                <a:solidFill>
                  <a:schemeClr val="accent2">
                    <a:lumMod val="50000"/>
                  </a:schemeClr>
                </a:solidFill>
              </a:rPr>
              <a:t> </a:t>
            </a:r>
            <a:r>
              <a:rPr lang="en-US" sz="2400" b="1">
                <a:solidFill>
                  <a:schemeClr val="accent2">
                    <a:lumMod val="50000"/>
                  </a:schemeClr>
                </a:solidFill>
              </a:rPr>
              <a:t>protective</a:t>
            </a:r>
            <a:r>
              <a:rPr lang="en-US" sz="2400">
                <a:solidFill>
                  <a:schemeClr val="accent2">
                    <a:lumMod val="50000"/>
                  </a:schemeClr>
                </a:solidFill>
              </a:rPr>
              <a:t> </a:t>
            </a:r>
            <a:r>
              <a:rPr lang="en-US" sz="2400" b="1">
                <a:solidFill>
                  <a:schemeClr val="accent2">
                    <a:lumMod val="50000"/>
                  </a:schemeClr>
                </a:solidFill>
              </a:rPr>
              <a:t>equipment</a:t>
            </a:r>
            <a:r>
              <a:rPr lang="en-US" sz="2400">
                <a:solidFill>
                  <a:schemeClr val="accent2">
                    <a:lumMod val="50000"/>
                  </a:schemeClr>
                </a:solidFill>
              </a:rPr>
              <a:t> or </a:t>
            </a:r>
            <a:r>
              <a:rPr lang="en-US" sz="2400" b="1">
                <a:solidFill>
                  <a:schemeClr val="accent2">
                    <a:lumMod val="50000"/>
                  </a:schemeClr>
                </a:solidFill>
              </a:rPr>
              <a:t>respiratory</a:t>
            </a:r>
            <a:r>
              <a:rPr lang="en-US" sz="2400">
                <a:solidFill>
                  <a:schemeClr val="accent2">
                    <a:lumMod val="50000"/>
                  </a:schemeClr>
                </a:solidFill>
              </a:rPr>
              <a:t> </a:t>
            </a:r>
            <a:r>
              <a:rPr lang="en-US" sz="2400" b="1">
                <a:solidFill>
                  <a:schemeClr val="accent2">
                    <a:lumMod val="50000"/>
                  </a:schemeClr>
                </a:solidFill>
              </a:rPr>
              <a:t>protection</a:t>
            </a:r>
            <a:r>
              <a:rPr lang="en-US" sz="2400">
                <a:solidFill>
                  <a:schemeClr val="accent2">
                    <a:lumMod val="50000"/>
                  </a:schemeClr>
                </a:solidFill>
              </a:rPr>
              <a:t> </a:t>
            </a:r>
            <a:r>
              <a:rPr lang="en-US" sz="2400" b="1">
                <a:solidFill>
                  <a:schemeClr val="accent2">
                    <a:lumMod val="50000"/>
                  </a:schemeClr>
                </a:solidFill>
              </a:rPr>
              <a:t>equipment</a:t>
            </a:r>
            <a:r>
              <a:rPr lang="en-US" sz="2400">
                <a:solidFill>
                  <a:schemeClr val="accent2">
                    <a:lumMod val="50000"/>
                  </a:schemeClr>
                </a:solidFill>
              </a:rPr>
              <a:t> under VOSH laws, rules, regulations, and standards.</a:t>
            </a:r>
          </a:p>
          <a:p>
            <a:pPr marL="567055" indent="-380365">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423129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76783" y="1305328"/>
            <a:ext cx="11370838" cy="3658558"/>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Feasible</a:t>
            </a:r>
            <a:r>
              <a:rPr lang="en-US" sz="2400"/>
              <a:t> as </a:t>
            </a:r>
            <a:r>
              <a:rPr lang="en-US" sz="2400" b="1"/>
              <a:t>used</a:t>
            </a:r>
            <a:r>
              <a:rPr lang="en-US" sz="2400"/>
              <a:t> in this </a:t>
            </a:r>
            <a:r>
              <a:rPr lang="en-US" sz="2400" b="1"/>
              <a:t>standard</a:t>
            </a:r>
            <a:r>
              <a:rPr lang="en-US" sz="2400"/>
              <a:t> </a:t>
            </a:r>
            <a:r>
              <a:rPr lang="en-US" sz="2400" b="1"/>
              <a:t>includes</a:t>
            </a:r>
            <a:r>
              <a:rPr lang="en-US" sz="2400"/>
              <a:t> both </a:t>
            </a:r>
            <a:r>
              <a:rPr lang="en-US" sz="2400" b="1"/>
              <a:t>technical</a:t>
            </a:r>
            <a:r>
              <a:rPr lang="en-US" sz="2400"/>
              <a:t> and </a:t>
            </a:r>
            <a:r>
              <a:rPr lang="en-US" sz="2400" b="1"/>
              <a:t>economic</a:t>
            </a:r>
            <a:r>
              <a:rPr lang="en-US" sz="2400"/>
              <a:t> feasibility.</a:t>
            </a:r>
            <a:endParaRPr lang="en-US" sz="2400" b="1" u="sng"/>
          </a:p>
          <a:p>
            <a:endParaRPr lang="en-US" sz="2400">
              <a:cs typeface="Calibri" panose="020F0502020204030204"/>
            </a:endParaRPr>
          </a:p>
          <a:p>
            <a:pPr marL="342900" indent="-342900">
              <a:buFont typeface="Arial" panose="020B0604020202020204" pitchFamily="34" charset="0"/>
              <a:buChar char="•"/>
            </a:pPr>
            <a:r>
              <a:rPr lang="en-US" sz="2400" b="1" u="sng"/>
              <a:t>Filtering facepiece respirator</a:t>
            </a:r>
            <a:r>
              <a:rPr lang="en-US" sz="2400"/>
              <a:t> means </a:t>
            </a:r>
            <a:r>
              <a:rPr lang="en-US" sz="2400" b="1"/>
              <a:t>negative pressure air purifying particulate </a:t>
            </a:r>
            <a:r>
              <a:rPr lang="en-US" sz="2400"/>
              <a:t>respirator with a </a:t>
            </a:r>
            <a:r>
              <a:rPr lang="en-US" sz="2400" b="1"/>
              <a:t>filter</a:t>
            </a:r>
            <a:r>
              <a:rPr lang="en-US" sz="2400"/>
              <a:t> as an </a:t>
            </a:r>
            <a:r>
              <a:rPr lang="en-US" sz="2400" b="1"/>
              <a:t>integral</a:t>
            </a:r>
            <a:r>
              <a:rPr lang="en-US" sz="2400"/>
              <a:t> part of the facepiece or with the </a:t>
            </a:r>
            <a:r>
              <a:rPr lang="en-US" sz="2400" b="1"/>
              <a:t>entire facepiece </a:t>
            </a:r>
            <a:r>
              <a:rPr lang="en-US" sz="2400"/>
              <a:t>composed of the </a:t>
            </a:r>
            <a:r>
              <a:rPr lang="en-US" sz="2400" b="1"/>
              <a:t>filtering</a:t>
            </a:r>
            <a:r>
              <a:rPr lang="en-US" sz="2400"/>
              <a:t> medium. These are </a:t>
            </a:r>
            <a:r>
              <a:rPr lang="en-US" sz="2400" b="1"/>
              <a:t>certified</a:t>
            </a:r>
            <a:r>
              <a:rPr lang="en-US" sz="2400"/>
              <a:t> for use by the National Institute for Occupational Safety and Health (</a:t>
            </a:r>
            <a:r>
              <a:rPr lang="en-US" sz="2400" b="1"/>
              <a:t>NIOSH</a:t>
            </a:r>
            <a:r>
              <a:rPr lang="en-US" sz="2400"/>
              <a:t>).</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b="1" u="sng"/>
              <a:t>Hand sanitizer</a:t>
            </a:r>
            <a:r>
              <a:rPr lang="en-US" sz="2400"/>
              <a:t> means an </a:t>
            </a:r>
            <a:r>
              <a:rPr lang="en-US" sz="2400" b="1"/>
              <a:t>alcohol-based</a:t>
            </a:r>
            <a:r>
              <a:rPr lang="en-US" sz="2400"/>
              <a:t> hand rub containing at least </a:t>
            </a:r>
            <a:r>
              <a:rPr lang="en-US" sz="2400" b="1"/>
              <a:t>60% alcohol</a:t>
            </a:r>
            <a:r>
              <a:rPr lang="en-US" sz="2400"/>
              <a:t>, unless otherwise provided for in this standard.</a:t>
            </a:r>
            <a:endParaRPr lang="en-US" sz="2400">
              <a:cs typeface="Calibri"/>
            </a:endParaRPr>
          </a:p>
          <a:p>
            <a:pPr marL="567055" indent="-380365">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pic>
        <p:nvPicPr>
          <p:cNvPr id="1028" name="Picture 4" descr="You Might Be Buying a Hand Sanitizer That Won't Work f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626" y="5091424"/>
            <a:ext cx="3162300"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76783" y="1305328"/>
            <a:ext cx="11370838" cy="5026687"/>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Known to be infected with the SARS-CoV-2 virus</a:t>
            </a:r>
            <a:r>
              <a:rPr lang="en-US" sz="2400"/>
              <a:t> means a person, whether </a:t>
            </a:r>
            <a:r>
              <a:rPr lang="en-US" sz="2400" b="1"/>
              <a:t>symptomatic or asymptomatic</a:t>
            </a:r>
            <a:r>
              <a:rPr lang="en-US" sz="2400"/>
              <a:t>, who has </a:t>
            </a:r>
            <a:r>
              <a:rPr lang="en-US" sz="2400" b="1"/>
              <a:t>tested positive </a:t>
            </a:r>
            <a:r>
              <a:rPr lang="en-US" sz="2400"/>
              <a:t>for SARS-CoV-2 and the </a:t>
            </a:r>
            <a:r>
              <a:rPr lang="en-US" sz="2400" b="1"/>
              <a:t>employer knew </a:t>
            </a:r>
            <a:r>
              <a:rPr lang="en-US" sz="2400"/>
              <a:t>or with reasonable diligence </a:t>
            </a:r>
            <a:r>
              <a:rPr lang="en-US" sz="2400" b="1"/>
              <a:t>should have known </a:t>
            </a:r>
            <a:r>
              <a:rPr lang="en-US" sz="2400"/>
              <a:t>that the person has </a:t>
            </a:r>
            <a:r>
              <a:rPr lang="en-US" sz="2400" b="1"/>
              <a:t>tested positive </a:t>
            </a:r>
            <a:r>
              <a:rPr lang="en-US" sz="2400"/>
              <a:t>for SARS-Cov-2.</a:t>
            </a:r>
          </a:p>
          <a:p>
            <a:endParaRPr lang="en-US" sz="2400">
              <a:cs typeface="Calibri" panose="020F0502020204030204"/>
            </a:endParaRPr>
          </a:p>
          <a:p>
            <a:pPr marL="342900" indent="-342900">
              <a:buFont typeface="Arial" panose="020B0604020202020204" pitchFamily="34" charset="0"/>
              <a:buChar char="•"/>
            </a:pPr>
            <a:r>
              <a:rPr lang="en-US" sz="2400" b="1" u="sng"/>
              <a:t>May be infected with SARS-CoV-2 virus </a:t>
            </a:r>
            <a:r>
              <a:rPr lang="en-US" sz="2400"/>
              <a:t>means any person </a:t>
            </a:r>
            <a:r>
              <a:rPr lang="en-US" sz="2400" b="1"/>
              <a:t>not currently </a:t>
            </a:r>
            <a:r>
              <a:rPr lang="en-US" sz="2400"/>
              <a:t>a person </a:t>
            </a:r>
            <a:r>
              <a:rPr lang="en-US" sz="2400" b="1"/>
              <a:t>known</a:t>
            </a:r>
            <a:r>
              <a:rPr lang="en-US" sz="2400"/>
              <a:t> or </a:t>
            </a:r>
            <a:r>
              <a:rPr lang="en-US" sz="2400" b="1"/>
              <a:t>suspected</a:t>
            </a:r>
            <a:r>
              <a:rPr lang="en-US" sz="2400"/>
              <a:t> to be </a:t>
            </a:r>
            <a:r>
              <a:rPr lang="en-US" sz="2400" b="1"/>
              <a:t>infected</a:t>
            </a:r>
            <a:r>
              <a:rPr lang="en-US" sz="2400"/>
              <a:t> with SARS-CoV-2 virus, and </a:t>
            </a:r>
            <a:r>
              <a:rPr lang="en-US" sz="2400" b="1"/>
              <a:t>not currently vaccinated </a:t>
            </a:r>
            <a:r>
              <a:rPr lang="en-US" sz="2400"/>
              <a:t>against SARS-CoV-2 virus.</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b="1" u="sng"/>
              <a:t>Occupational exposure </a:t>
            </a:r>
            <a:r>
              <a:rPr lang="en-US" sz="2400"/>
              <a:t>means the state of being </a:t>
            </a:r>
            <a:r>
              <a:rPr lang="en-US" sz="2400" b="1"/>
              <a:t>actually</a:t>
            </a:r>
            <a:r>
              <a:rPr lang="en-US" sz="2400"/>
              <a:t> or </a:t>
            </a:r>
            <a:r>
              <a:rPr lang="en-US" sz="2400" b="1"/>
              <a:t>potentially</a:t>
            </a:r>
            <a:r>
              <a:rPr lang="en-US" sz="2400"/>
              <a:t> </a:t>
            </a:r>
            <a:r>
              <a:rPr lang="en-US" sz="2400" b="1"/>
              <a:t>exposed</a:t>
            </a:r>
            <a:r>
              <a:rPr lang="en-US" sz="2400"/>
              <a:t> to contact with </a:t>
            </a:r>
            <a:r>
              <a:rPr lang="en-US" sz="2400" b="1"/>
              <a:t>SARS-CoV-2 virus or COVID-19 </a:t>
            </a:r>
            <a:r>
              <a:rPr lang="en-US" sz="2400"/>
              <a:t>disease-related hazards </a:t>
            </a:r>
            <a:r>
              <a:rPr lang="en-US" sz="2400" b="1"/>
              <a:t>at the work location or while engaged in work activities at another location.</a:t>
            </a:r>
            <a:endParaRPr lang="en-US" sz="2400"/>
          </a:p>
          <a:p>
            <a:pPr marL="567055" indent="-380365">
              <a:lnSpc>
                <a:spcPct val="115000"/>
              </a:lnSpc>
              <a:buClr>
                <a:schemeClr val="accent2"/>
              </a:buClr>
              <a:buSzPts val="1400"/>
              <a:buFont typeface="Arial" panose="020B0604020202020204" pitchFamily="34" charset="0"/>
              <a:buChar char="•"/>
            </a:pPr>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2164002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0993" y="1423341"/>
            <a:ext cx="6304992" cy="4658145"/>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Personal protective equipment </a:t>
            </a:r>
            <a:r>
              <a:rPr lang="en-US" sz="2400"/>
              <a:t>means equipment </a:t>
            </a:r>
            <a:r>
              <a:rPr lang="en-US" sz="2400" b="1"/>
              <a:t>worn</a:t>
            </a:r>
            <a:r>
              <a:rPr lang="en-US" sz="2400"/>
              <a:t> to </a:t>
            </a:r>
            <a:r>
              <a:rPr lang="en-US" sz="2400" b="1"/>
              <a:t>minimize</a:t>
            </a:r>
            <a:r>
              <a:rPr lang="en-US" sz="2400"/>
              <a:t> </a:t>
            </a:r>
            <a:r>
              <a:rPr lang="en-US" sz="2400" b="1"/>
              <a:t>exposure</a:t>
            </a:r>
            <a:r>
              <a:rPr lang="en-US" sz="2400"/>
              <a:t> to </a:t>
            </a:r>
            <a:r>
              <a:rPr lang="en-US" sz="2400" b="1"/>
              <a:t>hazards</a:t>
            </a:r>
            <a:r>
              <a:rPr lang="en-US" sz="2400"/>
              <a:t> that cause serious </a:t>
            </a:r>
            <a:r>
              <a:rPr lang="en-US" sz="2400" b="1"/>
              <a:t>workplace</a:t>
            </a:r>
            <a:r>
              <a:rPr lang="en-US" sz="2400"/>
              <a:t> </a:t>
            </a:r>
            <a:r>
              <a:rPr lang="en-US" sz="2400" b="1"/>
              <a:t>injuries</a:t>
            </a:r>
            <a:r>
              <a:rPr lang="en-US" sz="2400"/>
              <a:t> and </a:t>
            </a:r>
            <a:r>
              <a:rPr lang="en-US" sz="2400" b="1"/>
              <a:t>illnesses</a:t>
            </a:r>
            <a:r>
              <a:rPr lang="en-US" sz="2400"/>
              <a:t>. These injuries and illnesses </a:t>
            </a:r>
            <a:r>
              <a:rPr lang="en-US" sz="2400" b="1"/>
              <a:t>may result </a:t>
            </a:r>
            <a:r>
              <a:rPr lang="en-US" sz="2400"/>
              <a:t>from </a:t>
            </a:r>
            <a:r>
              <a:rPr lang="en-US" sz="2400" b="1"/>
              <a:t>contact</a:t>
            </a:r>
            <a:r>
              <a:rPr lang="en-US" sz="2400"/>
              <a:t> with chemical, radiological, physical, electrical, mechanical, biological or other </a:t>
            </a:r>
            <a:r>
              <a:rPr lang="en-US" sz="2400" b="1"/>
              <a:t>workplace hazards</a:t>
            </a:r>
            <a:r>
              <a:rPr lang="en-US" sz="2400"/>
              <a:t>. Personal protective equipment </a:t>
            </a:r>
            <a:r>
              <a:rPr lang="en-US" sz="2400" b="1"/>
              <a:t>may include, but is not limited to items such as </a:t>
            </a:r>
            <a:r>
              <a:rPr lang="en-US" sz="2400"/>
              <a:t>gloves, safety glasses, shoes, earplugs or muffs, hard hats, respirators, surgical/medical procedure masks, coveralls, vests, and full body suits.</a:t>
            </a:r>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pic>
        <p:nvPicPr>
          <p:cNvPr id="22536" name="Picture 8" descr="Introduction: Simulation, Telehealth, and Personal Protec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815" y="1016481"/>
            <a:ext cx="4581265" cy="583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0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0993" y="1423341"/>
            <a:ext cx="6662392" cy="5126479"/>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Physical distancing</a:t>
            </a:r>
            <a:r>
              <a:rPr lang="en-US" sz="2400" b="1"/>
              <a:t> </a:t>
            </a:r>
            <a:r>
              <a:rPr lang="en-US" sz="2400"/>
              <a:t>also called “</a:t>
            </a:r>
            <a:r>
              <a:rPr lang="en-US" sz="2400" b="1" u="sng"/>
              <a:t>social distancing</a:t>
            </a:r>
            <a:r>
              <a:rPr lang="en-US" sz="2400" b="1"/>
              <a:t>”</a:t>
            </a:r>
            <a:r>
              <a:rPr lang="en-US" sz="2400"/>
              <a:t> means keeping </a:t>
            </a:r>
            <a:r>
              <a:rPr lang="en-US" sz="2400" b="1"/>
              <a:t>space</a:t>
            </a:r>
            <a:r>
              <a:rPr lang="en-US" sz="2400"/>
              <a:t> between </a:t>
            </a:r>
            <a:r>
              <a:rPr lang="en-US" sz="2400" b="1"/>
              <a:t>yourself</a:t>
            </a:r>
            <a:r>
              <a:rPr lang="en-US" sz="2400"/>
              <a:t> and </a:t>
            </a:r>
            <a:r>
              <a:rPr lang="en-US" sz="2400" b="1"/>
              <a:t>other</a:t>
            </a:r>
            <a:r>
              <a:rPr lang="en-US" sz="2400"/>
              <a:t> persons while </a:t>
            </a:r>
            <a:r>
              <a:rPr lang="en-US" sz="2400" b="1"/>
              <a:t>conducting work-related </a:t>
            </a:r>
            <a:r>
              <a:rPr lang="en-US" sz="2400"/>
              <a:t>activities </a:t>
            </a:r>
            <a:r>
              <a:rPr lang="en-US" sz="2400" b="1"/>
              <a:t>inside</a:t>
            </a:r>
            <a:r>
              <a:rPr lang="en-US" sz="2400"/>
              <a:t> and </a:t>
            </a:r>
            <a:r>
              <a:rPr lang="en-US" sz="2400" b="1"/>
              <a:t>outside</a:t>
            </a:r>
            <a:r>
              <a:rPr lang="en-US" sz="2400"/>
              <a:t> of the physical establishment by staying at </a:t>
            </a:r>
            <a:r>
              <a:rPr lang="en-US" sz="2400" b="1"/>
              <a:t>least 6 feet</a:t>
            </a:r>
            <a:r>
              <a:rPr lang="en-US" sz="2400"/>
              <a:t> </a:t>
            </a:r>
            <a:r>
              <a:rPr lang="en-US" sz="2400" b="1"/>
              <a:t>from</a:t>
            </a:r>
            <a:r>
              <a:rPr lang="en-US" sz="2400"/>
              <a:t> other persons.</a:t>
            </a: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r>
              <a:rPr lang="en-US" sz="2400" b="1"/>
              <a:t>Physical separation </a:t>
            </a:r>
            <a:r>
              <a:rPr lang="en-US" sz="2400"/>
              <a:t>of an employee from other employees or persons by a </a:t>
            </a:r>
            <a:r>
              <a:rPr lang="en-US" sz="2400" b="1"/>
              <a:t>permanent</a:t>
            </a:r>
            <a:r>
              <a:rPr lang="en-US" sz="2400"/>
              <a:t>, </a:t>
            </a:r>
            <a:r>
              <a:rPr lang="en-US" sz="2400" b="1"/>
              <a:t>solid floor to ceiling wall</a:t>
            </a:r>
            <a:r>
              <a:rPr lang="en-US" sz="2400"/>
              <a:t> constitutes physical distancing from an employee or other person stationed on the other side of the wall.</a:t>
            </a:r>
            <a:endParaRPr lang="en-US" sz="2400">
              <a:cs typeface="Calibri"/>
            </a:endParaRPr>
          </a:p>
        </p:txBody>
      </p:sp>
      <p:sp>
        <p:nvSpPr>
          <p:cNvPr id="835" name="Google Shape;835;p57"/>
          <p:cNvSpPr txBox="1">
            <a:spLocks noGrp="1"/>
          </p:cNvSpPr>
          <p:nvPr>
            <p:ph type="ctrTitle"/>
          </p:nvPr>
        </p:nvSpPr>
        <p:spPr/>
        <p:txBody>
          <a:bodyPr/>
          <a:lstStyle/>
          <a:p>
            <a:r>
              <a:rPr lang="en-US"/>
              <a:t>Important Definitions</a:t>
            </a:r>
          </a:p>
        </p:txBody>
      </p:sp>
      <p:pic>
        <p:nvPicPr>
          <p:cNvPr id="22532" name="Picture 4" descr="Coronavirus Diseases 2019 (COVID-19).Social distancing means putting space between yourself and others. cdc.gov/COVID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385" y="1423341"/>
            <a:ext cx="4471273" cy="447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88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36886" y="1423340"/>
            <a:ext cx="11694693" cy="5253717"/>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u="sng"/>
              <a:t>Respirator</a:t>
            </a:r>
            <a:r>
              <a:rPr lang="en-US" sz="2400"/>
              <a:t> means a protective device that </a:t>
            </a:r>
            <a:r>
              <a:rPr lang="en-US" sz="2400" b="1"/>
              <a:t>covers</a:t>
            </a:r>
            <a:r>
              <a:rPr lang="en-US" sz="2400"/>
              <a:t> the </a:t>
            </a:r>
            <a:r>
              <a:rPr lang="en-US" sz="2400" b="1"/>
              <a:t>nose</a:t>
            </a:r>
            <a:r>
              <a:rPr lang="en-US" sz="2400"/>
              <a:t> and </a:t>
            </a:r>
            <a:r>
              <a:rPr lang="en-US" sz="2400" b="1"/>
              <a:t>mouth</a:t>
            </a:r>
            <a:r>
              <a:rPr lang="en-US" sz="2400"/>
              <a:t> </a:t>
            </a:r>
            <a:r>
              <a:rPr lang="en-US" sz="2400" b="1"/>
              <a:t>or</a:t>
            </a:r>
            <a:r>
              <a:rPr lang="en-US" sz="2400"/>
              <a:t> the </a:t>
            </a:r>
            <a:r>
              <a:rPr lang="en-US" sz="2400" b="1"/>
              <a:t>entire</a:t>
            </a:r>
            <a:r>
              <a:rPr lang="en-US" sz="2400"/>
              <a:t> </a:t>
            </a:r>
            <a:r>
              <a:rPr lang="en-US" sz="2400" b="1"/>
              <a:t>face</a:t>
            </a:r>
            <a:r>
              <a:rPr lang="en-US" sz="2400"/>
              <a:t> or </a:t>
            </a:r>
            <a:r>
              <a:rPr lang="en-US" sz="2400" b="1"/>
              <a:t>head</a:t>
            </a:r>
            <a:r>
              <a:rPr lang="en-US" sz="2400"/>
              <a:t> to </a:t>
            </a:r>
            <a:r>
              <a:rPr lang="en-US" sz="2400" b="1"/>
              <a:t>guard</a:t>
            </a:r>
            <a:r>
              <a:rPr lang="en-US" sz="2400"/>
              <a:t> the wearer </a:t>
            </a:r>
            <a:r>
              <a:rPr lang="en-US" sz="2400" b="1"/>
              <a:t>against</a:t>
            </a:r>
            <a:r>
              <a:rPr lang="en-US" sz="2400"/>
              <a:t> </a:t>
            </a:r>
            <a:r>
              <a:rPr lang="en-US" sz="2400" b="1"/>
              <a:t>hazardous atmospheres</a:t>
            </a:r>
            <a:r>
              <a:rPr lang="en-US" sz="2400"/>
              <a:t>. </a:t>
            </a:r>
            <a:r>
              <a:rPr lang="en-US" sz="2400" b="1"/>
              <a:t>Respirators</a:t>
            </a:r>
            <a:r>
              <a:rPr lang="en-US" sz="2400"/>
              <a:t> are </a:t>
            </a:r>
            <a:r>
              <a:rPr lang="en-US" sz="2400" b="1"/>
              <a:t>certified</a:t>
            </a:r>
            <a:r>
              <a:rPr lang="en-US" sz="2400"/>
              <a:t> for use by the National Institute for Occupational Safety and Health (</a:t>
            </a:r>
            <a:r>
              <a:rPr lang="en-US" sz="2400" b="1"/>
              <a:t>NIOSH</a:t>
            </a:r>
            <a:r>
              <a:rPr lang="en-US" sz="2400"/>
              <a:t>). </a:t>
            </a:r>
            <a:endParaRPr lang="en-US"/>
          </a:p>
          <a:p>
            <a:endParaRPr lang="en-US" sz="2400">
              <a:cs typeface="Calibri"/>
            </a:endParaRPr>
          </a:p>
          <a:p>
            <a:pPr marL="342900" indent="-342900">
              <a:buFont typeface="Arial" panose="020B0604020202020204" pitchFamily="34" charset="0"/>
              <a:buChar char="•"/>
            </a:pPr>
            <a:r>
              <a:rPr lang="en-US" sz="2400"/>
              <a:t> </a:t>
            </a:r>
            <a:r>
              <a:rPr lang="en-US" sz="2400" b="1" u="sng"/>
              <a:t>Respirators</a:t>
            </a:r>
            <a:r>
              <a:rPr lang="en-US" sz="2400"/>
              <a:t> may be: </a:t>
            </a:r>
            <a:endParaRPr lang="en-US" sz="2400">
              <a:cs typeface="Calibri"/>
            </a:endParaRPr>
          </a:p>
          <a:p>
            <a:pPr marL="837565" lvl="1" indent="-380365">
              <a:buFont typeface="Arial" panose="020B0604020202020204" pitchFamily="34" charset="0"/>
              <a:buChar char="•"/>
            </a:pPr>
            <a:r>
              <a:rPr lang="en-US" sz="2400" b="1"/>
              <a:t>Tight-fitting,</a:t>
            </a:r>
            <a:r>
              <a:rPr lang="en-US" sz="2400"/>
              <a:t> that is, half masks, which cover the mouth and nose and full face pieces that cover the face from the hairline to below the chin; or </a:t>
            </a:r>
            <a:endParaRPr lang="en-US" sz="2400">
              <a:cs typeface="Calibri"/>
            </a:endParaRPr>
          </a:p>
          <a:p>
            <a:pPr marL="837565" lvl="1" indent="-380365">
              <a:buFont typeface="Arial" panose="020B0604020202020204" pitchFamily="34" charset="0"/>
              <a:buChar char="•"/>
            </a:pPr>
            <a:r>
              <a:rPr lang="en-US" sz="2400" b="1"/>
              <a:t>Loose-fitting</a:t>
            </a:r>
            <a:r>
              <a:rPr lang="en-US" sz="2400"/>
              <a:t>, such as hoods or helmets that cover the head completely. </a:t>
            </a:r>
          </a:p>
          <a:p>
            <a:pPr lvl="1"/>
            <a:endParaRPr lang="en-US" sz="2400">
              <a:cs typeface="Calibri"/>
            </a:endParaRPr>
          </a:p>
          <a:p>
            <a:pPr marL="342900" indent="-342900">
              <a:buFont typeface="Arial" panose="020B0604020202020204" pitchFamily="34" charset="0"/>
              <a:buChar char="•"/>
            </a:pPr>
            <a:r>
              <a:rPr lang="en-US" sz="2400"/>
              <a:t>In addition, there are </a:t>
            </a:r>
            <a:r>
              <a:rPr lang="en-US" sz="2400" b="1" u="sng"/>
              <a:t>two major classes of respirators</a:t>
            </a:r>
            <a:r>
              <a:rPr lang="en-US" sz="2400"/>
              <a:t>: </a:t>
            </a:r>
          </a:p>
          <a:p>
            <a:pPr marL="837565" lvl="1" indent="-380365">
              <a:buFont typeface="Arial" panose="020B0604020202020204" pitchFamily="34" charset="0"/>
              <a:buChar char="•"/>
            </a:pPr>
            <a:r>
              <a:rPr lang="en-US" sz="2400" b="1" u="sng"/>
              <a:t>Air-purifying, </a:t>
            </a:r>
            <a:r>
              <a:rPr lang="en-US" sz="2400"/>
              <a:t>which </a:t>
            </a:r>
            <a:r>
              <a:rPr lang="en-US" sz="2400" b="1"/>
              <a:t>remove</a:t>
            </a:r>
            <a:r>
              <a:rPr lang="en-US" sz="2400"/>
              <a:t> contaminants from the air; and</a:t>
            </a:r>
            <a:endParaRPr lang="en-US" sz="2400">
              <a:cs typeface="Calibri" panose="020F0502020204030204"/>
            </a:endParaRPr>
          </a:p>
          <a:p>
            <a:pPr marL="837565" lvl="1" indent="-380365">
              <a:buFont typeface="Arial" panose="020B0604020202020204" pitchFamily="34" charset="0"/>
              <a:buChar char="•"/>
            </a:pPr>
            <a:r>
              <a:rPr lang="en-US" sz="2400" b="1" u="sng"/>
              <a:t>Atmosphere-supplying, </a:t>
            </a:r>
            <a:r>
              <a:rPr lang="en-US" sz="2400"/>
              <a:t>which </a:t>
            </a:r>
            <a:r>
              <a:rPr lang="en-US" sz="2400" b="1"/>
              <a:t>provide</a:t>
            </a:r>
            <a:r>
              <a:rPr lang="en-US" sz="2400"/>
              <a:t> clean, breathable air from an </a:t>
            </a:r>
            <a:r>
              <a:rPr lang="en-US" sz="2400" b="1"/>
              <a:t>uncontaminated source</a:t>
            </a:r>
            <a:r>
              <a:rPr lang="en-US" sz="2400"/>
              <a:t>. As a general rule, atmosphere-supplying respirators are used for more hazardous exposures.</a:t>
            </a:r>
            <a:endParaRPr lang="en-US" sz="2400">
              <a:cs typeface="Calibri"/>
            </a:endParaRPr>
          </a:p>
          <a:p>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3166801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1789" y="1474052"/>
            <a:ext cx="10287811" cy="5112079"/>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Respirator user</a:t>
            </a:r>
            <a:r>
              <a:rPr lang="en-US" sz="2400" b="1" i="1" u="sng"/>
              <a:t> </a:t>
            </a:r>
            <a:r>
              <a:rPr lang="en-US" sz="2400"/>
              <a:t>means an </a:t>
            </a:r>
            <a:r>
              <a:rPr lang="en-US" sz="2400" b="1"/>
              <a:t>employee</a:t>
            </a:r>
            <a:r>
              <a:rPr lang="en-US" sz="2400"/>
              <a:t> who in the scope of their current job may be assigned to tasks which </a:t>
            </a:r>
            <a:r>
              <a:rPr lang="en-US" sz="2400" b="1"/>
              <a:t>may require </a:t>
            </a:r>
            <a:r>
              <a:rPr lang="en-US" sz="2400"/>
              <a:t>the use of a respirator in accordance with this standard or required by other provisions in the VOSH/OSHA standards.</a:t>
            </a:r>
            <a:endParaRPr lang="en-US"/>
          </a:p>
          <a:p>
            <a:endParaRPr lang="en-US" sz="2400">
              <a:cs typeface="Calibri"/>
            </a:endParaRPr>
          </a:p>
          <a:p>
            <a:pPr marL="380365" indent="-380365">
              <a:buFont typeface="Arial" panose="020B0604020202020204" pitchFamily="34" charset="0"/>
              <a:buChar char="•"/>
            </a:pPr>
            <a:r>
              <a:rPr lang="en-US" sz="2400" b="1" u="sng"/>
              <a:t>SARS-CoV-2</a:t>
            </a:r>
            <a:r>
              <a:rPr lang="en-US" sz="2400"/>
              <a:t> means a </a:t>
            </a:r>
            <a:r>
              <a:rPr lang="en-US" sz="2400" err="1"/>
              <a:t>betacoronavirus</a:t>
            </a:r>
            <a:r>
              <a:rPr lang="en-US" sz="2400"/>
              <a:t>, like MERS-</a:t>
            </a:r>
            <a:r>
              <a:rPr lang="en-US" sz="2400" err="1"/>
              <a:t>CoV</a:t>
            </a:r>
            <a:r>
              <a:rPr lang="en-US" sz="2400"/>
              <a:t> and SARS-</a:t>
            </a:r>
            <a:r>
              <a:rPr lang="en-US" sz="2400" err="1"/>
              <a:t>CoV</a:t>
            </a:r>
            <a:r>
              <a:rPr lang="en-US" sz="2400"/>
              <a:t>. Coronaviruses are </a:t>
            </a:r>
            <a:r>
              <a:rPr lang="en-US" sz="2400" b="1"/>
              <a:t>named</a:t>
            </a:r>
            <a:r>
              <a:rPr lang="en-US" sz="2400"/>
              <a:t> for the </a:t>
            </a:r>
            <a:r>
              <a:rPr lang="en-US" sz="2400" b="1"/>
              <a:t>crown-like spikes </a:t>
            </a:r>
            <a:r>
              <a:rPr lang="en-US" sz="2400"/>
              <a:t>on their </a:t>
            </a:r>
            <a:r>
              <a:rPr lang="en-US" sz="2400" b="1"/>
              <a:t>surface</a:t>
            </a:r>
            <a:r>
              <a:rPr lang="en-US" sz="2400"/>
              <a:t>. The SARS-CoV-2 causes what has been </a:t>
            </a:r>
            <a:r>
              <a:rPr lang="en-US" sz="2400" b="1"/>
              <a:t>designated</a:t>
            </a:r>
            <a:r>
              <a:rPr lang="en-US" sz="2400"/>
              <a:t> as the Coronavirus Disease 2019 (</a:t>
            </a:r>
            <a:r>
              <a:rPr lang="en-US" sz="2400" b="1"/>
              <a:t>COVID-19</a:t>
            </a:r>
            <a:r>
              <a:rPr lang="en-US" sz="2400"/>
              <a:t>). </a:t>
            </a:r>
          </a:p>
          <a:p>
            <a:endParaRPr lang="en-US" sz="2400">
              <a:cs typeface="Calibri"/>
            </a:endParaRPr>
          </a:p>
          <a:p>
            <a:pPr marL="380365" indent="-380365">
              <a:buFont typeface="Arial" panose="020B0604020202020204" pitchFamily="34" charset="0"/>
              <a:buChar char="•"/>
            </a:pPr>
            <a:r>
              <a:rPr lang="en-US" sz="2400" b="1" u="sng"/>
              <a:t>Signs</a:t>
            </a:r>
            <a:r>
              <a:rPr lang="en-US" sz="2400"/>
              <a:t> of COVID-19 </a:t>
            </a:r>
            <a:r>
              <a:rPr lang="en-US" sz="2400" b="1"/>
              <a:t>include</a:t>
            </a:r>
            <a:r>
              <a:rPr lang="en-US" sz="2400"/>
              <a:t> trouble breathing, persistent pain or pressure in the chest, new confusion, inability to wake or stay awake, bluish lips or face, etc. </a:t>
            </a:r>
            <a:endParaRPr lang="en-US" sz="2400">
              <a:cs typeface="Calibri"/>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2099714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231461" y="1157529"/>
            <a:ext cx="11694177" cy="5425440"/>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Surgical/Medical procedure mask</a:t>
            </a:r>
            <a:r>
              <a:rPr lang="en-US" sz="2400"/>
              <a:t> means a mask to be worn over the wearer’s nose and mouth that is:</a:t>
            </a:r>
            <a:endParaRPr lang="en-US"/>
          </a:p>
          <a:p>
            <a:endParaRPr lang="en-US" sz="2400">
              <a:cs typeface="Calibri" panose="020F0502020204030204"/>
            </a:endParaRPr>
          </a:p>
          <a:p>
            <a:pPr marL="837565" lvl="1" indent="-380365">
              <a:buFont typeface="Arial" panose="020B0604020202020204" pitchFamily="34" charset="0"/>
              <a:buChar char="•"/>
            </a:pPr>
            <a:r>
              <a:rPr lang="en-US" sz="2400" b="1" u="sng"/>
              <a:t>Fluid resistant </a:t>
            </a:r>
            <a:r>
              <a:rPr lang="en-US" sz="2400"/>
              <a:t>and provides the wearer </a:t>
            </a:r>
            <a:r>
              <a:rPr lang="en-US" sz="2400" b="1"/>
              <a:t>protection</a:t>
            </a:r>
            <a:r>
              <a:rPr lang="en-US" sz="2400"/>
              <a:t> against </a:t>
            </a:r>
            <a:r>
              <a:rPr lang="en-US" sz="2400" b="1"/>
              <a:t>large droplets</a:t>
            </a:r>
            <a:r>
              <a:rPr lang="en-US" sz="2400"/>
              <a:t>, </a:t>
            </a:r>
            <a:r>
              <a:rPr lang="en-US" sz="2400" b="1"/>
              <a:t>splashes</a:t>
            </a:r>
            <a:r>
              <a:rPr lang="en-US" sz="2400"/>
              <a:t>, or </a:t>
            </a:r>
            <a:r>
              <a:rPr lang="en-US" sz="2400" b="1"/>
              <a:t>sprays</a:t>
            </a:r>
            <a:r>
              <a:rPr lang="en-US" sz="2400"/>
              <a:t> of bodily or other hazardous fluids, and </a:t>
            </a:r>
            <a:r>
              <a:rPr lang="en-US" sz="2400" b="1"/>
              <a:t>prevents</a:t>
            </a:r>
            <a:r>
              <a:rPr lang="en-US" sz="2400"/>
              <a:t> the </a:t>
            </a:r>
            <a:r>
              <a:rPr lang="en-US" sz="2400" b="1"/>
              <a:t>wearer</a:t>
            </a:r>
            <a:r>
              <a:rPr lang="en-US" sz="2400"/>
              <a:t> from </a:t>
            </a:r>
            <a:r>
              <a:rPr lang="en-US" sz="2400" b="1"/>
              <a:t>exposing</a:t>
            </a:r>
            <a:r>
              <a:rPr lang="en-US" sz="2400"/>
              <a:t> </a:t>
            </a:r>
            <a:r>
              <a:rPr lang="en-US" sz="2400" b="1"/>
              <a:t>others</a:t>
            </a:r>
            <a:r>
              <a:rPr lang="en-US" sz="2400"/>
              <a:t> in the same fashion;</a:t>
            </a:r>
            <a:endParaRPr lang="en-US" sz="2400">
              <a:cs typeface="Calibri"/>
            </a:endParaRPr>
          </a:p>
          <a:p>
            <a:pPr marL="837565" lvl="1" indent="-380365">
              <a:buFont typeface="Arial" panose="020B0604020202020204" pitchFamily="34" charset="0"/>
              <a:buChar char="•"/>
            </a:pPr>
            <a:r>
              <a:rPr lang="en-US" sz="2400"/>
              <a:t>It </a:t>
            </a:r>
            <a:r>
              <a:rPr lang="en-US" sz="2400" b="1"/>
              <a:t>protects</a:t>
            </a:r>
            <a:r>
              <a:rPr lang="en-US" sz="2400"/>
              <a:t> </a:t>
            </a:r>
            <a:r>
              <a:rPr lang="en-US" sz="2400" b="1"/>
              <a:t>others</a:t>
            </a:r>
            <a:r>
              <a:rPr lang="en-US" sz="2400"/>
              <a:t> from the wearer’s </a:t>
            </a:r>
            <a:r>
              <a:rPr lang="en-US" sz="2400" b="1"/>
              <a:t>respiratory emissions</a:t>
            </a:r>
            <a:r>
              <a:rPr lang="en-US" sz="2400"/>
              <a:t>;</a:t>
            </a:r>
            <a:endParaRPr lang="en-US" sz="2400">
              <a:cs typeface="Calibri"/>
            </a:endParaRPr>
          </a:p>
          <a:p>
            <a:pPr marL="837565" lvl="1" indent="-380365">
              <a:buFont typeface="Arial" panose="020B0604020202020204" pitchFamily="34" charset="0"/>
              <a:buChar char="•"/>
            </a:pPr>
            <a:r>
              <a:rPr lang="en-US" sz="2400"/>
              <a:t>It has a </a:t>
            </a:r>
            <a:r>
              <a:rPr lang="en-US" sz="2400" b="1" u="sng"/>
              <a:t>loose fitting face seal </a:t>
            </a:r>
            <a:r>
              <a:rPr lang="en-US" sz="2400"/>
              <a:t>and it </a:t>
            </a:r>
            <a:r>
              <a:rPr lang="en-US" sz="2400" b="1" u="sng"/>
              <a:t>does not </a:t>
            </a:r>
            <a:r>
              <a:rPr lang="en-US" sz="2400"/>
              <a:t>provide the wearer with a </a:t>
            </a:r>
            <a:r>
              <a:rPr lang="en-US" sz="2400" b="1" u="sng"/>
              <a:t>reliable level </a:t>
            </a:r>
            <a:r>
              <a:rPr lang="en-US" sz="2400"/>
              <a:t>of protection from inhaling smaller airborne particles. </a:t>
            </a:r>
          </a:p>
          <a:p>
            <a:pPr marL="838190" lvl="1" indent="-380990">
              <a:buFont typeface="Arial" panose="020B0604020202020204" pitchFamily="34" charset="0"/>
              <a:buChar char="•"/>
            </a:pPr>
            <a:r>
              <a:rPr lang="en-US" sz="2400"/>
              <a:t>It is considered a form of </a:t>
            </a:r>
            <a:r>
              <a:rPr lang="en-US" sz="2400" b="1" u="sng"/>
              <a:t>personal protective equipment </a:t>
            </a:r>
            <a:r>
              <a:rPr lang="en-US" sz="2400"/>
              <a:t>but is </a:t>
            </a:r>
            <a:r>
              <a:rPr lang="en-US" sz="2400" b="1" u="sng"/>
              <a:t>not</a:t>
            </a:r>
            <a:r>
              <a:rPr lang="en-US" sz="2400"/>
              <a:t> considered respiratory protection equipment under VOSH laws, rules, regulations, and standards.  </a:t>
            </a:r>
            <a:endParaRPr lang="en-US" sz="2400">
              <a:cs typeface="Calibri"/>
            </a:endParaRPr>
          </a:p>
          <a:p>
            <a:pPr marL="837565" lvl="1" indent="-380365">
              <a:buFont typeface="Arial" panose="020B0604020202020204" pitchFamily="34" charset="0"/>
              <a:buChar char="•"/>
            </a:pPr>
            <a:r>
              <a:rPr lang="en-US" sz="2400"/>
              <a:t>Testing and approval is cleared by the U.S. Food and Drug Administration (</a:t>
            </a:r>
            <a:r>
              <a:rPr lang="en-US" sz="2400" b="1"/>
              <a:t>FDA</a:t>
            </a:r>
            <a:r>
              <a:rPr lang="en-US" sz="2400"/>
              <a:t>).</a:t>
            </a:r>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4053212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701793" y="1667181"/>
            <a:ext cx="10237808" cy="4803957"/>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Suspected to be infected with SARS-CoV-2 virus</a:t>
            </a:r>
            <a:r>
              <a:rPr lang="en-US" sz="2400"/>
              <a:t> means a person that </a:t>
            </a:r>
            <a:r>
              <a:rPr lang="en-US" sz="2400" b="1"/>
              <a:t>has signs or symptoms </a:t>
            </a:r>
            <a:r>
              <a:rPr lang="en-US" sz="2400"/>
              <a:t>is COVID-19 but </a:t>
            </a:r>
            <a:r>
              <a:rPr lang="en-US" sz="2400" b="1"/>
              <a:t>has not tested positive </a:t>
            </a:r>
            <a:r>
              <a:rPr lang="en-US" sz="2400"/>
              <a:t>for SARS-CoV-2 and </a:t>
            </a:r>
            <a:r>
              <a:rPr lang="en-US" sz="2400" b="1"/>
              <a:t>no alternative diagnosis </a:t>
            </a:r>
            <a:r>
              <a:rPr lang="en-US" sz="2400"/>
              <a:t>has been made.</a:t>
            </a:r>
            <a:endParaRPr lang="en-US"/>
          </a:p>
          <a:p>
            <a:endParaRPr lang="en-US" sz="2400">
              <a:cs typeface="Calibri" panose="020F0502020204030204"/>
            </a:endParaRPr>
          </a:p>
          <a:p>
            <a:pPr marL="380365" indent="-380365">
              <a:buFont typeface="Arial" panose="020B0604020202020204" pitchFamily="34" charset="0"/>
              <a:buChar char="•"/>
            </a:pPr>
            <a:r>
              <a:rPr lang="en-US" sz="2400" b="1" u="sng"/>
              <a:t>Symptomatic</a:t>
            </a:r>
            <a:r>
              <a:rPr lang="en-US" sz="2400"/>
              <a:t> means the employee is </a:t>
            </a:r>
            <a:r>
              <a:rPr lang="en-US" sz="2400" b="1"/>
              <a:t>experiencing</a:t>
            </a:r>
            <a:r>
              <a:rPr lang="en-US" sz="2400"/>
              <a:t> </a:t>
            </a:r>
            <a:r>
              <a:rPr lang="en-US" sz="2400" b="1"/>
              <a:t>symptoms</a:t>
            </a:r>
            <a:r>
              <a:rPr lang="en-US" sz="2400"/>
              <a:t> similar to those attributed to COVID-19 </a:t>
            </a:r>
            <a:r>
              <a:rPr lang="en-US" sz="2400" b="1"/>
              <a:t>including</a:t>
            </a:r>
            <a:r>
              <a:rPr lang="en-US" sz="2400"/>
              <a:t> fever or chills, cough, shortness of breath or difficulty breathing, fatigue, muscle or body aches, headache, sore throat, new loss of taste or smell, congestion or runny nose, nausea or vomiting, or diarrhea.  </a:t>
            </a:r>
            <a:endParaRPr lang="en-US" sz="2400">
              <a:cs typeface="Calibri"/>
            </a:endParaRPr>
          </a:p>
          <a:p>
            <a:endParaRPr lang="en-US" sz="2400"/>
          </a:p>
          <a:p>
            <a:pPr algn="ctr"/>
            <a:r>
              <a:rPr lang="en-US" sz="2400" b="1" i="1"/>
              <a:t>Symptoms may appear in 2 to 14 days after exposure to the virus.</a:t>
            </a:r>
            <a:endParaRPr lang="en-US" sz="2400" b="1" i="1">
              <a:cs typeface="Calibri"/>
            </a:endParaRPr>
          </a:p>
          <a:p>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3528300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49915" y="1423340"/>
            <a:ext cx="10950871" cy="5293983"/>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b="1" u="sng"/>
              <a:t>Technical feasibility</a:t>
            </a:r>
            <a:r>
              <a:rPr lang="en-US" sz="2400"/>
              <a:t> means the </a:t>
            </a:r>
            <a:r>
              <a:rPr lang="en-US" sz="2400" b="1"/>
              <a:t>existence</a:t>
            </a:r>
            <a:r>
              <a:rPr lang="en-US" sz="2400"/>
              <a:t> of technical know-how as to </a:t>
            </a:r>
            <a:r>
              <a:rPr lang="en-US" sz="2400" b="1"/>
              <a:t>materials</a:t>
            </a:r>
            <a:r>
              <a:rPr lang="en-US" sz="2400"/>
              <a:t> and </a:t>
            </a:r>
            <a:r>
              <a:rPr lang="en-US" sz="2400" b="1"/>
              <a:t>methods</a:t>
            </a:r>
            <a:r>
              <a:rPr lang="en-US" sz="2400"/>
              <a:t> </a:t>
            </a:r>
            <a:r>
              <a:rPr lang="en-US" sz="2400" b="1"/>
              <a:t>available</a:t>
            </a:r>
            <a:r>
              <a:rPr lang="en-US" sz="2400"/>
              <a:t> </a:t>
            </a:r>
            <a:r>
              <a:rPr lang="en-US" sz="2400" b="1"/>
              <a:t>or</a:t>
            </a:r>
            <a:r>
              <a:rPr lang="en-US" sz="2400"/>
              <a:t> </a:t>
            </a:r>
            <a:r>
              <a:rPr lang="en-US" sz="2400" b="1"/>
              <a:t>adaptable</a:t>
            </a:r>
            <a:r>
              <a:rPr lang="en-US" sz="2400"/>
              <a:t> to specific circumstances which can be </a:t>
            </a:r>
            <a:r>
              <a:rPr lang="en-US" sz="2400" b="1"/>
              <a:t>applied</a:t>
            </a:r>
            <a:r>
              <a:rPr lang="en-US" sz="2400"/>
              <a:t> to one or more requirements in this standard with a </a:t>
            </a:r>
            <a:r>
              <a:rPr lang="en-US" sz="2400" b="1"/>
              <a:t>reasonable</a:t>
            </a:r>
            <a:r>
              <a:rPr lang="en-US" sz="2400"/>
              <a:t> </a:t>
            </a:r>
            <a:r>
              <a:rPr lang="en-US" sz="2400" b="1"/>
              <a:t>possibility</a:t>
            </a:r>
            <a:r>
              <a:rPr lang="en-US" sz="2400"/>
              <a:t> that employee </a:t>
            </a:r>
            <a:r>
              <a:rPr lang="en-US" sz="2400" b="1"/>
              <a:t>exposure</a:t>
            </a:r>
            <a:r>
              <a:rPr lang="en-US" sz="2400"/>
              <a:t> to SARS-CoV-2 and COVID-19 hazards </a:t>
            </a:r>
            <a:r>
              <a:rPr lang="en-US" sz="2400" b="1"/>
              <a:t>will be reduced</a:t>
            </a:r>
            <a:r>
              <a:rPr lang="en-US" sz="2400"/>
              <a:t>.  If an employer’s </a:t>
            </a:r>
            <a:r>
              <a:rPr lang="en-US" sz="2400" b="1"/>
              <a:t>level</a:t>
            </a:r>
            <a:r>
              <a:rPr lang="en-US" sz="2400"/>
              <a:t> of compliance </a:t>
            </a:r>
            <a:r>
              <a:rPr lang="en-US" sz="2400" b="1"/>
              <a:t>lags</a:t>
            </a:r>
            <a:r>
              <a:rPr lang="en-US" sz="2400"/>
              <a:t> significantly </a:t>
            </a:r>
            <a:r>
              <a:rPr lang="en-US" sz="2400" b="1"/>
              <a:t>behind</a:t>
            </a:r>
            <a:r>
              <a:rPr lang="en-US" sz="2400"/>
              <a:t> that of their </a:t>
            </a:r>
            <a:r>
              <a:rPr lang="en-US" sz="2400" b="1"/>
              <a:t>industry</a:t>
            </a:r>
            <a:r>
              <a:rPr lang="en-US" sz="2400"/>
              <a:t>, allegations of </a:t>
            </a:r>
            <a:r>
              <a:rPr lang="en-US" sz="2400" b="1"/>
              <a:t>technical infeasibility </a:t>
            </a:r>
            <a:r>
              <a:rPr lang="en-US" sz="2400"/>
              <a:t>will </a:t>
            </a:r>
            <a:r>
              <a:rPr lang="en-US" sz="2400" b="1"/>
              <a:t>not be accepted</a:t>
            </a:r>
            <a:r>
              <a:rPr lang="en-US" sz="2400"/>
              <a:t>.</a:t>
            </a:r>
            <a:endParaRPr lang="en-US"/>
          </a:p>
          <a:p>
            <a:endParaRPr lang="en-US" sz="2400">
              <a:cs typeface="Calibri"/>
            </a:endParaRPr>
          </a:p>
          <a:p>
            <a:pPr marL="380365" indent="-380365">
              <a:buFont typeface="Arial" panose="020B0604020202020204" pitchFamily="34" charset="0"/>
              <a:buChar char="•"/>
            </a:pPr>
            <a:r>
              <a:rPr lang="en-US" sz="2400" b="1" u="sng"/>
              <a:t>Work practice control </a:t>
            </a:r>
            <a:r>
              <a:rPr lang="en-US" sz="2400"/>
              <a:t>means a type of </a:t>
            </a:r>
            <a:r>
              <a:rPr lang="en-US" sz="2400" b="1"/>
              <a:t>administrative control </a:t>
            </a:r>
            <a:r>
              <a:rPr lang="en-US" sz="2400"/>
              <a:t>by which the employer </a:t>
            </a:r>
            <a:r>
              <a:rPr lang="en-US" sz="2400" b="1"/>
              <a:t>modifies</a:t>
            </a:r>
            <a:r>
              <a:rPr lang="en-US" sz="2400"/>
              <a:t> the manner in which the employee </a:t>
            </a:r>
            <a:r>
              <a:rPr lang="en-US" sz="2400" b="1"/>
              <a:t>performs assigned work</a:t>
            </a:r>
            <a:r>
              <a:rPr lang="en-US" sz="2400"/>
              <a:t>. Such </a:t>
            </a:r>
            <a:r>
              <a:rPr lang="en-US" sz="2400" b="1"/>
              <a:t>modification</a:t>
            </a:r>
            <a:r>
              <a:rPr lang="en-US" sz="2400"/>
              <a:t> </a:t>
            </a:r>
            <a:r>
              <a:rPr lang="en-US" sz="2400" b="1"/>
              <a:t>may result </a:t>
            </a:r>
            <a:r>
              <a:rPr lang="en-US" sz="2400"/>
              <a:t>in a </a:t>
            </a:r>
            <a:r>
              <a:rPr lang="en-US" sz="2400" b="1"/>
              <a:t>reduction</a:t>
            </a:r>
            <a:r>
              <a:rPr lang="en-US" sz="2400"/>
              <a:t> of </a:t>
            </a:r>
            <a:r>
              <a:rPr lang="en-US" sz="2400" b="1"/>
              <a:t>exposure</a:t>
            </a:r>
            <a:r>
              <a:rPr lang="en-US" sz="2400"/>
              <a:t> through such </a:t>
            </a:r>
            <a:r>
              <a:rPr lang="en-US" sz="2400" b="1"/>
              <a:t>methods</a:t>
            </a:r>
            <a:r>
              <a:rPr lang="en-US" sz="2400"/>
              <a:t> as changing work habits, improving sanitation and hygiene practices, or making other changes in the way the </a:t>
            </a:r>
            <a:r>
              <a:rPr lang="en-US" sz="2400" b="1"/>
              <a:t>employee performs the job</a:t>
            </a:r>
            <a:r>
              <a:rPr lang="en-US" sz="2400"/>
              <a:t>.</a:t>
            </a:r>
            <a:endParaRPr lang="en-US" sz="2400">
              <a:cs typeface="Calibri"/>
            </a:endParaRPr>
          </a:p>
          <a:p>
            <a:endParaRPr lang="en-US" sz="2400"/>
          </a:p>
          <a:p>
            <a:endParaRPr lang="en-US" sz="2400">
              <a:latin typeface="Anaheim"/>
            </a:endParaRPr>
          </a:p>
        </p:txBody>
      </p:sp>
      <p:sp>
        <p:nvSpPr>
          <p:cNvPr id="835" name="Google Shape;835;p57"/>
          <p:cNvSpPr txBox="1">
            <a:spLocks noGrp="1"/>
          </p:cNvSpPr>
          <p:nvPr>
            <p:ph type="ctrTitle"/>
          </p:nvPr>
        </p:nvSpPr>
        <p:spPr/>
        <p:txBody>
          <a:bodyPr/>
          <a:lstStyle/>
          <a:p>
            <a:r>
              <a:rPr lang="en-US"/>
              <a:t>Important Definitions</a:t>
            </a:r>
          </a:p>
        </p:txBody>
      </p:sp>
    </p:spTree>
    <p:extLst>
      <p:ext uri="{BB962C8B-B14F-4D97-AF65-F5344CB8AC3E}">
        <p14:creationId xmlns:p14="http://schemas.microsoft.com/office/powerpoint/2010/main" val="190752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05813" y="1568739"/>
            <a:ext cx="7205330" cy="4995347"/>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400">
                <a:ea typeface="Anaheim"/>
                <a:cs typeface="Anaheim"/>
                <a:sym typeface="Anaheim"/>
              </a:rPr>
              <a:t>The </a:t>
            </a:r>
            <a:r>
              <a:rPr lang="en-US" sz="2400" b="1">
                <a:ea typeface="Anaheim"/>
                <a:cs typeface="Anaheim"/>
                <a:sym typeface="Anaheim"/>
              </a:rPr>
              <a:t>job</a:t>
            </a:r>
            <a:r>
              <a:rPr lang="en-US" sz="2400">
                <a:ea typeface="Anaheim"/>
                <a:cs typeface="Anaheim"/>
                <a:sym typeface="Anaheim"/>
              </a:rPr>
              <a:t> tasks being </a:t>
            </a:r>
            <a:r>
              <a:rPr lang="en-US" sz="2400" b="1">
                <a:ea typeface="Anaheim"/>
                <a:cs typeface="Anaheim"/>
                <a:sym typeface="Anaheim"/>
              </a:rPr>
              <a:t>undertaken</a:t>
            </a:r>
            <a:r>
              <a:rPr lang="en-US" sz="2400">
                <a:ea typeface="Anaheim"/>
                <a:cs typeface="Anaheim"/>
                <a:sym typeface="Anaheim"/>
              </a:rPr>
              <a:t>;</a:t>
            </a:r>
            <a:endParaRPr lang="en-US"/>
          </a:p>
          <a:p>
            <a:pPr marL="567055" indent="-380365">
              <a:buSzPct val="100000"/>
              <a:buFont typeface="Arial" panose="020B0604020202020204" pitchFamily="34" charset="0"/>
              <a:buChar char="•"/>
            </a:pPr>
            <a:r>
              <a:rPr lang="en-US" sz="2400">
                <a:ea typeface="Anaheim"/>
                <a:cs typeface="Anaheim"/>
                <a:sym typeface="Anaheim"/>
              </a:rPr>
              <a:t>The </a:t>
            </a:r>
            <a:r>
              <a:rPr lang="en-US" sz="2400" b="1">
                <a:ea typeface="Anaheim"/>
                <a:cs typeface="Anaheim"/>
                <a:sym typeface="Anaheim"/>
              </a:rPr>
              <a:t>work environment </a:t>
            </a:r>
            <a:r>
              <a:rPr lang="en-US" sz="2400">
                <a:ea typeface="Anaheim"/>
                <a:cs typeface="Anaheim"/>
                <a:sym typeface="Anaheim"/>
              </a:rPr>
              <a:t>(e.g. indoors or outdoors);</a:t>
            </a:r>
            <a:endParaRPr lang="en-US" sz="2400">
              <a:ea typeface="Anaheim"/>
              <a:cs typeface="Anaheim"/>
            </a:endParaRPr>
          </a:p>
          <a:p>
            <a:pPr marL="567055" indent="-380365">
              <a:buSzPct val="100000"/>
              <a:buFont typeface="Arial" panose="020B0604020202020204" pitchFamily="34" charset="0"/>
              <a:buChar char="•"/>
            </a:pPr>
            <a:r>
              <a:rPr lang="en-US" sz="2400">
                <a:ea typeface="Anaheim"/>
                <a:cs typeface="Anaheim"/>
                <a:sym typeface="Anaheim"/>
              </a:rPr>
              <a:t>The known or suspected </a:t>
            </a:r>
            <a:r>
              <a:rPr lang="en-US" sz="2400" b="1">
                <a:ea typeface="Anaheim"/>
                <a:cs typeface="Anaheim"/>
                <a:sym typeface="Anaheim"/>
              </a:rPr>
              <a:t>presence</a:t>
            </a:r>
            <a:r>
              <a:rPr lang="en-US" sz="2400">
                <a:ea typeface="Anaheim"/>
                <a:cs typeface="Anaheim"/>
                <a:sym typeface="Anaheim"/>
              </a:rPr>
              <a:t> of the virus; </a:t>
            </a:r>
          </a:p>
          <a:p>
            <a:pPr marL="567252" indent="-380990">
              <a:buSzPct val="100000"/>
              <a:buFont typeface="Arial" panose="020B0604020202020204" pitchFamily="34" charset="0"/>
              <a:buChar char="•"/>
            </a:pPr>
            <a:r>
              <a:rPr lang="en-US" sz="2400">
                <a:ea typeface="Anaheim"/>
                <a:cs typeface="Anaheim"/>
                <a:sym typeface="Anaheim"/>
              </a:rPr>
              <a:t>The </a:t>
            </a:r>
            <a:r>
              <a:rPr lang="en-US" sz="2400" b="1">
                <a:ea typeface="Anaheim"/>
                <a:cs typeface="Anaheim"/>
                <a:sym typeface="Anaheim"/>
              </a:rPr>
              <a:t>presence</a:t>
            </a:r>
            <a:r>
              <a:rPr lang="en-US" sz="2400">
                <a:ea typeface="Anaheim"/>
                <a:cs typeface="Anaheim"/>
                <a:sym typeface="Anaheim"/>
              </a:rPr>
              <a:t> of a person </a:t>
            </a:r>
            <a:r>
              <a:rPr lang="en-US" sz="2400" b="1">
                <a:ea typeface="Anaheim"/>
                <a:cs typeface="Anaheim"/>
                <a:sym typeface="Anaheim"/>
              </a:rPr>
              <a:t>known</a:t>
            </a:r>
            <a:r>
              <a:rPr lang="en-US" sz="2400">
                <a:ea typeface="Anaheim"/>
                <a:cs typeface="Anaheim"/>
                <a:sym typeface="Anaheim"/>
              </a:rPr>
              <a:t> or </a:t>
            </a:r>
            <a:r>
              <a:rPr lang="en-US" sz="2400" b="1">
                <a:ea typeface="Anaheim"/>
                <a:cs typeface="Anaheim"/>
                <a:sym typeface="Anaheim"/>
              </a:rPr>
              <a:t>suspected</a:t>
            </a:r>
            <a:r>
              <a:rPr lang="en-US" sz="2400">
                <a:ea typeface="Anaheim"/>
                <a:cs typeface="Anaheim"/>
                <a:sym typeface="Anaheim"/>
              </a:rPr>
              <a:t>  to be infected with SARS-CoV-2 virus; </a:t>
            </a:r>
            <a:endParaRPr lang="en-US" sz="2400">
              <a:ea typeface="Anaheim"/>
              <a:cs typeface="Anaheim"/>
            </a:endParaRPr>
          </a:p>
          <a:p>
            <a:pPr marL="567055" indent="-380365">
              <a:buSzPct val="100000"/>
              <a:buFont typeface="Arial" panose="020B0604020202020204" pitchFamily="34" charset="0"/>
              <a:buChar char="•"/>
            </a:pPr>
            <a:r>
              <a:rPr lang="en-US" sz="2400">
                <a:ea typeface="Anaheim"/>
                <a:cs typeface="Anaheim"/>
                <a:sym typeface="Anaheim"/>
              </a:rPr>
              <a:t>The number of </a:t>
            </a:r>
            <a:r>
              <a:rPr lang="en-US" sz="2400" b="1">
                <a:ea typeface="Anaheim"/>
                <a:cs typeface="Anaheim"/>
                <a:sym typeface="Anaheim"/>
              </a:rPr>
              <a:t>employees</a:t>
            </a:r>
            <a:r>
              <a:rPr lang="en-US" sz="2400">
                <a:ea typeface="Anaheim"/>
                <a:cs typeface="Anaheim"/>
                <a:sym typeface="Anaheim"/>
              </a:rPr>
              <a:t> and/or </a:t>
            </a:r>
            <a:r>
              <a:rPr lang="en-US" sz="2400" b="1">
                <a:ea typeface="Anaheim"/>
                <a:cs typeface="Anaheim"/>
                <a:sym typeface="Anaheim"/>
              </a:rPr>
              <a:t>other persons </a:t>
            </a:r>
            <a:r>
              <a:rPr lang="en-US" sz="2400">
                <a:ea typeface="Anaheim"/>
                <a:cs typeface="Anaheim"/>
                <a:sym typeface="Anaheim"/>
              </a:rPr>
              <a:t>in </a:t>
            </a:r>
            <a:r>
              <a:rPr lang="en-US" sz="2400" b="1">
                <a:ea typeface="Anaheim"/>
                <a:cs typeface="Anaheim"/>
                <a:sym typeface="Anaheim"/>
              </a:rPr>
              <a:t>relation</a:t>
            </a:r>
            <a:r>
              <a:rPr lang="en-US" sz="2400">
                <a:ea typeface="Anaheim"/>
                <a:cs typeface="Anaheim"/>
                <a:sym typeface="Anaheim"/>
              </a:rPr>
              <a:t> to the </a:t>
            </a:r>
            <a:r>
              <a:rPr lang="en-US" sz="2400" b="1">
                <a:ea typeface="Anaheim"/>
                <a:cs typeface="Anaheim"/>
                <a:sym typeface="Anaheim"/>
              </a:rPr>
              <a:t>size</a:t>
            </a:r>
            <a:r>
              <a:rPr lang="en-US" sz="2400">
                <a:ea typeface="Anaheim"/>
                <a:cs typeface="Anaheim"/>
                <a:sym typeface="Anaheim"/>
              </a:rPr>
              <a:t> of the work </a:t>
            </a:r>
            <a:r>
              <a:rPr lang="en-US" sz="2400" b="1">
                <a:ea typeface="Anaheim"/>
                <a:cs typeface="Anaheim"/>
                <a:sym typeface="Anaheim"/>
              </a:rPr>
              <a:t>area</a:t>
            </a:r>
            <a:r>
              <a:rPr lang="en-US" sz="2400">
                <a:ea typeface="Anaheim"/>
                <a:cs typeface="Anaheim"/>
                <a:sym typeface="Anaheim"/>
              </a:rPr>
              <a:t>;</a:t>
            </a:r>
            <a:endParaRPr lang="en-US" sz="2400">
              <a:ea typeface="Anaheim"/>
              <a:cs typeface="Anaheim"/>
            </a:endParaRPr>
          </a:p>
          <a:p>
            <a:pPr marL="567055" indent="-380365">
              <a:buSzPct val="100000"/>
              <a:buFont typeface="Arial" panose="020B0604020202020204" pitchFamily="34" charset="0"/>
              <a:buChar char="•"/>
            </a:pPr>
            <a:r>
              <a:rPr lang="en-US" sz="2400">
                <a:ea typeface="Anaheim"/>
                <a:cs typeface="Anaheim"/>
                <a:sym typeface="Anaheim"/>
              </a:rPr>
              <a:t>The </a:t>
            </a:r>
            <a:r>
              <a:rPr lang="en-US" sz="2400" b="1">
                <a:ea typeface="Anaheim"/>
                <a:cs typeface="Anaheim"/>
                <a:sym typeface="Anaheim"/>
              </a:rPr>
              <a:t>working</a:t>
            </a:r>
            <a:r>
              <a:rPr lang="en-US" sz="2400">
                <a:ea typeface="Anaheim"/>
                <a:cs typeface="Anaheim"/>
                <a:sym typeface="Anaheim"/>
              </a:rPr>
              <a:t> </a:t>
            </a:r>
            <a:r>
              <a:rPr lang="en-US" sz="2400" b="1">
                <a:ea typeface="Anaheim"/>
                <a:cs typeface="Anaheim"/>
                <a:sym typeface="Anaheim"/>
              </a:rPr>
              <a:t>distance</a:t>
            </a:r>
            <a:r>
              <a:rPr lang="en-US" sz="2400">
                <a:ea typeface="Anaheim"/>
                <a:cs typeface="Anaheim"/>
                <a:sym typeface="Anaheim"/>
              </a:rPr>
              <a:t> </a:t>
            </a:r>
            <a:r>
              <a:rPr lang="en-US" sz="2400" b="1">
                <a:ea typeface="Anaheim"/>
                <a:cs typeface="Anaheim"/>
                <a:sym typeface="Anaheim"/>
              </a:rPr>
              <a:t>between</a:t>
            </a:r>
            <a:r>
              <a:rPr lang="en-US" sz="2400">
                <a:ea typeface="Anaheim"/>
                <a:cs typeface="Anaheim"/>
                <a:sym typeface="Anaheim"/>
              </a:rPr>
              <a:t> employees and other employees or person; </a:t>
            </a:r>
            <a:endParaRPr lang="en-US" sz="2400">
              <a:ea typeface="Anaheim"/>
              <a:cs typeface="Anaheim"/>
            </a:endParaRPr>
          </a:p>
          <a:p>
            <a:pPr marL="567055" indent="-380365">
              <a:buSzPct val="100000"/>
              <a:buFont typeface="Arial" panose="020B0604020202020204" pitchFamily="34" charset="0"/>
              <a:buChar char="•"/>
            </a:pPr>
            <a:r>
              <a:rPr lang="en-US" sz="2400">
                <a:ea typeface="Anaheim"/>
                <a:cs typeface="Anaheim"/>
                <a:sym typeface="Anaheim"/>
              </a:rPr>
              <a:t>The </a:t>
            </a:r>
            <a:r>
              <a:rPr lang="en-US" sz="2400" b="1">
                <a:ea typeface="Anaheim"/>
                <a:cs typeface="Anaheim"/>
                <a:sym typeface="Anaheim"/>
              </a:rPr>
              <a:t>duration</a:t>
            </a:r>
            <a:r>
              <a:rPr lang="en-US" sz="2400">
                <a:ea typeface="Anaheim"/>
                <a:cs typeface="Anaheim"/>
                <a:sym typeface="Anaheim"/>
              </a:rPr>
              <a:t> and </a:t>
            </a:r>
            <a:r>
              <a:rPr lang="en-US" sz="2400" b="1">
                <a:ea typeface="Anaheim"/>
                <a:cs typeface="Anaheim"/>
                <a:sym typeface="Anaheim"/>
              </a:rPr>
              <a:t>frequency</a:t>
            </a:r>
            <a:r>
              <a:rPr lang="en-US" sz="2400">
                <a:ea typeface="Anaheim"/>
                <a:cs typeface="Anaheim"/>
                <a:sym typeface="Anaheim"/>
              </a:rPr>
              <a:t> of employee </a:t>
            </a:r>
            <a:r>
              <a:rPr lang="en-US" sz="2400" b="1">
                <a:ea typeface="Anaheim"/>
                <a:cs typeface="Anaheim"/>
                <a:sym typeface="Anaheim"/>
              </a:rPr>
              <a:t>exposure</a:t>
            </a:r>
            <a:r>
              <a:rPr lang="en-US" sz="2400">
                <a:ea typeface="Anaheim"/>
                <a:cs typeface="Anaheim"/>
                <a:sym typeface="Anaheim"/>
              </a:rPr>
              <a:t> though contact (</a:t>
            </a:r>
            <a:r>
              <a:rPr lang="en-US" sz="2400" b="1">
                <a:ea typeface="Anaheim"/>
                <a:cs typeface="Anaheim"/>
                <a:sym typeface="Anaheim"/>
              </a:rPr>
              <a:t>inside of six feet</a:t>
            </a:r>
            <a:r>
              <a:rPr lang="en-US" sz="2400">
                <a:ea typeface="Anaheim"/>
                <a:cs typeface="Anaheim"/>
                <a:sym typeface="Anaheim"/>
              </a:rPr>
              <a:t>) with other employees or persons (e.g., including shift work </a:t>
            </a:r>
            <a:r>
              <a:rPr lang="en-US" sz="2400" b="1">
                <a:ea typeface="Anaheim"/>
                <a:cs typeface="Anaheim"/>
                <a:sym typeface="Anaheim"/>
              </a:rPr>
              <a:t>exceeding 8 hours per day</a:t>
            </a:r>
            <a:r>
              <a:rPr lang="en-US" sz="2400">
                <a:ea typeface="Anaheim"/>
                <a:cs typeface="Anaheim"/>
                <a:sym typeface="Anaheim"/>
              </a:rPr>
              <a:t>);</a:t>
            </a:r>
            <a:endParaRPr lang="en-US" sz="2400">
              <a:ea typeface="Anaheim"/>
              <a:cs typeface="Anaheim"/>
            </a:endParaRPr>
          </a:p>
          <a:p>
            <a:pPr marL="567055" indent="-380365">
              <a:lnSpc>
                <a:spcPct val="115000"/>
              </a:lnSpc>
              <a:buSzPct val="100000"/>
              <a:buFont typeface="Arial" panose="020B0604020202020204" pitchFamily="34" charset="0"/>
              <a:buChar char="•"/>
            </a:pPr>
            <a:endParaRPr sz="3200">
              <a:ea typeface="Anaheim"/>
              <a:cs typeface="Anaheim"/>
            </a:endParaRPr>
          </a:p>
        </p:txBody>
      </p:sp>
      <p:sp>
        <p:nvSpPr>
          <p:cNvPr id="835" name="Google Shape;835;p57"/>
          <p:cNvSpPr txBox="1">
            <a:spLocks noGrp="1"/>
          </p:cNvSpPr>
          <p:nvPr>
            <p:ph type="ctrTitle"/>
          </p:nvPr>
        </p:nvSpPr>
        <p:spPr/>
        <p:txBody>
          <a:bodyPr/>
          <a:lstStyle/>
          <a:p>
            <a:r>
              <a:rPr lang="en-US"/>
              <a:t>Determining Exposure Risk Level</a:t>
            </a:r>
          </a:p>
        </p:txBody>
      </p:sp>
      <p:graphicFrame>
        <p:nvGraphicFramePr>
          <p:cNvPr id="2" name="Diagram 1"/>
          <p:cNvGraphicFramePr/>
          <p:nvPr>
            <p:extLst>
              <p:ext uri="{D42A27DB-BD31-4B8C-83A1-F6EECF244321}">
                <p14:modId xmlns:p14="http://schemas.microsoft.com/office/powerpoint/2010/main" val="3124846604"/>
              </p:ext>
            </p:extLst>
          </p:nvPr>
        </p:nvGraphicFramePr>
        <p:xfrm>
          <a:off x="6400800" y="1363134"/>
          <a:ext cx="5791200" cy="4368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199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43628" y="1157529"/>
            <a:ext cx="11216595" cy="5593791"/>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a:t>Employers in </a:t>
            </a:r>
            <a:r>
              <a:rPr lang="en-US" sz="2400" b="1" u="sng"/>
              <a:t>all exposure risk levels</a:t>
            </a:r>
            <a:r>
              <a:rPr lang="en-US" sz="2400" b="1"/>
              <a:t> </a:t>
            </a:r>
            <a:r>
              <a:rPr lang="en-US" sz="2400" b="1">
                <a:solidFill>
                  <a:srgbClr val="FF0000"/>
                </a:solidFill>
              </a:rPr>
              <a:t>shall</a:t>
            </a:r>
            <a:r>
              <a:rPr lang="en-US" sz="2400">
                <a:solidFill>
                  <a:srgbClr val="FF0000"/>
                </a:solidFill>
              </a:rPr>
              <a:t> </a:t>
            </a:r>
            <a:r>
              <a:rPr lang="en-US" sz="2400"/>
              <a:t>ensure compliance with the following requirements to protect employees from workplace exposure to the SARS-CoV-2 virus that causes the COVID-19 disease:</a:t>
            </a:r>
            <a:endParaRPr lang="en-US"/>
          </a:p>
          <a:p>
            <a:pPr marL="837565" lvl="1" indent="-380365">
              <a:buFont typeface="Arial" panose="020B0604020202020204" pitchFamily="34" charset="0"/>
              <a:buChar char="•"/>
            </a:pPr>
            <a:r>
              <a:rPr lang="en-US" sz="2400"/>
              <a:t>Assess their workplace for hazards and job tasks that can </a:t>
            </a:r>
            <a:r>
              <a:rPr lang="en-US" sz="2400" b="1"/>
              <a:t>potentially</a:t>
            </a:r>
            <a:r>
              <a:rPr lang="en-US" sz="2400"/>
              <a:t> </a:t>
            </a:r>
            <a:r>
              <a:rPr lang="en-US" sz="2400" b="1"/>
              <a:t>expose</a:t>
            </a:r>
            <a:r>
              <a:rPr lang="en-US" sz="2400"/>
              <a:t> </a:t>
            </a:r>
            <a:r>
              <a:rPr lang="en-US" sz="2400" b="1"/>
              <a:t>employees </a:t>
            </a:r>
            <a:r>
              <a:rPr lang="en-US" sz="2400"/>
              <a:t>to the SARS-CoV-2 virus.</a:t>
            </a:r>
            <a:endParaRPr lang="en-US" sz="2400">
              <a:cs typeface="Calibri"/>
            </a:endParaRPr>
          </a:p>
          <a:p>
            <a:pPr marL="837565" lvl="4" indent="-380365">
              <a:buFont typeface="Arial" panose="020B0604020202020204" pitchFamily="34" charset="0"/>
              <a:buChar char="•"/>
            </a:pPr>
            <a:r>
              <a:rPr lang="en-US" sz="2400" b="1"/>
              <a:t>Classify</a:t>
            </a:r>
            <a:r>
              <a:rPr lang="en-US" sz="2400"/>
              <a:t> </a:t>
            </a:r>
            <a:r>
              <a:rPr lang="en-US" sz="2400" b="1"/>
              <a:t>each job task </a:t>
            </a:r>
            <a:r>
              <a:rPr lang="en-US" sz="2400"/>
              <a:t>according to the hazards employees are potentially exposed to and </a:t>
            </a:r>
            <a:r>
              <a:rPr lang="en-US" sz="2400" b="1"/>
              <a:t>ensure</a:t>
            </a:r>
            <a:r>
              <a:rPr lang="en-US" sz="2400"/>
              <a:t> </a:t>
            </a:r>
            <a:r>
              <a:rPr lang="en-US" sz="2400" b="1"/>
              <a:t>compliance</a:t>
            </a:r>
            <a:r>
              <a:rPr lang="en-US" sz="2400"/>
              <a:t> with </a:t>
            </a:r>
            <a:r>
              <a:rPr lang="en-US" sz="2400" b="1"/>
              <a:t>applicable</a:t>
            </a:r>
            <a:r>
              <a:rPr lang="en-US" sz="2400"/>
              <a:t> sections of this standard for very high, high, medium, or lower risk levels of exposure.</a:t>
            </a:r>
            <a:endParaRPr lang="en-US" sz="2400">
              <a:cs typeface="Calibri"/>
            </a:endParaRPr>
          </a:p>
          <a:p>
            <a:pPr marL="837565" lvl="4" indent="-380365">
              <a:buFont typeface="Arial" panose="020B0604020202020204" pitchFamily="34" charset="0"/>
              <a:buChar char="•"/>
            </a:pPr>
            <a:r>
              <a:rPr lang="en-US" sz="2400"/>
              <a:t>Tasks that are </a:t>
            </a:r>
            <a:r>
              <a:rPr lang="en-US" sz="2400" b="1"/>
              <a:t>similar</a:t>
            </a:r>
            <a:r>
              <a:rPr lang="en-US" sz="2400"/>
              <a:t> in nature and </a:t>
            </a:r>
            <a:r>
              <a:rPr lang="en-US" sz="2400" b="1"/>
              <a:t>expose</a:t>
            </a:r>
            <a:r>
              <a:rPr lang="en-US" sz="2400"/>
              <a:t> employees to the </a:t>
            </a:r>
            <a:r>
              <a:rPr lang="en-US" sz="2400" b="1"/>
              <a:t>same hazard </a:t>
            </a:r>
            <a:r>
              <a:rPr lang="en-US" sz="2400"/>
              <a:t>may be </a:t>
            </a:r>
            <a:r>
              <a:rPr lang="en-US" sz="2400" b="1"/>
              <a:t>grouped</a:t>
            </a:r>
            <a:r>
              <a:rPr lang="en-US" sz="2400"/>
              <a:t> for classification purposes.</a:t>
            </a:r>
            <a:endParaRPr lang="en-US" sz="2400">
              <a:cs typeface="Calibri"/>
            </a:endParaRPr>
          </a:p>
          <a:p>
            <a:pPr marL="380365" lvl="3" indent="-380365">
              <a:buFont typeface="Arial" panose="020B0604020202020204" pitchFamily="34" charset="0"/>
              <a:buChar char="•"/>
            </a:pPr>
            <a:r>
              <a:rPr lang="en-US" sz="2400"/>
              <a:t>Employers </a:t>
            </a:r>
            <a:r>
              <a:rPr lang="en-US" sz="2400" b="1">
                <a:solidFill>
                  <a:srgbClr val="FF0000"/>
                </a:solidFill>
              </a:rPr>
              <a:t>shall</a:t>
            </a:r>
            <a:r>
              <a:rPr lang="en-US" sz="2400"/>
              <a:t> </a:t>
            </a:r>
            <a:r>
              <a:rPr lang="en-US" sz="2400" b="1" u="sng"/>
              <a:t>inform</a:t>
            </a:r>
            <a:r>
              <a:rPr lang="en-US" sz="2400"/>
              <a:t> and </a:t>
            </a:r>
            <a:r>
              <a:rPr lang="en-US" sz="2400" b="1" u="sng"/>
              <a:t>encourage</a:t>
            </a:r>
            <a:r>
              <a:rPr lang="en-US" sz="2400"/>
              <a:t> employees to self-monitor for signs and symptoms if they suspect possible exposure or are experiencing signs of an oncoming illness.</a:t>
            </a:r>
            <a:endParaRPr lang="en-US" sz="2400">
              <a:cs typeface="Calibri"/>
            </a:endParaRPr>
          </a:p>
        </p:txBody>
      </p:sp>
      <p:sp>
        <p:nvSpPr>
          <p:cNvPr id="835" name="Google Shape;835;p57"/>
          <p:cNvSpPr txBox="1">
            <a:spLocks noGrp="1"/>
          </p:cNvSpPr>
          <p:nvPr>
            <p:ph type="ctrTitle"/>
          </p:nvPr>
        </p:nvSpPr>
        <p:spPr/>
        <p:txBody>
          <a:bodyPr/>
          <a:lstStyle/>
          <a:p>
            <a:r>
              <a:rPr lang="en-US"/>
              <a:t>§40 A. Mandatory Requirements – All Employers</a:t>
            </a:r>
          </a:p>
        </p:txBody>
      </p:sp>
    </p:spTree>
    <p:extLst>
      <p:ext uri="{BB962C8B-B14F-4D97-AF65-F5344CB8AC3E}">
        <p14:creationId xmlns:p14="http://schemas.microsoft.com/office/powerpoint/2010/main" val="4206701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09349" y="1307542"/>
            <a:ext cx="10891571" cy="5409780"/>
          </a:xfrm>
          <a:prstGeom prst="rect">
            <a:avLst/>
          </a:prstGeom>
          <a:noFill/>
          <a:ln>
            <a:noFill/>
          </a:ln>
        </p:spPr>
        <p:txBody>
          <a:bodyPr spcFirstLastPara="1" wrap="square" lIns="121900" tIns="243833" rIns="121900" bIns="0" anchor="ctr" anchorCtr="0">
            <a:noAutofit/>
          </a:bodyPr>
          <a:lstStyle/>
          <a:p>
            <a:pPr marL="285750" indent="-285750">
              <a:buFont typeface="Arial" panose="020B0604020202020204" pitchFamily="34" charset="0"/>
              <a:buChar char="•"/>
            </a:pPr>
            <a:r>
              <a:rPr lang="en-US" sz="2400" b="1"/>
              <a:t>Serological testing</a:t>
            </a:r>
            <a:r>
              <a:rPr lang="en-US" sz="2400"/>
              <a:t>, also known as </a:t>
            </a:r>
            <a:r>
              <a:rPr lang="en-US" sz="2400" b="1"/>
              <a:t>antibody</a:t>
            </a:r>
            <a:r>
              <a:rPr lang="en-US" sz="2400"/>
              <a:t> testing, is a test to determine if persons </a:t>
            </a:r>
            <a:r>
              <a:rPr lang="en-US" sz="2400" b="1"/>
              <a:t>have been infected </a:t>
            </a:r>
            <a:r>
              <a:rPr lang="en-US" sz="2400"/>
              <a:t>with SARS-CoV-2 virus. It has </a:t>
            </a:r>
            <a:r>
              <a:rPr lang="en-US" sz="2400" b="1"/>
              <a:t>not been determined </a:t>
            </a:r>
            <a:r>
              <a:rPr lang="en-US" sz="2400"/>
              <a:t>if persons who have the </a:t>
            </a:r>
            <a:r>
              <a:rPr lang="en-US" sz="2400" b="1"/>
              <a:t>antibodies</a:t>
            </a:r>
            <a:r>
              <a:rPr lang="en-US" sz="2400"/>
              <a:t> are </a:t>
            </a:r>
            <a:r>
              <a:rPr lang="en-US" sz="2400" b="1"/>
              <a:t>immune</a:t>
            </a:r>
            <a:r>
              <a:rPr lang="en-US" sz="2400"/>
              <a:t> from infection. </a:t>
            </a:r>
            <a:endParaRPr lang="en-US"/>
          </a:p>
          <a:p>
            <a:endParaRPr lang="en-US" sz="2400">
              <a:cs typeface="Calibri"/>
            </a:endParaRPr>
          </a:p>
          <a:p>
            <a:pPr marL="742950" lvl="1" indent="-285750">
              <a:buFont typeface="Arial" panose="020B0604020202020204" pitchFamily="34" charset="0"/>
              <a:buChar char="•"/>
            </a:pPr>
            <a:r>
              <a:rPr lang="en-US" sz="2400"/>
              <a:t>Serologic test results </a:t>
            </a:r>
            <a:r>
              <a:rPr lang="en-US" sz="2400" b="1">
                <a:solidFill>
                  <a:srgbClr val="FF0000"/>
                </a:solidFill>
              </a:rPr>
              <a:t>shall</a:t>
            </a:r>
            <a:r>
              <a:rPr lang="en-US" sz="2400"/>
              <a:t> </a:t>
            </a:r>
            <a:r>
              <a:rPr lang="en-US" sz="2400" b="1"/>
              <a:t>not</a:t>
            </a:r>
            <a:r>
              <a:rPr lang="en-US" sz="2400"/>
              <a:t> be used to make </a:t>
            </a:r>
            <a:r>
              <a:rPr lang="en-US" sz="2400" b="1"/>
              <a:t>decisions</a:t>
            </a:r>
            <a:r>
              <a:rPr lang="en-US" sz="2400"/>
              <a:t> about </a:t>
            </a:r>
            <a:r>
              <a:rPr lang="en-US" sz="2400" b="1"/>
              <a:t>returning employees to work </a:t>
            </a:r>
            <a:r>
              <a:rPr lang="en-US" sz="2400"/>
              <a:t>who were </a:t>
            </a:r>
            <a:r>
              <a:rPr lang="en-US" sz="2400" b="1"/>
              <a:t>previously</a:t>
            </a:r>
            <a:r>
              <a:rPr lang="en-US" sz="2400"/>
              <a:t> classified as </a:t>
            </a:r>
            <a:r>
              <a:rPr lang="en-US" sz="2400" b="1"/>
              <a:t>known or suspected </a:t>
            </a:r>
            <a:r>
              <a:rPr lang="en-US" sz="2400"/>
              <a:t>to be infected with the SARS-CoV-2 virus. </a:t>
            </a:r>
          </a:p>
          <a:p>
            <a:pPr lvl="1"/>
            <a:endParaRPr lang="en-US" sz="2400">
              <a:cs typeface="Calibri"/>
            </a:endParaRPr>
          </a:p>
          <a:p>
            <a:pPr marL="742950" lvl="1" indent="-285750">
              <a:buFont typeface="Arial" panose="020B0604020202020204" pitchFamily="34" charset="0"/>
              <a:buChar char="•"/>
            </a:pPr>
            <a:r>
              <a:rPr lang="en-US" sz="2400"/>
              <a:t>Serologic test results </a:t>
            </a:r>
            <a:r>
              <a:rPr lang="en-US" sz="2400" b="1">
                <a:solidFill>
                  <a:srgbClr val="FF0000"/>
                </a:solidFill>
              </a:rPr>
              <a:t>shall</a:t>
            </a:r>
            <a:r>
              <a:rPr lang="en-US" sz="2400"/>
              <a:t> </a:t>
            </a:r>
            <a:r>
              <a:rPr lang="en-US" sz="2400" b="1"/>
              <a:t>not</a:t>
            </a:r>
            <a:r>
              <a:rPr lang="en-US" sz="2400"/>
              <a:t> be used to make </a:t>
            </a:r>
            <a:r>
              <a:rPr lang="en-US" sz="2400" b="1"/>
              <a:t>decisions</a:t>
            </a:r>
            <a:r>
              <a:rPr lang="en-US" sz="2400"/>
              <a:t> concerning employees that were </a:t>
            </a:r>
            <a:r>
              <a:rPr lang="en-US" sz="2400" b="1"/>
              <a:t>previously</a:t>
            </a:r>
            <a:r>
              <a:rPr lang="en-US" sz="2400"/>
              <a:t> classified as </a:t>
            </a:r>
            <a:r>
              <a:rPr lang="en-US" sz="2400" b="1"/>
              <a:t>known or suspected </a:t>
            </a:r>
            <a:r>
              <a:rPr lang="en-US" sz="2400"/>
              <a:t>to be infected with the SARS-CoV-2 virus </a:t>
            </a:r>
            <a:r>
              <a:rPr lang="en-US" sz="2400" b="1"/>
              <a:t>about</a:t>
            </a:r>
            <a:r>
              <a:rPr lang="en-US" sz="2400"/>
              <a:t> grouping, residing in or being admitted to congregate settings, such as schools, dormitories, etc. </a:t>
            </a:r>
            <a:endParaRPr lang="en-US" sz="2400">
              <a:cs typeface="Calibri"/>
            </a:endParaRPr>
          </a:p>
          <a:p>
            <a:pPr marL="380365" indent="-380365">
              <a:buFont typeface="Arial" panose="020B0604020202020204" pitchFamily="34" charset="0"/>
              <a:buChar char="•"/>
            </a:pPr>
            <a:endParaRPr lang="en-US" sz="2400">
              <a:cs typeface="Calibri"/>
            </a:endParaRPr>
          </a:p>
        </p:txBody>
      </p:sp>
      <p:sp>
        <p:nvSpPr>
          <p:cNvPr id="835" name="Google Shape;835;p57"/>
          <p:cNvSpPr txBox="1">
            <a:spLocks noGrp="1"/>
          </p:cNvSpPr>
          <p:nvPr>
            <p:ph type="ctrTitle"/>
          </p:nvPr>
        </p:nvSpPr>
        <p:spPr/>
        <p:txBody>
          <a:bodyPr/>
          <a:lstStyle/>
          <a:p>
            <a:r>
              <a:rPr lang="en-US"/>
              <a:t>§40 Mandatory Requirements – All Employers</a:t>
            </a:r>
          </a:p>
        </p:txBody>
      </p:sp>
    </p:spTree>
    <p:extLst>
      <p:ext uri="{BB962C8B-B14F-4D97-AF65-F5344CB8AC3E}">
        <p14:creationId xmlns:p14="http://schemas.microsoft.com/office/powerpoint/2010/main" val="2722430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250136" y="1623331"/>
            <a:ext cx="9019280" cy="4807134"/>
          </a:xfrm>
          <a:prstGeom prst="rect">
            <a:avLst/>
          </a:prstGeom>
          <a:noFill/>
          <a:ln>
            <a:noFill/>
          </a:ln>
        </p:spPr>
        <p:txBody>
          <a:bodyPr spcFirstLastPara="1" wrap="square" lIns="121900" tIns="243833" rIns="121900" bIns="0" anchor="t" anchorCtr="0">
            <a:noAutofit/>
          </a:bodyPr>
          <a:lstStyle/>
          <a:p>
            <a:pPr marL="380365" indent="-380365">
              <a:buFont typeface="Arial" panose="020B0604020202020204" pitchFamily="34" charset="0"/>
              <a:buChar char="•"/>
            </a:pPr>
            <a:r>
              <a:rPr lang="en-US" sz="2400" b="1" u="sng"/>
              <a:t>Develop</a:t>
            </a:r>
            <a:r>
              <a:rPr lang="en-US" sz="2400"/>
              <a:t> and </a:t>
            </a:r>
            <a:r>
              <a:rPr lang="en-US" sz="2400" b="1" u="sng"/>
              <a:t>implement</a:t>
            </a:r>
            <a:r>
              <a:rPr lang="en-US" sz="2400"/>
              <a:t> policies and procedures for employees to </a:t>
            </a:r>
            <a:r>
              <a:rPr lang="en-US" sz="2400" b="1"/>
              <a:t>report</a:t>
            </a:r>
            <a:r>
              <a:rPr lang="en-US" sz="2400"/>
              <a:t> when they are </a:t>
            </a:r>
            <a:r>
              <a:rPr lang="en-US" sz="2400" b="1"/>
              <a:t>experiencing symptoms </a:t>
            </a:r>
            <a:r>
              <a:rPr lang="en-US" sz="2400"/>
              <a:t>consistent with COVID-19 and </a:t>
            </a:r>
            <a:r>
              <a:rPr lang="en-US" sz="2400" b="1"/>
              <a:t>no</a:t>
            </a:r>
            <a:r>
              <a:rPr lang="en-US" sz="2400"/>
              <a:t> alternative diagnosis has been made.</a:t>
            </a:r>
            <a:endParaRPr lang="en-US"/>
          </a:p>
          <a:p>
            <a:endParaRPr lang="en-US" sz="2400">
              <a:cs typeface="Calibri" panose="020F0502020204030204"/>
            </a:endParaRPr>
          </a:p>
          <a:p>
            <a:pPr marL="800100" lvl="1" indent="-342900">
              <a:buFont typeface="Courier New" panose="020B0604020202020204" pitchFamily="34" charset="0"/>
              <a:buChar char="o"/>
            </a:pPr>
            <a:r>
              <a:rPr lang="en-US" sz="2400"/>
              <a:t>Such employees </a:t>
            </a:r>
            <a:r>
              <a:rPr lang="en-US" sz="2400" b="1">
                <a:solidFill>
                  <a:srgbClr val="FF0000"/>
                </a:solidFill>
              </a:rPr>
              <a:t>shall</a:t>
            </a:r>
            <a:r>
              <a:rPr lang="en-US" sz="2400"/>
              <a:t> be designated by the employer as “</a:t>
            </a:r>
            <a:r>
              <a:rPr lang="en-US" sz="2400" b="1"/>
              <a:t>suspected to be infected</a:t>
            </a:r>
            <a:r>
              <a:rPr lang="en-US" sz="2400"/>
              <a:t> with SARS-CoV-2 virus.”</a:t>
            </a:r>
            <a:endParaRPr lang="en-US" sz="2400">
              <a:cs typeface="Calibri" panose="020F0502020204030204"/>
            </a:endParaRPr>
          </a:p>
          <a:p>
            <a:pPr marL="800100" lvl="1"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Employers </a:t>
            </a:r>
            <a:r>
              <a:rPr lang="en-US" sz="2400" b="1">
                <a:solidFill>
                  <a:srgbClr val="FF0000"/>
                </a:solidFill>
              </a:rPr>
              <a:t>shall</a:t>
            </a:r>
            <a:r>
              <a:rPr lang="en-US" sz="2400"/>
              <a:t> not </a:t>
            </a:r>
            <a:r>
              <a:rPr lang="en-US" sz="2400" b="1"/>
              <a:t>permit</a:t>
            </a:r>
            <a:r>
              <a:rPr lang="en-US" sz="2400"/>
              <a:t> employees or other persons </a:t>
            </a:r>
            <a:r>
              <a:rPr lang="en-US" sz="2400" b="1"/>
              <a:t>known</a:t>
            </a:r>
            <a:r>
              <a:rPr lang="en-US" sz="2400"/>
              <a:t> or </a:t>
            </a:r>
            <a:r>
              <a:rPr lang="en-US" sz="2400" b="1"/>
              <a:t>suspected</a:t>
            </a:r>
            <a:r>
              <a:rPr lang="en-US" sz="2400"/>
              <a:t> to be </a:t>
            </a:r>
            <a:r>
              <a:rPr lang="en-US" sz="2400" b="1"/>
              <a:t>infected</a:t>
            </a:r>
            <a:r>
              <a:rPr lang="en-US" sz="2400"/>
              <a:t> with SARS-CoV-2 virus to </a:t>
            </a:r>
            <a:r>
              <a:rPr lang="en-US" sz="2400" b="1"/>
              <a:t>report</a:t>
            </a:r>
            <a:r>
              <a:rPr lang="en-US" sz="2400"/>
              <a:t> </a:t>
            </a:r>
            <a:r>
              <a:rPr lang="en-US" sz="2400" b="1"/>
              <a:t>to or remain at the work site </a:t>
            </a:r>
            <a:r>
              <a:rPr lang="en-US" sz="2400"/>
              <a:t>or </a:t>
            </a:r>
            <a:r>
              <a:rPr lang="en-US" sz="2400" b="1"/>
              <a:t>engage</a:t>
            </a:r>
            <a:r>
              <a:rPr lang="en-US" sz="2400"/>
              <a:t> in </a:t>
            </a:r>
            <a:r>
              <a:rPr lang="en-US" sz="2400" b="1"/>
              <a:t>work</a:t>
            </a:r>
            <a:r>
              <a:rPr lang="en-US" sz="2400"/>
              <a:t> at a customer or client location </a:t>
            </a:r>
            <a:r>
              <a:rPr lang="en-US" sz="2400" b="1"/>
              <a:t>until cleared for return to work </a:t>
            </a:r>
            <a:r>
              <a:rPr lang="en-US" sz="2400"/>
              <a:t>(see §16VAC25-220-40.B</a:t>
            </a:r>
            <a:r>
              <a:rPr lang="en-US"/>
              <a:t> </a:t>
            </a:r>
            <a:r>
              <a:rPr lang="en-US" sz="2400"/>
              <a:t>).</a:t>
            </a:r>
            <a:endParaRPr lang="en-US" sz="2400">
              <a:cs typeface="Calibri"/>
            </a:endParaRPr>
          </a:p>
        </p:txBody>
      </p:sp>
      <p:sp>
        <p:nvSpPr>
          <p:cNvPr id="835" name="Google Shape;835;p57"/>
          <p:cNvSpPr txBox="1">
            <a:spLocks noGrp="1"/>
          </p:cNvSpPr>
          <p:nvPr>
            <p:ph type="ctrTitle"/>
          </p:nvPr>
        </p:nvSpPr>
        <p:spPr/>
        <p:txBody>
          <a:bodyPr/>
          <a:lstStyle/>
          <a:p>
            <a:r>
              <a:rPr lang="en-US"/>
              <a:t>§40 Mandatory Requirements – All Employers</a:t>
            </a:r>
          </a:p>
        </p:txBody>
      </p:sp>
    </p:spTree>
    <p:extLst>
      <p:ext uri="{BB962C8B-B14F-4D97-AF65-F5344CB8AC3E}">
        <p14:creationId xmlns:p14="http://schemas.microsoft.com/office/powerpoint/2010/main" val="1307451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071024" y="1632314"/>
            <a:ext cx="9768303" cy="4716716"/>
          </a:xfrm>
          <a:prstGeom prst="rect">
            <a:avLst/>
          </a:prstGeom>
          <a:noFill/>
          <a:ln>
            <a:noFill/>
          </a:ln>
        </p:spPr>
        <p:txBody>
          <a:bodyPr spcFirstLastPara="1" wrap="square" lIns="121900" tIns="243833" rIns="121900" bIns="0" anchor="t" anchorCtr="0">
            <a:noAutofit/>
          </a:bodyPr>
          <a:lstStyle/>
          <a:p>
            <a:pPr marL="285750" indent="-285750">
              <a:buFont typeface="Arial" panose="020B0604020202020204" pitchFamily="34" charset="0"/>
              <a:buChar char="•"/>
            </a:pPr>
            <a:r>
              <a:rPr lang="en-US" sz="2400" b="1"/>
              <a:t>Nothing</a:t>
            </a:r>
            <a:r>
              <a:rPr lang="en-US" sz="2400"/>
              <a:t> in this standard </a:t>
            </a:r>
            <a:r>
              <a:rPr lang="en-US" sz="2400" b="1">
                <a:solidFill>
                  <a:srgbClr val="FF0000"/>
                </a:solidFill>
              </a:rPr>
              <a:t>shall</a:t>
            </a:r>
            <a:r>
              <a:rPr lang="en-US" sz="2400"/>
              <a:t> </a:t>
            </a:r>
            <a:r>
              <a:rPr lang="en-US" sz="2400" b="1"/>
              <a:t>prohibit</a:t>
            </a:r>
            <a:r>
              <a:rPr lang="en-US" sz="2400"/>
              <a:t> an employer from </a:t>
            </a:r>
            <a:r>
              <a:rPr lang="en-US" sz="2400" b="1"/>
              <a:t>permitting</a:t>
            </a:r>
            <a:r>
              <a:rPr lang="en-US" sz="2400"/>
              <a:t> an employee known or suspected to be infected with SARS-CoV-2 virus from </a:t>
            </a:r>
            <a:r>
              <a:rPr lang="en-US" sz="2400" b="1"/>
              <a:t>engaging</a:t>
            </a:r>
            <a:r>
              <a:rPr lang="en-US" sz="2400"/>
              <a:t> in </a:t>
            </a:r>
            <a:r>
              <a:rPr lang="en-US" sz="2400" b="1"/>
              <a:t>teleworking</a:t>
            </a:r>
            <a:r>
              <a:rPr lang="en-US" sz="2400"/>
              <a:t> or </a:t>
            </a:r>
            <a:r>
              <a:rPr lang="en-US" sz="2400" b="1"/>
              <a:t>other form of work isolation </a:t>
            </a:r>
            <a:r>
              <a:rPr lang="en-US" sz="2400"/>
              <a:t>that would </a:t>
            </a:r>
            <a:r>
              <a:rPr lang="en-US" sz="2400" b="1"/>
              <a:t>not</a:t>
            </a:r>
            <a:r>
              <a:rPr lang="en-US" sz="2400"/>
              <a:t> </a:t>
            </a:r>
            <a:r>
              <a:rPr lang="en-US" sz="2400" b="1"/>
              <a:t>result</a:t>
            </a:r>
            <a:r>
              <a:rPr lang="en-US" sz="2400"/>
              <a:t> in potentially </a:t>
            </a:r>
            <a:r>
              <a:rPr lang="en-US" sz="2400" b="1"/>
              <a:t>exposing</a:t>
            </a:r>
            <a:r>
              <a:rPr lang="en-US" sz="2400"/>
              <a:t> other </a:t>
            </a:r>
            <a:r>
              <a:rPr lang="en-US" sz="2400" b="1"/>
              <a:t>employees</a:t>
            </a:r>
            <a:r>
              <a:rPr lang="en-US" sz="2400"/>
              <a:t> to the SARS-CoV-2 virus.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To the extent </a:t>
            </a:r>
            <a:r>
              <a:rPr lang="en-US" sz="2400" b="1"/>
              <a:t>feasible</a:t>
            </a:r>
            <a:r>
              <a:rPr lang="en-US" sz="2400"/>
              <a:t> and </a:t>
            </a:r>
            <a:r>
              <a:rPr lang="en-US" sz="2400" b="1"/>
              <a:t>permitted</a:t>
            </a:r>
            <a:r>
              <a:rPr lang="en-US" sz="2400"/>
              <a:t> by law, including but not limited to the </a:t>
            </a:r>
            <a:r>
              <a:rPr lang="en-US" sz="2400" b="1"/>
              <a:t>Families First Coronavirus Response Act, </a:t>
            </a:r>
            <a:r>
              <a:rPr lang="en-US" sz="2400"/>
              <a:t>employers </a:t>
            </a:r>
            <a:r>
              <a:rPr lang="en-US" sz="2400" b="1">
                <a:solidFill>
                  <a:srgbClr val="FF0000"/>
                </a:solidFill>
              </a:rPr>
              <a:t>shall</a:t>
            </a:r>
            <a:r>
              <a:rPr lang="en-US" sz="2400"/>
              <a:t> ensure that </a:t>
            </a:r>
            <a:r>
              <a:rPr lang="en-US" sz="2400" b="1"/>
              <a:t>sick leave policies </a:t>
            </a:r>
            <a:r>
              <a:rPr lang="en-US" sz="2400"/>
              <a:t>are </a:t>
            </a:r>
            <a:r>
              <a:rPr lang="en-US" sz="2400" b="1"/>
              <a:t>flexible</a:t>
            </a:r>
            <a:r>
              <a:rPr lang="en-US" sz="2400"/>
              <a:t> and </a:t>
            </a:r>
            <a:r>
              <a:rPr lang="en-US" sz="2400" b="1"/>
              <a:t>consistent</a:t>
            </a:r>
            <a:r>
              <a:rPr lang="en-US" sz="2400"/>
              <a:t> with public health guidance and that </a:t>
            </a:r>
            <a:r>
              <a:rPr lang="en-US" sz="2400" b="1"/>
              <a:t>employees</a:t>
            </a:r>
            <a:r>
              <a:rPr lang="en-US" sz="2400"/>
              <a:t> are </a:t>
            </a:r>
            <a:r>
              <a:rPr lang="en-US" sz="2400" b="1"/>
              <a:t>aware</a:t>
            </a:r>
            <a:r>
              <a:rPr lang="en-US" sz="2400"/>
              <a:t> of these </a:t>
            </a:r>
            <a:r>
              <a:rPr lang="en-US" sz="2400" b="1"/>
              <a:t>policies</a:t>
            </a:r>
            <a:r>
              <a:rPr lang="en-US" sz="2400"/>
              <a:t>.</a:t>
            </a:r>
            <a:endParaRPr lang="en-US" sz="2400">
              <a:cs typeface="Calibri"/>
            </a:endParaRPr>
          </a:p>
        </p:txBody>
      </p:sp>
      <p:sp>
        <p:nvSpPr>
          <p:cNvPr id="835" name="Google Shape;835;p57"/>
          <p:cNvSpPr txBox="1">
            <a:spLocks noGrp="1"/>
          </p:cNvSpPr>
          <p:nvPr>
            <p:ph type="ctrTitle"/>
          </p:nvPr>
        </p:nvSpPr>
        <p:spPr/>
        <p:txBody>
          <a:bodyPr/>
          <a:lstStyle/>
          <a:p>
            <a:r>
              <a:rPr lang="en-US"/>
              <a:t>Mandatory Requirements</a:t>
            </a:r>
          </a:p>
        </p:txBody>
      </p:sp>
    </p:spTree>
    <p:extLst>
      <p:ext uri="{BB962C8B-B14F-4D97-AF65-F5344CB8AC3E}">
        <p14:creationId xmlns:p14="http://schemas.microsoft.com/office/powerpoint/2010/main" val="3956024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25253" y="1444665"/>
            <a:ext cx="11314692" cy="4586857"/>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Employers </a:t>
            </a:r>
            <a:r>
              <a:rPr lang="en-US" sz="2400" b="1">
                <a:solidFill>
                  <a:srgbClr val="FF0000"/>
                </a:solidFill>
              </a:rPr>
              <a:t>shall</a:t>
            </a:r>
            <a:r>
              <a:rPr lang="en-US" sz="2400"/>
              <a:t> discuss with subcontractors, and companies that </a:t>
            </a:r>
            <a:r>
              <a:rPr lang="en-US" sz="2400" b="1"/>
              <a:t>provide</a:t>
            </a:r>
            <a:r>
              <a:rPr lang="en-US" sz="2400"/>
              <a:t> </a:t>
            </a:r>
            <a:r>
              <a:rPr lang="en-US" sz="2400" b="1"/>
              <a:t>contract</a:t>
            </a:r>
            <a:r>
              <a:rPr lang="en-US" sz="2400"/>
              <a:t> or </a:t>
            </a:r>
            <a:r>
              <a:rPr lang="en-US" sz="2400" b="1"/>
              <a:t>temporary</a:t>
            </a:r>
            <a:r>
              <a:rPr lang="en-US" sz="2400"/>
              <a:t> employees about the </a:t>
            </a:r>
            <a:r>
              <a:rPr lang="en-US" sz="2400" b="1"/>
              <a:t>importance</a:t>
            </a:r>
            <a:r>
              <a:rPr lang="en-US" sz="2400"/>
              <a:t> of employees or other persons who are </a:t>
            </a:r>
            <a:r>
              <a:rPr lang="en-US" sz="2400" b="1"/>
              <a:t>known or suspected </a:t>
            </a:r>
            <a:r>
              <a:rPr lang="en-US" sz="2400"/>
              <a:t>to be infected with the SARS-CoV-2 virus </a:t>
            </a:r>
            <a:r>
              <a:rPr lang="en-US" sz="2400" b="1"/>
              <a:t>staying home</a:t>
            </a:r>
            <a:r>
              <a:rPr lang="en-US" sz="2400"/>
              <a:t>.</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b="1"/>
              <a:t>Known or suspected to be infected</a:t>
            </a:r>
            <a:r>
              <a:rPr lang="en-US" sz="2400"/>
              <a:t> subcontractor, contract, or temporary employees </a:t>
            </a:r>
            <a:r>
              <a:rPr lang="en-US" sz="2400" b="1">
                <a:solidFill>
                  <a:srgbClr val="FF0000"/>
                </a:solidFill>
              </a:rPr>
              <a:t>shall</a:t>
            </a:r>
            <a:r>
              <a:rPr lang="en-US" sz="2400"/>
              <a:t> </a:t>
            </a:r>
            <a:r>
              <a:rPr lang="en-US" sz="2400" b="1"/>
              <a:t>not</a:t>
            </a:r>
            <a:r>
              <a:rPr lang="en-US" sz="2400"/>
              <a:t> </a:t>
            </a:r>
            <a:r>
              <a:rPr lang="en-US" sz="2400" b="1"/>
              <a:t>report</a:t>
            </a:r>
            <a:r>
              <a:rPr lang="en-US" sz="2400"/>
              <a:t> to </a:t>
            </a:r>
            <a:r>
              <a:rPr lang="en-US" sz="2400" b="1"/>
              <a:t>or</a:t>
            </a:r>
            <a:r>
              <a:rPr lang="en-US" sz="2400"/>
              <a:t> be </a:t>
            </a:r>
            <a:r>
              <a:rPr lang="en-US" sz="2400" b="1"/>
              <a:t>allowed</a:t>
            </a:r>
            <a:r>
              <a:rPr lang="en-US" sz="2400"/>
              <a:t> to </a:t>
            </a:r>
            <a:r>
              <a:rPr lang="en-US" sz="2400" b="1"/>
              <a:t>remain</a:t>
            </a:r>
            <a:r>
              <a:rPr lang="en-US" sz="2400"/>
              <a:t> at the work site </a:t>
            </a:r>
            <a:r>
              <a:rPr lang="en-US" sz="2400" b="1"/>
              <a:t>until cleared </a:t>
            </a:r>
            <a:r>
              <a:rPr lang="en-US" sz="2400"/>
              <a:t>for return to work. </a:t>
            </a:r>
          </a:p>
          <a:p>
            <a:endParaRPr lang="en-US" sz="2400">
              <a:cs typeface="Calibri"/>
            </a:endParaRPr>
          </a:p>
          <a:p>
            <a:pPr marL="342900" indent="-342900">
              <a:buFont typeface="Arial" panose="020B0604020202020204" pitchFamily="34" charset="0"/>
              <a:buChar char="•"/>
            </a:pPr>
            <a:r>
              <a:rPr lang="en-US" sz="2400"/>
              <a:t>Subcontractors </a:t>
            </a:r>
            <a:r>
              <a:rPr lang="en-US" sz="2400" b="1">
                <a:solidFill>
                  <a:srgbClr val="FF0000"/>
                </a:solidFill>
              </a:rPr>
              <a:t>shall</a:t>
            </a:r>
            <a:r>
              <a:rPr lang="en-US" sz="2400"/>
              <a:t> </a:t>
            </a:r>
            <a:r>
              <a:rPr lang="en-US" sz="2400" b="1"/>
              <a:t>not</a:t>
            </a:r>
            <a:r>
              <a:rPr lang="en-US" sz="2400"/>
              <a:t> </a:t>
            </a:r>
            <a:r>
              <a:rPr lang="en-US" sz="2400" b="1"/>
              <a:t>allow</a:t>
            </a:r>
            <a:r>
              <a:rPr lang="en-US" sz="2400"/>
              <a:t> their known or suspected to be infected employees  </a:t>
            </a:r>
            <a:r>
              <a:rPr lang="en-US" sz="2400" b="1"/>
              <a:t>to report to or be allowed to remain at work </a:t>
            </a:r>
            <a:r>
              <a:rPr lang="en-US" sz="2400"/>
              <a:t>or on </a:t>
            </a:r>
            <a:r>
              <a:rPr lang="en-US" sz="2400" b="1"/>
              <a:t>a job site </a:t>
            </a:r>
            <a:r>
              <a:rPr lang="en-US" sz="2400"/>
              <a:t>until </a:t>
            </a:r>
            <a:r>
              <a:rPr lang="en-US" sz="2400" b="1"/>
              <a:t>cleared for return to work</a:t>
            </a:r>
            <a:endParaRPr lang="en-US" sz="2400" b="1">
              <a:cs typeface="Calibri"/>
            </a:endParaRPr>
          </a:p>
          <a:p>
            <a:pPr lvl="0"/>
            <a:endParaRPr lang="en-US" sz="2400"/>
          </a:p>
          <a:p>
            <a:endParaRPr lang="en-US" sz="2400">
              <a:latin typeface="Anaheim"/>
            </a:endParaRPr>
          </a:p>
        </p:txBody>
      </p:sp>
      <p:sp>
        <p:nvSpPr>
          <p:cNvPr id="835" name="Google Shape;835;p57"/>
          <p:cNvSpPr txBox="1">
            <a:spLocks noGrp="1"/>
          </p:cNvSpPr>
          <p:nvPr>
            <p:ph type="ctrTitle"/>
          </p:nvPr>
        </p:nvSpPr>
        <p:spPr/>
        <p:txBody>
          <a:bodyPr/>
          <a:lstStyle/>
          <a:p>
            <a:r>
              <a:rPr lang="en-US"/>
              <a:t>Contract/Temporary Workers Mandatory Requirements</a:t>
            </a:r>
          </a:p>
        </p:txBody>
      </p:sp>
      <p:pic>
        <p:nvPicPr>
          <p:cNvPr id="24578" name="Picture 2" descr="TEMPORARY EMPLOYEES: An advantage for employers during skil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064" y="5328137"/>
            <a:ext cx="5585177" cy="136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63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04379" y="1296004"/>
            <a:ext cx="11481221" cy="4601876"/>
          </a:xfrm>
          <a:prstGeom prst="rect">
            <a:avLst/>
          </a:prstGeom>
          <a:noFill/>
          <a:ln>
            <a:noFill/>
          </a:ln>
        </p:spPr>
        <p:txBody>
          <a:bodyPr spcFirstLastPara="1" wrap="square" lIns="121900" tIns="243833" rIns="121900" bIns="0" anchor="ctr" anchorCtr="0">
            <a:noAutofit/>
          </a:bodyPr>
          <a:lstStyle/>
          <a:p>
            <a:pPr marL="380990" indent="-380990">
              <a:buFont typeface="Arial" panose="020B0604020202020204" pitchFamily="34" charset="0"/>
              <a:buChar char="•"/>
            </a:pPr>
            <a:r>
              <a:rPr lang="en-US" sz="2400"/>
              <a:t>To the extent permitted by law, including HIPPA, employers </a:t>
            </a:r>
            <a:r>
              <a:rPr lang="en-US" sz="2400" b="1">
                <a:solidFill>
                  <a:srgbClr val="FF0000"/>
                </a:solidFill>
              </a:rPr>
              <a:t>shall</a:t>
            </a:r>
            <a:r>
              <a:rPr lang="en-US" sz="2400"/>
              <a:t> establish a system to receive reports of </a:t>
            </a:r>
            <a:r>
              <a:rPr lang="en-US" sz="2400" b="1"/>
              <a:t>positive</a:t>
            </a:r>
            <a:r>
              <a:rPr lang="en-US" sz="2400"/>
              <a:t> SARS-CoV-2 </a:t>
            </a:r>
            <a:r>
              <a:rPr lang="en-US" sz="2400" b="1"/>
              <a:t>tests</a:t>
            </a:r>
            <a:r>
              <a:rPr lang="en-US" sz="2400"/>
              <a:t> by employees, subcontractors, contract employees, and temporary employees (excluding patients hospitalized on the basis of being know or suspected to be infected) </a:t>
            </a:r>
            <a:r>
              <a:rPr lang="en-US" sz="2400" b="1"/>
              <a:t>present</a:t>
            </a:r>
            <a:r>
              <a:rPr lang="en-US" sz="2400"/>
              <a:t> at the place of employment within the </a:t>
            </a:r>
            <a:r>
              <a:rPr lang="en-US" sz="2400" b="1"/>
              <a:t>previous 14 days </a:t>
            </a:r>
            <a:r>
              <a:rPr lang="en-US" sz="2400"/>
              <a:t>from the date of positive test, and the employer </a:t>
            </a:r>
            <a:r>
              <a:rPr lang="en-US" sz="2400" b="1">
                <a:solidFill>
                  <a:srgbClr val="FF0000"/>
                </a:solidFill>
              </a:rPr>
              <a:t>shall</a:t>
            </a:r>
            <a:r>
              <a:rPr lang="en-US" sz="2400"/>
              <a:t> notify:</a:t>
            </a:r>
          </a:p>
          <a:p>
            <a:pPr marL="838190" lvl="1" indent="-380990">
              <a:buFont typeface="Arial" panose="020B0604020202020204" pitchFamily="34" charset="0"/>
              <a:buChar char="•"/>
            </a:pPr>
            <a:r>
              <a:rPr lang="en-US" sz="2400"/>
              <a:t>Its </a:t>
            </a:r>
            <a:r>
              <a:rPr lang="en-US" sz="2400" b="1"/>
              <a:t>own employees who may have been exposed, </a:t>
            </a:r>
            <a:r>
              <a:rPr lang="en-US" sz="2400"/>
              <a:t>within </a:t>
            </a:r>
            <a:r>
              <a:rPr lang="en-US" sz="2400" b="1"/>
              <a:t>24 hours </a:t>
            </a:r>
            <a:r>
              <a:rPr lang="en-US" sz="2400"/>
              <a:t>of discovery of their </a:t>
            </a:r>
            <a:r>
              <a:rPr lang="en-US" sz="2400" b="1"/>
              <a:t>possible exposure </a:t>
            </a:r>
            <a:r>
              <a:rPr lang="en-US" sz="2400"/>
              <a:t>while keeping </a:t>
            </a:r>
            <a:r>
              <a:rPr lang="en-US" sz="2400" b="1"/>
              <a:t>confidential</a:t>
            </a:r>
            <a:r>
              <a:rPr lang="en-US" sz="2400"/>
              <a:t> the </a:t>
            </a:r>
            <a:r>
              <a:rPr lang="en-US" sz="2400" b="1"/>
              <a:t>identity</a:t>
            </a:r>
            <a:r>
              <a:rPr lang="en-US" sz="2400"/>
              <a:t> of the known to be infected person in accordance with the requirements of the Americans with Disabilities Act (ADA) and other applicable federal and Virginia laws and regulations; and</a:t>
            </a:r>
          </a:p>
          <a:p>
            <a:pPr marL="838190" lvl="1" indent="-380990">
              <a:buFont typeface="Arial" panose="020B0604020202020204" pitchFamily="34" charset="0"/>
              <a:buChar char="•"/>
            </a:pPr>
            <a:r>
              <a:rPr lang="en-US" sz="2400"/>
              <a:t>In the same manner as §16VAC25-220-40.A.8.a, </a:t>
            </a:r>
            <a:r>
              <a:rPr lang="en-US" sz="2400" b="1"/>
              <a:t>other</a:t>
            </a:r>
            <a:r>
              <a:rPr lang="en-US" sz="2400"/>
              <a:t> </a:t>
            </a:r>
            <a:r>
              <a:rPr lang="en-US" sz="2400" b="1"/>
              <a:t>employers</a:t>
            </a:r>
            <a:r>
              <a:rPr lang="en-US" sz="2400"/>
              <a:t> whose employees were </a:t>
            </a:r>
            <a:r>
              <a:rPr lang="en-US" sz="2400" b="1"/>
              <a:t>present at the work site </a:t>
            </a:r>
            <a:r>
              <a:rPr lang="en-US" sz="2400"/>
              <a:t>during the same time period; and </a:t>
            </a:r>
            <a:endParaRPr lang="en-US" sz="2400">
              <a:latin typeface="Anaheim"/>
            </a:endParaRPr>
          </a:p>
        </p:txBody>
      </p:sp>
      <p:sp>
        <p:nvSpPr>
          <p:cNvPr id="835" name="Google Shape;835;p57"/>
          <p:cNvSpPr txBox="1">
            <a:spLocks noGrp="1"/>
          </p:cNvSpPr>
          <p:nvPr>
            <p:ph type="ctrTitle"/>
          </p:nvPr>
        </p:nvSpPr>
        <p:spPr/>
        <p:txBody>
          <a:bodyPr/>
          <a:lstStyle/>
          <a:p>
            <a:r>
              <a:rPr lang="en-US"/>
              <a:t>Notification of Positive Test</a:t>
            </a:r>
          </a:p>
        </p:txBody>
      </p:sp>
    </p:spTree>
    <p:extLst>
      <p:ext uri="{BB962C8B-B14F-4D97-AF65-F5344CB8AC3E}">
        <p14:creationId xmlns:p14="http://schemas.microsoft.com/office/powerpoint/2010/main" val="2966568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267412" y="1483607"/>
            <a:ext cx="11783074" cy="5113136"/>
          </a:xfrm>
          <a:prstGeom prst="rect">
            <a:avLst/>
          </a:prstGeom>
          <a:noFill/>
          <a:ln>
            <a:noFill/>
          </a:ln>
        </p:spPr>
        <p:txBody>
          <a:bodyPr spcFirstLastPara="1" wrap="square" lIns="121900" tIns="243833" rIns="121900" bIns="0" anchor="ctr" anchorCtr="0">
            <a:noAutofit/>
          </a:bodyPr>
          <a:lstStyle/>
          <a:p>
            <a:pPr marL="380990" indent="-380990">
              <a:buFont typeface="Arial" panose="020B0604020202020204" pitchFamily="34" charset="0"/>
              <a:buChar char="•"/>
            </a:pPr>
            <a:r>
              <a:rPr lang="en-US" sz="2400" b="1"/>
              <a:t>The building/facility owner. </a:t>
            </a:r>
            <a:r>
              <a:rPr lang="en-US" sz="2400"/>
              <a:t>The building/facility owner will require all </a:t>
            </a:r>
            <a:r>
              <a:rPr lang="en-US" sz="2400" b="1"/>
              <a:t>employer tenants</a:t>
            </a:r>
            <a:r>
              <a:rPr lang="en-US" sz="2400"/>
              <a:t> to notify them of the occurrence of a SARS-CoV-2 </a:t>
            </a:r>
            <a:r>
              <a:rPr lang="en-US" sz="2400" b="1"/>
              <a:t>positive test </a:t>
            </a:r>
            <a:r>
              <a:rPr lang="en-US" sz="2400"/>
              <a:t>for any </a:t>
            </a:r>
            <a:r>
              <a:rPr lang="en-US" sz="2400" b="1"/>
              <a:t>employees or residents in the building.</a:t>
            </a:r>
          </a:p>
          <a:p>
            <a:pPr marL="838190" lvl="1" indent="-380990">
              <a:buFont typeface="Arial" panose="020B0604020202020204" pitchFamily="34" charset="0"/>
              <a:buChar char="•"/>
            </a:pPr>
            <a:r>
              <a:rPr lang="en-US" sz="2400"/>
              <a:t>The building/facility owner will take the necessary steps to </a:t>
            </a:r>
            <a:r>
              <a:rPr lang="en-US" sz="2400" b="1"/>
              <a:t>sanitize</a:t>
            </a:r>
            <a:r>
              <a:rPr lang="en-US" sz="2400"/>
              <a:t> the </a:t>
            </a:r>
            <a:r>
              <a:rPr lang="en-US" sz="2400" b="1"/>
              <a:t>common</a:t>
            </a:r>
            <a:r>
              <a:rPr lang="en-US" sz="2400"/>
              <a:t> areas of the building.</a:t>
            </a:r>
          </a:p>
          <a:p>
            <a:pPr marL="838190" lvl="1" indent="-380990">
              <a:buFont typeface="Arial" panose="020B0604020202020204" pitchFamily="34" charset="0"/>
              <a:buChar char="•"/>
            </a:pPr>
            <a:r>
              <a:rPr lang="en-US" sz="2400"/>
              <a:t>The building/facility owner will </a:t>
            </a:r>
            <a:r>
              <a:rPr lang="en-US" sz="2400" b="1"/>
              <a:t>notify</a:t>
            </a:r>
            <a:r>
              <a:rPr lang="en-US" sz="2400"/>
              <a:t> all employer </a:t>
            </a:r>
            <a:r>
              <a:rPr lang="en-US" sz="2400" b="1"/>
              <a:t>tenants</a:t>
            </a:r>
            <a:r>
              <a:rPr lang="en-US" sz="2400"/>
              <a:t> in the building that </a:t>
            </a:r>
            <a:r>
              <a:rPr lang="en-US" sz="2400" b="1"/>
              <a:t>one or more cases </a:t>
            </a:r>
            <a:r>
              <a:rPr lang="en-US" sz="2400"/>
              <a:t>have been discovered and the </a:t>
            </a:r>
            <a:r>
              <a:rPr lang="en-US" sz="2400" b="1"/>
              <a:t>floor or work area </a:t>
            </a:r>
            <a:r>
              <a:rPr lang="en-US" sz="2400"/>
              <a:t>where the case was </a:t>
            </a:r>
            <a:r>
              <a:rPr lang="en-US" sz="2400" b="1"/>
              <a:t>located.</a:t>
            </a:r>
          </a:p>
          <a:p>
            <a:pPr marL="838190" lvl="1" indent="-380990">
              <a:buFont typeface="Arial" panose="020B0604020202020204" pitchFamily="34" charset="0"/>
              <a:buChar char="•"/>
            </a:pPr>
            <a:r>
              <a:rPr lang="en-US" sz="2400"/>
              <a:t>The </a:t>
            </a:r>
            <a:r>
              <a:rPr lang="en-US" sz="2400" b="1"/>
              <a:t>identity</a:t>
            </a:r>
            <a:r>
              <a:rPr lang="en-US" sz="2400"/>
              <a:t> will be kept </a:t>
            </a:r>
            <a:r>
              <a:rPr lang="en-US" sz="2400" b="1"/>
              <a:t>confidential</a:t>
            </a:r>
            <a:r>
              <a:rPr lang="en-US" sz="2400"/>
              <a:t>.</a:t>
            </a:r>
          </a:p>
          <a:p>
            <a:pPr marL="380990" indent="-380990">
              <a:buFont typeface="Arial" panose="020B0604020202020204" pitchFamily="34" charset="0"/>
              <a:buChar char="•"/>
            </a:pPr>
            <a:r>
              <a:rPr lang="en-US" sz="2400"/>
              <a:t>The Virginia Department of Health within </a:t>
            </a:r>
            <a:r>
              <a:rPr lang="en-US" sz="2400" b="1">
                <a:solidFill>
                  <a:srgbClr val="FF0000"/>
                </a:solidFill>
              </a:rPr>
              <a:t>24</a:t>
            </a:r>
            <a:r>
              <a:rPr lang="en-US" sz="2400"/>
              <a:t> hours of the </a:t>
            </a:r>
            <a:r>
              <a:rPr lang="en-US" sz="2400" b="1"/>
              <a:t>discovery</a:t>
            </a:r>
            <a:r>
              <a:rPr lang="en-US" sz="2400"/>
              <a:t> of a </a:t>
            </a:r>
            <a:r>
              <a:rPr lang="en-US" sz="2400" b="1"/>
              <a:t>positive</a:t>
            </a:r>
            <a:r>
              <a:rPr lang="en-US" sz="2400"/>
              <a:t> case.</a:t>
            </a:r>
          </a:p>
          <a:p>
            <a:pPr marL="380990" indent="-380990">
              <a:buFont typeface="Arial" panose="020B0604020202020204" pitchFamily="34" charset="0"/>
              <a:buChar char="•"/>
            </a:pPr>
            <a:r>
              <a:rPr lang="en-US" sz="2400"/>
              <a:t>The Virginia Department of Labor and Industry within </a:t>
            </a:r>
            <a:r>
              <a:rPr lang="en-US" sz="2400" b="1">
                <a:solidFill>
                  <a:srgbClr val="FF0000"/>
                </a:solidFill>
              </a:rPr>
              <a:t>24</a:t>
            </a:r>
            <a:r>
              <a:rPr lang="en-US" sz="2400"/>
              <a:t> hours of the </a:t>
            </a:r>
            <a:r>
              <a:rPr lang="en-US" sz="2400" b="1"/>
              <a:t>discovery</a:t>
            </a:r>
            <a:r>
              <a:rPr lang="en-US" sz="2400"/>
              <a:t> </a:t>
            </a:r>
            <a:r>
              <a:rPr lang="en-US" sz="2400" b="1"/>
              <a:t>of three </a:t>
            </a:r>
            <a:r>
              <a:rPr lang="en-US" sz="2400" b="1">
                <a:solidFill>
                  <a:srgbClr val="FF0000"/>
                </a:solidFill>
              </a:rPr>
              <a:t>(3)</a:t>
            </a:r>
            <a:r>
              <a:rPr lang="en-US" sz="2400" b="1"/>
              <a:t> or more </a:t>
            </a:r>
            <a:r>
              <a:rPr lang="en-US" sz="2400"/>
              <a:t>employees present at the place of employment within a </a:t>
            </a:r>
            <a:r>
              <a:rPr lang="en-US" sz="2400" b="1">
                <a:solidFill>
                  <a:srgbClr val="FF0000"/>
                </a:solidFill>
              </a:rPr>
              <a:t>14-day</a:t>
            </a:r>
            <a:r>
              <a:rPr lang="en-US" sz="2400" b="1"/>
              <a:t> period</a:t>
            </a:r>
            <a:r>
              <a:rPr lang="en-US" sz="2400"/>
              <a:t> testing </a:t>
            </a:r>
            <a:r>
              <a:rPr lang="en-US" sz="2400" b="1"/>
              <a:t>positive</a:t>
            </a:r>
            <a:r>
              <a:rPr lang="en-US" sz="2400"/>
              <a:t> for SARS-CoV-2 during that 14-day time period.</a:t>
            </a:r>
          </a:p>
          <a:p>
            <a:endParaRPr lang="en-US" sz="2400">
              <a:latin typeface="Anaheim"/>
            </a:endParaRPr>
          </a:p>
        </p:txBody>
      </p:sp>
      <p:sp>
        <p:nvSpPr>
          <p:cNvPr id="835" name="Google Shape;835;p57"/>
          <p:cNvSpPr txBox="1">
            <a:spLocks noGrp="1"/>
          </p:cNvSpPr>
          <p:nvPr>
            <p:ph type="ctrTitle"/>
          </p:nvPr>
        </p:nvSpPr>
        <p:spPr/>
        <p:txBody>
          <a:bodyPr/>
          <a:lstStyle/>
          <a:p>
            <a:r>
              <a:rPr lang="en-US"/>
              <a:t>Notification of Positive Test</a:t>
            </a:r>
          </a:p>
        </p:txBody>
      </p:sp>
    </p:spTree>
    <p:extLst>
      <p:ext uri="{BB962C8B-B14F-4D97-AF65-F5344CB8AC3E}">
        <p14:creationId xmlns:p14="http://schemas.microsoft.com/office/powerpoint/2010/main" val="3417977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980094" y="1257020"/>
            <a:ext cx="10127110" cy="3615931"/>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a:t>Employers </a:t>
            </a:r>
            <a:r>
              <a:rPr lang="en-US" sz="2400" b="1">
                <a:solidFill>
                  <a:srgbClr val="FF0000"/>
                </a:solidFill>
              </a:rPr>
              <a:t>shall</a:t>
            </a:r>
            <a:r>
              <a:rPr lang="en-US" sz="2400"/>
              <a:t> ensure employee </a:t>
            </a:r>
            <a:r>
              <a:rPr lang="en-US" sz="2400" b="1"/>
              <a:t>access</a:t>
            </a:r>
            <a:r>
              <a:rPr lang="en-US" sz="2400"/>
              <a:t> to their own SARS-CoV-2 and COVID-19 </a:t>
            </a:r>
            <a:r>
              <a:rPr lang="en-US" sz="2400" b="1"/>
              <a:t>related</a:t>
            </a:r>
            <a:r>
              <a:rPr lang="en-US" sz="2400"/>
              <a:t> </a:t>
            </a:r>
            <a:r>
              <a:rPr lang="en-US" sz="2400" b="1"/>
              <a:t>exposure</a:t>
            </a:r>
            <a:r>
              <a:rPr lang="en-US" sz="2400"/>
              <a:t> and </a:t>
            </a:r>
            <a:r>
              <a:rPr lang="en-US" sz="2400" b="1"/>
              <a:t>medical</a:t>
            </a:r>
            <a:r>
              <a:rPr lang="en-US" sz="2400"/>
              <a:t> </a:t>
            </a:r>
            <a:r>
              <a:rPr lang="en-US" sz="2400" b="1"/>
              <a:t>records</a:t>
            </a:r>
            <a:r>
              <a:rPr lang="en-US" sz="2400"/>
              <a:t> in accordance with the </a:t>
            </a:r>
            <a:r>
              <a:rPr lang="en-US" sz="2400" b="1"/>
              <a:t>standard applicable </a:t>
            </a:r>
            <a:r>
              <a:rPr lang="en-US" sz="2400"/>
              <a:t>to its industry.</a:t>
            </a:r>
            <a:endParaRPr lang="en-US"/>
          </a:p>
          <a:p>
            <a:endParaRPr lang="en-US" sz="2400">
              <a:cs typeface="Calibri"/>
            </a:endParaRPr>
          </a:p>
          <a:p>
            <a:pPr marL="380365" indent="-380365">
              <a:buFont typeface="Arial" panose="020B0604020202020204" pitchFamily="34" charset="0"/>
              <a:buChar char="•"/>
            </a:pPr>
            <a:r>
              <a:rPr lang="en-US" sz="2400"/>
              <a:t>Employers in the agriculture, public sector marine terminal, and public sector longshoring industries </a:t>
            </a:r>
            <a:r>
              <a:rPr lang="en-US" sz="2400" b="1">
                <a:solidFill>
                  <a:srgbClr val="FF0000"/>
                </a:solidFill>
              </a:rPr>
              <a:t>shall</a:t>
            </a:r>
            <a:r>
              <a:rPr lang="en-US" sz="2400"/>
              <a:t> ensure employees </a:t>
            </a:r>
            <a:r>
              <a:rPr lang="en-US" sz="2400" b="1"/>
              <a:t>access</a:t>
            </a:r>
            <a:r>
              <a:rPr lang="en-US" sz="2400"/>
              <a:t> to their own SARS-CoV-2 and COVID-19 related </a:t>
            </a:r>
            <a:r>
              <a:rPr lang="en-US" sz="2400" b="1"/>
              <a:t>exposure</a:t>
            </a:r>
            <a:r>
              <a:rPr lang="en-US" sz="2400"/>
              <a:t> and </a:t>
            </a:r>
            <a:r>
              <a:rPr lang="en-US" sz="2400" b="1"/>
              <a:t>medical</a:t>
            </a:r>
            <a:r>
              <a:rPr lang="en-US" sz="2400"/>
              <a:t> records in accordance with </a:t>
            </a:r>
            <a:r>
              <a:rPr lang="en-US" sz="2400" b="1"/>
              <a:t>1910.1020.</a:t>
            </a:r>
            <a:endParaRPr lang="en-US" sz="2400" b="1">
              <a:latin typeface="Anaheim"/>
            </a:endParaRPr>
          </a:p>
        </p:txBody>
      </p:sp>
      <p:sp>
        <p:nvSpPr>
          <p:cNvPr id="835" name="Google Shape;835;p57"/>
          <p:cNvSpPr txBox="1">
            <a:spLocks noGrp="1"/>
          </p:cNvSpPr>
          <p:nvPr>
            <p:ph type="ctrTitle"/>
          </p:nvPr>
        </p:nvSpPr>
        <p:spPr/>
        <p:txBody>
          <a:bodyPr/>
          <a:lstStyle/>
          <a:p>
            <a:r>
              <a:rPr lang="en-US"/>
              <a:t>Exposure and Medical Records Access</a:t>
            </a:r>
          </a:p>
        </p:txBody>
      </p:sp>
    </p:spTree>
    <p:extLst>
      <p:ext uri="{BB962C8B-B14F-4D97-AF65-F5344CB8AC3E}">
        <p14:creationId xmlns:p14="http://schemas.microsoft.com/office/powerpoint/2010/main" val="445728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712284" y="1430853"/>
            <a:ext cx="10593752" cy="4002793"/>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The employer </a:t>
            </a:r>
            <a:r>
              <a:rPr lang="en-US" sz="2400" b="1">
                <a:solidFill>
                  <a:srgbClr val="FF0000"/>
                </a:solidFill>
              </a:rPr>
              <a:t>shall</a:t>
            </a:r>
            <a:r>
              <a:rPr lang="en-US" sz="2400"/>
              <a:t> </a:t>
            </a:r>
            <a:r>
              <a:rPr lang="en-US" sz="2400" b="1"/>
              <a:t>develop</a:t>
            </a:r>
            <a:r>
              <a:rPr lang="en-US" sz="2400"/>
              <a:t> and </a:t>
            </a:r>
            <a:r>
              <a:rPr lang="en-US" sz="2400" b="1"/>
              <a:t>implement</a:t>
            </a:r>
            <a:r>
              <a:rPr lang="en-US" sz="2400"/>
              <a:t> policies and procedures for </a:t>
            </a:r>
            <a:r>
              <a:rPr lang="en-US" sz="2400" b="1"/>
              <a:t>known</a:t>
            </a:r>
            <a:r>
              <a:rPr lang="en-US" sz="2400"/>
              <a:t> or </a:t>
            </a:r>
            <a:r>
              <a:rPr lang="en-US" sz="2400" b="1"/>
              <a:t>suspected</a:t>
            </a:r>
            <a:r>
              <a:rPr lang="en-US" sz="2400"/>
              <a:t> </a:t>
            </a:r>
            <a:r>
              <a:rPr lang="en-US" sz="2400" b="1"/>
              <a:t>to be infected </a:t>
            </a:r>
            <a:r>
              <a:rPr lang="en-US" sz="2400"/>
              <a:t>employees to return to work using either a </a:t>
            </a:r>
            <a:r>
              <a:rPr lang="en-US" sz="2400" b="1"/>
              <a:t>symptom-based</a:t>
            </a:r>
            <a:r>
              <a:rPr lang="en-US" sz="2400"/>
              <a:t> or </a:t>
            </a:r>
            <a:r>
              <a:rPr lang="en-US" sz="2400" b="1"/>
              <a:t>test-based</a:t>
            </a:r>
            <a:r>
              <a:rPr lang="en-US" sz="2400"/>
              <a:t> strategy depending on local healthcare and testing circumstances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While an employer may </a:t>
            </a:r>
            <a:r>
              <a:rPr lang="en-US" sz="2400" b="1"/>
              <a:t>rely</a:t>
            </a:r>
            <a:r>
              <a:rPr lang="en-US" sz="2400"/>
              <a:t> on other </a:t>
            </a:r>
            <a:r>
              <a:rPr lang="en-US" sz="2400" b="1"/>
              <a:t>reasonable options</a:t>
            </a:r>
            <a:r>
              <a:rPr lang="en-US" sz="2400"/>
              <a:t>, a </a:t>
            </a:r>
            <a:r>
              <a:rPr lang="en-US" sz="2400" b="1"/>
              <a:t>policy</a:t>
            </a:r>
            <a:r>
              <a:rPr lang="en-US" sz="2400"/>
              <a:t> that </a:t>
            </a:r>
            <a:r>
              <a:rPr lang="en-US" sz="2400" b="1"/>
              <a:t>involves</a:t>
            </a:r>
            <a:r>
              <a:rPr lang="en-US" sz="2400"/>
              <a:t> </a:t>
            </a:r>
            <a:r>
              <a:rPr lang="en-US" sz="2400" b="1"/>
              <a:t>consultation</a:t>
            </a:r>
            <a:r>
              <a:rPr lang="en-US" sz="2400"/>
              <a:t> with appropriate </a:t>
            </a:r>
            <a:r>
              <a:rPr lang="en-US" sz="2400" b="1"/>
              <a:t>healthcare professionals </a:t>
            </a:r>
            <a:r>
              <a:rPr lang="en-US" sz="2400"/>
              <a:t>concerning when an employee has </a:t>
            </a:r>
            <a:r>
              <a:rPr lang="en-US" sz="2400" b="1"/>
              <a:t>satisfied</a:t>
            </a:r>
            <a:r>
              <a:rPr lang="en-US" sz="2400"/>
              <a:t> the </a:t>
            </a:r>
            <a:r>
              <a:rPr lang="en-US" sz="2400" b="1"/>
              <a:t>symptoms based strategy requirements </a:t>
            </a:r>
            <a:r>
              <a:rPr lang="en-US" sz="2400"/>
              <a:t>in §16VAC25-220-40.B.1.a will constitute </a:t>
            </a:r>
            <a:r>
              <a:rPr lang="en-US" sz="2400" b="1"/>
              <a:t>compliance</a:t>
            </a:r>
            <a:r>
              <a:rPr lang="en-US" sz="2400"/>
              <a:t> with the </a:t>
            </a:r>
            <a:r>
              <a:rPr lang="en-US" sz="2400" b="1"/>
              <a:t>requirements</a:t>
            </a:r>
            <a:r>
              <a:rPr lang="en-US" sz="2400"/>
              <a:t> of §16VAC25-220-40.B.</a:t>
            </a:r>
            <a:endParaRPr lang="en-US" sz="2400">
              <a:cs typeface="Calibri"/>
            </a:endParaRPr>
          </a:p>
          <a:p>
            <a:endParaRPr lang="en-US" sz="2400">
              <a:latin typeface="Anaheim"/>
            </a:endParaRPr>
          </a:p>
        </p:txBody>
      </p:sp>
      <p:sp>
        <p:nvSpPr>
          <p:cNvPr id="835" name="Google Shape;835;p57"/>
          <p:cNvSpPr txBox="1">
            <a:spLocks noGrp="1"/>
          </p:cNvSpPr>
          <p:nvPr>
            <p:ph type="ctrTitle"/>
          </p:nvPr>
        </p:nvSpPr>
        <p:spPr/>
        <p:txBody>
          <a:bodyPr/>
          <a:lstStyle/>
          <a:p>
            <a:r>
              <a:rPr lang="en-US"/>
              <a:t>§40 B. Return to Work</a:t>
            </a:r>
          </a:p>
        </p:txBody>
      </p:sp>
    </p:spTree>
    <p:extLst>
      <p:ext uri="{BB962C8B-B14F-4D97-AF65-F5344CB8AC3E}">
        <p14:creationId xmlns:p14="http://schemas.microsoft.com/office/powerpoint/2010/main" val="3752329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ctrTitle"/>
          </p:nvPr>
        </p:nvSpPr>
        <p:spPr/>
        <p:txBody>
          <a:bodyPr/>
          <a:lstStyle/>
          <a:p>
            <a:r>
              <a:rPr lang="en-US"/>
              <a:t>System and Test Based Strategies</a:t>
            </a:r>
          </a:p>
        </p:txBody>
      </p:sp>
      <p:sp>
        <p:nvSpPr>
          <p:cNvPr id="2" name="Rectangle 1"/>
          <p:cNvSpPr/>
          <p:nvPr/>
        </p:nvSpPr>
        <p:spPr>
          <a:xfrm>
            <a:off x="456449" y="1502837"/>
            <a:ext cx="11239208" cy="4893647"/>
          </a:xfrm>
          <a:prstGeom prst="rect">
            <a:avLst/>
          </a:prstGeom>
        </p:spPr>
        <p:txBody>
          <a:bodyPr wrap="square" anchor="t">
            <a:spAutoFit/>
          </a:bodyPr>
          <a:lstStyle/>
          <a:p>
            <a:pPr marL="380365" indent="-380365">
              <a:buFont typeface="Arial" panose="020B0604020202020204" pitchFamily="34" charset="0"/>
              <a:buChar char="•"/>
            </a:pPr>
            <a:r>
              <a:rPr lang="en-US" sz="2400"/>
              <a:t>The </a:t>
            </a:r>
            <a:r>
              <a:rPr lang="en-US" sz="2400" b="1"/>
              <a:t>symptom-based</a:t>
            </a:r>
            <a:r>
              <a:rPr lang="en-US" sz="2400"/>
              <a:t> strategy </a:t>
            </a:r>
            <a:r>
              <a:rPr lang="en-US" sz="2400" b="1"/>
              <a:t>excludes</a:t>
            </a:r>
            <a:r>
              <a:rPr lang="en-US" sz="2400"/>
              <a:t> an employee from </a:t>
            </a:r>
            <a:r>
              <a:rPr lang="en-US" sz="2400" b="1"/>
              <a:t>returning</a:t>
            </a:r>
            <a:r>
              <a:rPr lang="en-US" sz="2400"/>
              <a:t> to work </a:t>
            </a:r>
            <a:r>
              <a:rPr lang="en-US" sz="2400" b="1"/>
              <a:t>until</a:t>
            </a:r>
            <a:r>
              <a:rPr lang="en-US" sz="2400"/>
              <a:t> at least </a:t>
            </a:r>
            <a:r>
              <a:rPr lang="en-US" sz="2400" b="1">
                <a:solidFill>
                  <a:srgbClr val="FF0000"/>
                </a:solidFill>
              </a:rPr>
              <a:t>3 days (72 hours) </a:t>
            </a:r>
            <a:r>
              <a:rPr lang="en-US" sz="2400"/>
              <a:t>have </a:t>
            </a:r>
            <a:r>
              <a:rPr lang="en-US" sz="2400" b="1"/>
              <a:t>passed</a:t>
            </a:r>
            <a:r>
              <a:rPr lang="en-US" sz="2400"/>
              <a:t> since </a:t>
            </a:r>
            <a:r>
              <a:rPr lang="en-US" sz="2400" b="1"/>
              <a:t>recovery</a:t>
            </a:r>
            <a:r>
              <a:rPr lang="en-US" sz="2400"/>
              <a:t> defined as </a:t>
            </a:r>
            <a:r>
              <a:rPr lang="en-US" sz="2400" b="1"/>
              <a:t>resolution</a:t>
            </a:r>
            <a:r>
              <a:rPr lang="en-US" sz="2400"/>
              <a:t> of fever </a:t>
            </a:r>
            <a:r>
              <a:rPr lang="en-US" sz="2400" b="1"/>
              <a:t>without</a:t>
            </a:r>
            <a:r>
              <a:rPr lang="en-US" sz="2400"/>
              <a:t> the use of </a:t>
            </a:r>
            <a:r>
              <a:rPr lang="en-US" sz="2400" b="1"/>
              <a:t>fever-reducing</a:t>
            </a:r>
            <a:r>
              <a:rPr lang="en-US" sz="2400"/>
              <a:t> medications and </a:t>
            </a:r>
            <a:r>
              <a:rPr lang="en-US" sz="2400" b="1"/>
              <a:t>improvement</a:t>
            </a:r>
            <a:r>
              <a:rPr lang="en-US" sz="2400"/>
              <a:t> in </a:t>
            </a:r>
            <a:r>
              <a:rPr lang="en-US" sz="2400" b="1"/>
              <a:t>respiratory</a:t>
            </a:r>
            <a:r>
              <a:rPr lang="en-US" sz="2400"/>
              <a:t> symptoms (e.g., cough, shortness of breath); </a:t>
            </a:r>
            <a:r>
              <a:rPr lang="en-US" sz="2400" b="1"/>
              <a:t>and</a:t>
            </a:r>
            <a:r>
              <a:rPr lang="en-US" sz="2400"/>
              <a:t>, at least </a:t>
            </a:r>
            <a:r>
              <a:rPr lang="en-US" sz="2400" b="1">
                <a:solidFill>
                  <a:srgbClr val="FF0000"/>
                </a:solidFill>
              </a:rPr>
              <a:t>10 days </a:t>
            </a:r>
            <a:r>
              <a:rPr lang="en-US" sz="2400"/>
              <a:t>have </a:t>
            </a:r>
            <a:r>
              <a:rPr lang="en-US" sz="2400" b="1"/>
              <a:t>passed</a:t>
            </a:r>
            <a:r>
              <a:rPr lang="en-US" sz="2400"/>
              <a:t> since symptoms </a:t>
            </a:r>
            <a:r>
              <a:rPr lang="en-US" sz="2400" b="1"/>
              <a:t>first</a:t>
            </a:r>
            <a:r>
              <a:rPr lang="en-US" sz="2400"/>
              <a:t> </a:t>
            </a:r>
            <a:r>
              <a:rPr lang="en-US" sz="2400" b="1"/>
              <a:t>appeared</a:t>
            </a:r>
            <a:r>
              <a:rPr lang="en-US" sz="2400"/>
              <a:t>.</a:t>
            </a:r>
            <a:endParaRPr lang="en-US"/>
          </a:p>
          <a:p>
            <a:endParaRPr lang="en-US" sz="2400">
              <a:cs typeface="Calibri" panose="020F0502020204030204"/>
            </a:endParaRPr>
          </a:p>
          <a:p>
            <a:pPr marL="380365" indent="-380365">
              <a:buFont typeface="Arial" panose="020B0604020202020204" pitchFamily="34" charset="0"/>
              <a:buChar char="•"/>
            </a:pPr>
            <a:r>
              <a:rPr lang="en-US" sz="2400" b="1"/>
              <a:t>Test-based strategy </a:t>
            </a:r>
            <a:r>
              <a:rPr lang="en-US" sz="2400"/>
              <a:t>excludes an employee from </a:t>
            </a:r>
            <a:r>
              <a:rPr lang="en-US" sz="2400" b="1"/>
              <a:t>returning to work </a:t>
            </a:r>
            <a:r>
              <a:rPr lang="en-US" sz="2400"/>
              <a:t>until:</a:t>
            </a:r>
            <a:endParaRPr lang="en-US" sz="2400">
              <a:cs typeface="Calibri"/>
            </a:endParaRPr>
          </a:p>
          <a:p>
            <a:pPr marL="380365" indent="-380365">
              <a:buFont typeface="Arial" panose="020B0604020202020204" pitchFamily="34" charset="0"/>
              <a:buChar char="•"/>
            </a:pPr>
            <a:endParaRPr lang="en-US" sz="2400"/>
          </a:p>
          <a:p>
            <a:pPr marL="837565" lvl="4" indent="-380365">
              <a:buFont typeface="Arial" panose="020B0604020202020204" pitchFamily="34" charset="0"/>
              <a:buChar char="•"/>
            </a:pPr>
            <a:r>
              <a:rPr lang="en-US" sz="2400" b="1"/>
              <a:t>Resolution</a:t>
            </a:r>
            <a:r>
              <a:rPr lang="en-US" sz="2400"/>
              <a:t> of fever </a:t>
            </a:r>
            <a:r>
              <a:rPr lang="en-US" sz="2400" b="1"/>
              <a:t>without</a:t>
            </a:r>
            <a:r>
              <a:rPr lang="en-US" sz="2400"/>
              <a:t> the use of fever-reducing </a:t>
            </a:r>
            <a:r>
              <a:rPr lang="en-US" sz="2400" b="1"/>
              <a:t>medications;</a:t>
            </a:r>
            <a:r>
              <a:rPr lang="en-US" sz="2400"/>
              <a:t> </a:t>
            </a:r>
            <a:r>
              <a:rPr lang="en-US" sz="2400" b="1"/>
              <a:t>and</a:t>
            </a:r>
            <a:r>
              <a:rPr lang="en-US" sz="2400"/>
              <a:t> </a:t>
            </a:r>
          </a:p>
          <a:p>
            <a:pPr marL="838190" lvl="4" indent="-380990">
              <a:buFont typeface="Arial" panose="020B0604020202020204" pitchFamily="34" charset="0"/>
              <a:buChar char="•"/>
            </a:pPr>
            <a:r>
              <a:rPr lang="en-US" sz="2400" b="1"/>
              <a:t>Improvement</a:t>
            </a:r>
            <a:r>
              <a:rPr lang="en-US" sz="2400"/>
              <a:t> in </a:t>
            </a:r>
            <a:r>
              <a:rPr lang="en-US" sz="2400" b="1"/>
              <a:t>respiratory</a:t>
            </a:r>
            <a:r>
              <a:rPr lang="en-US" sz="2400"/>
              <a:t> symptoms (e.g., cough, shortness of breath); </a:t>
            </a:r>
            <a:r>
              <a:rPr lang="en-US" sz="2400" b="1"/>
              <a:t>and</a:t>
            </a:r>
            <a:r>
              <a:rPr lang="en-US" sz="2400"/>
              <a:t> </a:t>
            </a:r>
            <a:endParaRPr lang="en-US" sz="2400">
              <a:cs typeface="Calibri"/>
            </a:endParaRPr>
          </a:p>
          <a:p>
            <a:pPr marL="837565" lvl="4" indent="-380365">
              <a:buFont typeface="Arial" panose="020B0604020202020204" pitchFamily="34" charset="0"/>
              <a:buChar char="•"/>
            </a:pPr>
            <a:r>
              <a:rPr lang="en-US" sz="2400" b="1"/>
              <a:t>Negative</a:t>
            </a:r>
            <a:r>
              <a:rPr lang="en-US" sz="2400"/>
              <a:t> </a:t>
            </a:r>
            <a:r>
              <a:rPr lang="en-US" sz="2400" b="1"/>
              <a:t>results</a:t>
            </a:r>
            <a:r>
              <a:rPr lang="en-US" sz="2400"/>
              <a:t> of an FDA Emergency Use Authorized COVID-19 molecular assay for detection of SARS-CoV-2 RNA from at least </a:t>
            </a:r>
            <a:r>
              <a:rPr lang="en-US" sz="2400" b="1" u="sng"/>
              <a:t>two</a:t>
            </a:r>
            <a:r>
              <a:rPr lang="en-US" sz="2400"/>
              <a:t> consecutive respiratory specimens </a:t>
            </a:r>
            <a:r>
              <a:rPr lang="en-US" sz="2400" b="1" u="sng"/>
              <a:t>collected ≥24 hours </a:t>
            </a:r>
            <a:r>
              <a:rPr lang="en-US" sz="2400"/>
              <a:t>apart (total of two negative specimens). </a:t>
            </a:r>
            <a:endParaRPr lang="en-US" sz="2400">
              <a:latin typeface="Anaheim"/>
            </a:endParaRPr>
          </a:p>
        </p:txBody>
      </p:sp>
    </p:spTree>
    <p:extLst>
      <p:ext uri="{BB962C8B-B14F-4D97-AF65-F5344CB8AC3E}">
        <p14:creationId xmlns:p14="http://schemas.microsoft.com/office/powerpoint/2010/main" val="307719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78208" y="1639382"/>
            <a:ext cx="10256534" cy="2792052"/>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400">
                <a:ea typeface="Anaheim"/>
                <a:cs typeface="Anaheim"/>
                <a:sym typeface="Anaheim"/>
              </a:rPr>
              <a:t>The type of </a:t>
            </a:r>
            <a:r>
              <a:rPr lang="en-US" sz="2400" b="1">
                <a:ea typeface="Anaheim"/>
                <a:cs typeface="Anaheim"/>
                <a:sym typeface="Anaheim"/>
              </a:rPr>
              <a:t>hazards encounter</a:t>
            </a:r>
            <a:r>
              <a:rPr lang="en-US" sz="2400">
                <a:ea typeface="Anaheim"/>
                <a:cs typeface="Anaheim"/>
                <a:sym typeface="Anaheim"/>
              </a:rPr>
              <a:t>, including potential </a:t>
            </a:r>
            <a:r>
              <a:rPr lang="en-US" sz="2400" b="1">
                <a:ea typeface="Anaheim"/>
                <a:cs typeface="Anaheim"/>
                <a:sym typeface="Anaheim"/>
              </a:rPr>
              <a:t>exposure</a:t>
            </a:r>
            <a:r>
              <a:rPr lang="en-US" sz="2400">
                <a:ea typeface="Anaheim"/>
                <a:cs typeface="Anaheim"/>
                <a:sym typeface="Anaheim"/>
              </a:rPr>
              <a:t> to the </a:t>
            </a:r>
            <a:r>
              <a:rPr lang="en-US" sz="2400" b="1">
                <a:ea typeface="Anaheim"/>
                <a:cs typeface="Anaheim"/>
                <a:sym typeface="Anaheim"/>
              </a:rPr>
              <a:t>airborne</a:t>
            </a:r>
            <a:r>
              <a:rPr lang="en-US" sz="2400">
                <a:ea typeface="Anaheim"/>
                <a:cs typeface="Anaheim"/>
                <a:sym typeface="Anaheim"/>
              </a:rPr>
              <a:t> transmission of SARS-CoV-2 virus;</a:t>
            </a:r>
            <a:endParaRPr lang="en-US"/>
          </a:p>
          <a:p>
            <a:pPr marL="186690">
              <a:buSzPct val="100000"/>
            </a:pPr>
            <a:endParaRPr lang="en-US" sz="2400">
              <a:ea typeface="Anaheim"/>
              <a:cs typeface="Anaheim"/>
            </a:endParaRPr>
          </a:p>
          <a:p>
            <a:pPr marL="567055" indent="-380365">
              <a:buSzPct val="100000"/>
              <a:buFont typeface="Arial" panose="020B0604020202020204" pitchFamily="34" charset="0"/>
              <a:buChar char="•"/>
            </a:pPr>
            <a:r>
              <a:rPr lang="en-US" sz="2400" b="1">
                <a:ea typeface="Anaheim"/>
                <a:cs typeface="Anaheim"/>
                <a:sym typeface="Anaheim"/>
              </a:rPr>
              <a:t>Contact with contaminated</a:t>
            </a:r>
            <a:r>
              <a:rPr lang="en-US" sz="2400">
                <a:ea typeface="Anaheim"/>
                <a:cs typeface="Anaheim"/>
                <a:sym typeface="Anaheim"/>
              </a:rPr>
              <a:t> </a:t>
            </a:r>
            <a:r>
              <a:rPr lang="en-US" sz="2400" b="1">
                <a:ea typeface="Anaheim"/>
                <a:cs typeface="Anaheim"/>
                <a:sym typeface="Anaheim"/>
              </a:rPr>
              <a:t>surfaces</a:t>
            </a:r>
            <a:r>
              <a:rPr lang="en-US" sz="2400">
                <a:ea typeface="Anaheim"/>
                <a:cs typeface="Anaheim"/>
                <a:sym typeface="Anaheim"/>
              </a:rPr>
              <a:t> or objects (tools, break room tables, rest rooms, workstations, entrances/exits, etc.);</a:t>
            </a:r>
            <a:endParaRPr lang="en-US" sz="2400">
              <a:ea typeface="Anaheim"/>
              <a:cs typeface="Anaheim"/>
            </a:endParaRPr>
          </a:p>
          <a:p>
            <a:pPr marL="186690">
              <a:buSzPct val="100000"/>
            </a:pPr>
            <a:endParaRPr lang="en-US" sz="2400">
              <a:ea typeface="Anaheim"/>
              <a:cs typeface="Anaheim"/>
            </a:endParaRPr>
          </a:p>
          <a:p>
            <a:pPr marL="567055" indent="-380365">
              <a:buSzPct val="100000"/>
              <a:buFont typeface="Arial" panose="020B0604020202020204" pitchFamily="34" charset="0"/>
              <a:buChar char="•"/>
            </a:pPr>
            <a:r>
              <a:rPr lang="en-US" sz="2400" b="1">
                <a:ea typeface="Anaheim"/>
                <a:cs typeface="Anaheim"/>
                <a:sym typeface="Anaheim"/>
              </a:rPr>
              <a:t>Employer sponsored shared transportation</a:t>
            </a:r>
            <a:r>
              <a:rPr lang="en-US" sz="2400">
                <a:ea typeface="Anaheim"/>
                <a:cs typeface="Anaheim"/>
                <a:sym typeface="Anaheim"/>
              </a:rPr>
              <a:t> is a common practice, such as ride-share vans or shuttle vehicles, car-pools, etc.</a:t>
            </a:r>
            <a:endParaRPr lang="en-US" sz="2400">
              <a:ea typeface="Anaheim"/>
              <a:cs typeface="Anaheim"/>
            </a:endParaRPr>
          </a:p>
        </p:txBody>
      </p:sp>
      <p:sp>
        <p:nvSpPr>
          <p:cNvPr id="835" name="Google Shape;835;p57"/>
          <p:cNvSpPr txBox="1">
            <a:spLocks noGrp="1"/>
          </p:cNvSpPr>
          <p:nvPr>
            <p:ph type="ctrTitle"/>
          </p:nvPr>
        </p:nvSpPr>
        <p:spPr/>
        <p:txBody>
          <a:bodyPr/>
          <a:lstStyle/>
          <a:p>
            <a:r>
              <a:rPr lang="en-US"/>
              <a:t>Determining Exposure Risk Level</a:t>
            </a:r>
          </a:p>
        </p:txBody>
      </p:sp>
    </p:spTree>
    <p:extLst>
      <p:ext uri="{BB962C8B-B14F-4D97-AF65-F5344CB8AC3E}">
        <p14:creationId xmlns:p14="http://schemas.microsoft.com/office/powerpoint/2010/main" val="380134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81011" y="1299494"/>
            <a:ext cx="11235491" cy="3831813"/>
          </a:xfrm>
          <a:prstGeom prst="rect">
            <a:avLst/>
          </a:prstGeom>
          <a:noFill/>
          <a:ln>
            <a:noFill/>
          </a:ln>
        </p:spPr>
        <p:txBody>
          <a:bodyPr spcFirstLastPara="1" wrap="square" lIns="121900" tIns="243833" rIns="121900" bIns="0" anchor="t" anchorCtr="0">
            <a:noAutofit/>
          </a:bodyPr>
          <a:lstStyle/>
          <a:p>
            <a:pPr marL="380365" lvl="3" indent="-380365">
              <a:buFont typeface="Arial" panose="020B0604020202020204" pitchFamily="34" charset="0"/>
              <a:buChar char="•"/>
            </a:pPr>
            <a:r>
              <a:rPr lang="en-US" sz="2400"/>
              <a:t>If a </a:t>
            </a:r>
            <a:r>
              <a:rPr lang="en-US" sz="2400" b="1"/>
              <a:t>known</a:t>
            </a:r>
            <a:r>
              <a:rPr lang="en-US" sz="2400"/>
              <a:t> or </a:t>
            </a:r>
            <a:r>
              <a:rPr lang="en-US" sz="2400" b="1"/>
              <a:t>suspected to have </a:t>
            </a:r>
            <a:r>
              <a:rPr lang="en-US" sz="2400"/>
              <a:t> SARS-CoV-2 virus </a:t>
            </a:r>
            <a:r>
              <a:rPr lang="en-US" sz="2400" b="1"/>
              <a:t>employee</a:t>
            </a:r>
            <a:r>
              <a:rPr lang="en-US" sz="2400"/>
              <a:t> </a:t>
            </a:r>
            <a:r>
              <a:rPr lang="en-US" sz="2400" b="1">
                <a:solidFill>
                  <a:srgbClr val="FF0000"/>
                </a:solidFill>
              </a:rPr>
              <a:t>refuses</a:t>
            </a:r>
            <a:r>
              <a:rPr lang="en-US" sz="2400"/>
              <a:t> to be tested, the </a:t>
            </a:r>
            <a:r>
              <a:rPr lang="en-US" sz="2400" b="1"/>
              <a:t>employer</a:t>
            </a:r>
            <a:r>
              <a:rPr lang="en-US" sz="2400"/>
              <a:t> </a:t>
            </a:r>
            <a:r>
              <a:rPr lang="en-US" sz="2400" b="1">
                <a:solidFill>
                  <a:srgbClr val="FF0000"/>
                </a:solidFill>
              </a:rPr>
              <a:t>compliance with </a:t>
            </a:r>
            <a:r>
              <a:rPr lang="en-US" sz="2400"/>
              <a:t>§16VAC25-220-40.B.1.a , </a:t>
            </a:r>
            <a:r>
              <a:rPr lang="en-US" sz="2400" b="1"/>
              <a:t>symptom-based</a:t>
            </a:r>
            <a:r>
              <a:rPr lang="en-US" sz="2400"/>
              <a:t> strategy, will be considered in compliance with this standard. Nothing in this standard </a:t>
            </a:r>
            <a:r>
              <a:rPr lang="en-US" sz="2400" b="1">
                <a:solidFill>
                  <a:srgbClr val="FF0000"/>
                </a:solidFill>
              </a:rPr>
              <a:t>shall</a:t>
            </a:r>
            <a:r>
              <a:rPr lang="en-US" sz="2400"/>
              <a:t> be construed to prohibit an employer from requiring a known or suspected to be infected employee to be tested in accordance with §16VAC25-220-40.B.1.b.</a:t>
            </a:r>
            <a:endParaRPr lang="en-US"/>
          </a:p>
          <a:p>
            <a:pPr marL="0" lvl="3"/>
            <a:endParaRPr lang="en-US" sz="2400">
              <a:cs typeface="Calibri"/>
            </a:endParaRPr>
          </a:p>
          <a:p>
            <a:pPr marL="380365" lvl="3" indent="-380365">
              <a:buFont typeface="Arial" panose="020B0604020202020204" pitchFamily="34" charset="0"/>
              <a:buChar char="•"/>
            </a:pPr>
            <a:r>
              <a:rPr lang="en-US" sz="2400"/>
              <a:t>For the purposes of this section, COVID-19 testing is </a:t>
            </a:r>
            <a:r>
              <a:rPr lang="en-US" sz="2400" b="1"/>
              <a:t>considered</a:t>
            </a:r>
            <a:r>
              <a:rPr lang="en-US" sz="2400"/>
              <a:t> a “</a:t>
            </a:r>
            <a:r>
              <a:rPr lang="en-US" sz="2400" b="1"/>
              <a:t>medical examination</a:t>
            </a:r>
            <a:r>
              <a:rPr lang="en-US" sz="2400"/>
              <a:t>” under Va. Code §40.1-28.  and the employer </a:t>
            </a:r>
            <a:r>
              <a:rPr lang="en-US" sz="2400" b="1">
                <a:solidFill>
                  <a:srgbClr val="FF0000"/>
                </a:solidFill>
              </a:rPr>
              <a:t>shall</a:t>
            </a:r>
            <a:r>
              <a:rPr lang="en-US" sz="2400">
                <a:solidFill>
                  <a:srgbClr val="FF0000"/>
                </a:solidFill>
              </a:rPr>
              <a:t> </a:t>
            </a:r>
            <a:r>
              <a:rPr lang="en-US" sz="2400" b="1">
                <a:solidFill>
                  <a:srgbClr val="FF0000"/>
                </a:solidFill>
              </a:rPr>
              <a:t>not</a:t>
            </a:r>
            <a:r>
              <a:rPr lang="en-US" sz="2400"/>
              <a:t> require the </a:t>
            </a:r>
            <a:r>
              <a:rPr lang="en-US" sz="2400" b="1"/>
              <a:t>employee</a:t>
            </a:r>
            <a:r>
              <a:rPr lang="en-US" sz="2400"/>
              <a:t> to </a:t>
            </a:r>
            <a:r>
              <a:rPr lang="en-US" sz="2400" b="1"/>
              <a:t>pay for the cost </a:t>
            </a:r>
            <a:r>
              <a:rPr lang="en-US" sz="2400"/>
              <a:t>of testing for return to work determinations.</a:t>
            </a:r>
            <a:endParaRPr lang="en-US" sz="2400">
              <a:cs typeface="Calibri"/>
            </a:endParaRPr>
          </a:p>
        </p:txBody>
      </p:sp>
      <p:sp>
        <p:nvSpPr>
          <p:cNvPr id="835" name="Google Shape;835;p57"/>
          <p:cNvSpPr txBox="1">
            <a:spLocks noGrp="1"/>
          </p:cNvSpPr>
          <p:nvPr>
            <p:ph type="ctrTitle"/>
          </p:nvPr>
        </p:nvSpPr>
        <p:spPr/>
        <p:txBody>
          <a:bodyPr/>
          <a:lstStyle/>
          <a:p>
            <a:r>
              <a:rPr lang="en-US"/>
              <a:t>Return to Work </a:t>
            </a:r>
          </a:p>
        </p:txBody>
      </p:sp>
    </p:spTree>
    <p:extLst>
      <p:ext uri="{BB962C8B-B14F-4D97-AF65-F5344CB8AC3E}">
        <p14:creationId xmlns:p14="http://schemas.microsoft.com/office/powerpoint/2010/main" val="367063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71011" y="1660709"/>
            <a:ext cx="10925597" cy="4609705"/>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a:t>The employer </a:t>
            </a:r>
            <a:r>
              <a:rPr lang="en-US" sz="2400" b="1">
                <a:solidFill>
                  <a:srgbClr val="FF0000"/>
                </a:solidFill>
              </a:rPr>
              <a:t>shall</a:t>
            </a:r>
            <a:r>
              <a:rPr lang="en-US" sz="2400"/>
              <a:t> </a:t>
            </a:r>
            <a:r>
              <a:rPr lang="en-US" sz="2400" b="1"/>
              <a:t>develop</a:t>
            </a:r>
            <a:r>
              <a:rPr lang="en-US" sz="2400"/>
              <a:t> and </a:t>
            </a:r>
            <a:r>
              <a:rPr lang="en-US" sz="2400" b="1"/>
              <a:t>implement</a:t>
            </a:r>
            <a:r>
              <a:rPr lang="en-US" sz="2400"/>
              <a:t> policies and procedures for </a:t>
            </a:r>
            <a:r>
              <a:rPr lang="en-US" sz="2400" b="1"/>
              <a:t>known to be infected </a:t>
            </a:r>
            <a:r>
              <a:rPr lang="en-US" sz="2400"/>
              <a:t>with SARS-CoV-2 </a:t>
            </a:r>
            <a:r>
              <a:rPr lang="en-US" sz="2400" b="1"/>
              <a:t>asymptomatic</a:t>
            </a:r>
            <a:r>
              <a:rPr lang="en-US" sz="2400"/>
              <a:t> employees to return to work using either a </a:t>
            </a:r>
            <a:r>
              <a:rPr lang="en-US" sz="2400" b="1"/>
              <a:t>time-based</a:t>
            </a:r>
            <a:r>
              <a:rPr lang="en-US" sz="2400"/>
              <a:t> or </a:t>
            </a:r>
            <a:r>
              <a:rPr lang="en-US" sz="2400" b="1"/>
              <a:t>test-based</a:t>
            </a:r>
            <a:r>
              <a:rPr lang="en-US" sz="2400"/>
              <a:t> strategy depending on local healthcare and testing circumstances.</a:t>
            </a:r>
            <a:endParaRPr lang="en-US"/>
          </a:p>
          <a:p>
            <a:endParaRPr lang="en-US" sz="2400">
              <a:cs typeface="Calibri" panose="020F0502020204030204"/>
            </a:endParaRPr>
          </a:p>
          <a:p>
            <a:pPr marL="380365" indent="-380365">
              <a:buFont typeface="Arial" panose="020B0604020202020204" pitchFamily="34" charset="0"/>
              <a:buChar char="•"/>
            </a:pPr>
            <a:r>
              <a:rPr lang="en-US" sz="2400"/>
              <a:t>While an employer may </a:t>
            </a:r>
            <a:r>
              <a:rPr lang="en-US" sz="2400" b="1"/>
              <a:t>rely</a:t>
            </a:r>
            <a:r>
              <a:rPr lang="en-US" sz="2400"/>
              <a:t> on other </a:t>
            </a:r>
            <a:r>
              <a:rPr lang="en-US" sz="2400" b="1"/>
              <a:t>reasonable options</a:t>
            </a:r>
            <a:r>
              <a:rPr lang="en-US" sz="2400"/>
              <a:t>, a </a:t>
            </a:r>
            <a:r>
              <a:rPr lang="en-US" sz="2400" b="1"/>
              <a:t>policy</a:t>
            </a:r>
            <a:r>
              <a:rPr lang="en-US" sz="2400"/>
              <a:t> that </a:t>
            </a:r>
            <a:r>
              <a:rPr lang="en-US" sz="2400" b="1"/>
              <a:t>involves</a:t>
            </a:r>
            <a:r>
              <a:rPr lang="en-US" sz="2400"/>
              <a:t> </a:t>
            </a:r>
            <a:r>
              <a:rPr lang="en-US" sz="2400" b="1"/>
              <a:t>consultation</a:t>
            </a:r>
            <a:r>
              <a:rPr lang="en-US" sz="2400"/>
              <a:t> with appropriate </a:t>
            </a:r>
            <a:r>
              <a:rPr lang="en-US" sz="2400" b="1"/>
              <a:t>healthcare professionals </a:t>
            </a:r>
            <a:r>
              <a:rPr lang="en-US" sz="2400"/>
              <a:t>concerning when an employee has </a:t>
            </a:r>
            <a:r>
              <a:rPr lang="en-US" sz="2400" b="1"/>
              <a:t>satisfied</a:t>
            </a:r>
            <a:r>
              <a:rPr lang="en-US" sz="2400"/>
              <a:t> the </a:t>
            </a:r>
            <a:r>
              <a:rPr lang="en-US" sz="2400" b="1"/>
              <a:t>time based strategy requirements </a:t>
            </a:r>
            <a:r>
              <a:rPr lang="en-US" sz="2400"/>
              <a:t>in §16VAC25-220-40.B.2.a will constitute </a:t>
            </a:r>
            <a:r>
              <a:rPr lang="en-US" sz="2400" b="1"/>
              <a:t>compliance</a:t>
            </a:r>
            <a:r>
              <a:rPr lang="en-US" sz="2400"/>
              <a:t> with the </a:t>
            </a:r>
            <a:r>
              <a:rPr lang="en-US" sz="2400" b="1"/>
              <a:t>requirements</a:t>
            </a:r>
            <a:r>
              <a:rPr lang="en-US" sz="2400"/>
              <a:t> of §16VAC25-220-40.B. </a:t>
            </a:r>
            <a:endParaRPr lang="en-US" sz="2400">
              <a:cs typeface="Calibri"/>
            </a:endParaRPr>
          </a:p>
          <a:p>
            <a:pPr marL="380365" indent="-380365">
              <a:buFont typeface="Arial" panose="020B0604020202020204" pitchFamily="34" charset="0"/>
              <a:buChar char="•"/>
            </a:pPr>
            <a:endParaRPr lang="en-US" sz="2400">
              <a:cs typeface="Calibri"/>
            </a:endParaRPr>
          </a:p>
        </p:txBody>
      </p:sp>
      <p:sp>
        <p:nvSpPr>
          <p:cNvPr id="835" name="Google Shape;835;p57"/>
          <p:cNvSpPr txBox="1">
            <a:spLocks noGrp="1"/>
          </p:cNvSpPr>
          <p:nvPr>
            <p:ph type="ctrTitle"/>
          </p:nvPr>
        </p:nvSpPr>
        <p:spPr/>
        <p:txBody>
          <a:bodyPr/>
          <a:lstStyle/>
          <a:p>
            <a:r>
              <a:rPr lang="en-US"/>
              <a:t>Return to Work – Asymptomatic</a:t>
            </a:r>
          </a:p>
        </p:txBody>
      </p:sp>
    </p:spTree>
    <p:extLst>
      <p:ext uri="{BB962C8B-B14F-4D97-AF65-F5344CB8AC3E}">
        <p14:creationId xmlns:p14="http://schemas.microsoft.com/office/powerpoint/2010/main" val="2126274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00307" y="1690929"/>
            <a:ext cx="11069734" cy="2728671"/>
          </a:xfrm>
          <a:prstGeom prst="rect">
            <a:avLst/>
          </a:prstGeom>
          <a:noFill/>
          <a:ln>
            <a:noFill/>
          </a:ln>
        </p:spPr>
        <p:txBody>
          <a:bodyPr spcFirstLastPara="1" wrap="square" lIns="121900" tIns="243833" rIns="121900" bIns="0" anchor="t" anchorCtr="0">
            <a:noAutofit/>
          </a:bodyPr>
          <a:lstStyle/>
          <a:p>
            <a:pPr marL="837565" lvl="1" indent="-380365">
              <a:buFont typeface="Arial" panose="020B0604020202020204" pitchFamily="34" charset="0"/>
              <a:buChar char="•"/>
            </a:pPr>
            <a:r>
              <a:rPr lang="en-US" sz="2400" b="1"/>
              <a:t>Time-based</a:t>
            </a:r>
            <a:r>
              <a:rPr lang="en-US" sz="2400"/>
              <a:t> strategy </a:t>
            </a:r>
            <a:r>
              <a:rPr lang="en-US" sz="2400" b="1"/>
              <a:t>excludes</a:t>
            </a:r>
            <a:r>
              <a:rPr lang="en-US" sz="2400"/>
              <a:t> an employee from </a:t>
            </a:r>
            <a:r>
              <a:rPr lang="en-US" sz="2400" b="1"/>
              <a:t>returning</a:t>
            </a:r>
            <a:r>
              <a:rPr lang="en-US" sz="2400"/>
              <a:t> to work until at least </a:t>
            </a:r>
            <a:r>
              <a:rPr lang="en-US" sz="2400" b="1">
                <a:solidFill>
                  <a:srgbClr val="FF0000"/>
                </a:solidFill>
              </a:rPr>
              <a:t>10 days </a:t>
            </a:r>
            <a:r>
              <a:rPr lang="en-US" sz="2400"/>
              <a:t>have passed since the </a:t>
            </a:r>
            <a:r>
              <a:rPr lang="en-US" sz="2400" b="1"/>
              <a:t>date</a:t>
            </a:r>
            <a:r>
              <a:rPr lang="en-US" sz="2400"/>
              <a:t> of their </a:t>
            </a:r>
            <a:r>
              <a:rPr lang="en-US" sz="2400" b="1"/>
              <a:t>first positive </a:t>
            </a:r>
            <a:r>
              <a:rPr lang="en-US" sz="2400"/>
              <a:t>COVID-19 diagnostic test assuming they have </a:t>
            </a:r>
            <a:r>
              <a:rPr lang="en-US" sz="2400" b="1"/>
              <a:t>not</a:t>
            </a:r>
            <a:r>
              <a:rPr lang="en-US" sz="2400"/>
              <a:t> subsequently </a:t>
            </a:r>
            <a:r>
              <a:rPr lang="en-US" sz="2400" b="1"/>
              <a:t>developed</a:t>
            </a:r>
            <a:r>
              <a:rPr lang="en-US" sz="2400"/>
              <a:t> symptoms </a:t>
            </a:r>
            <a:r>
              <a:rPr lang="en-US" sz="2400" b="1"/>
              <a:t>since</a:t>
            </a:r>
            <a:r>
              <a:rPr lang="en-US" sz="2400"/>
              <a:t> their </a:t>
            </a:r>
            <a:r>
              <a:rPr lang="en-US" sz="2400" b="1"/>
              <a:t>positive</a:t>
            </a:r>
            <a:r>
              <a:rPr lang="en-US" sz="2400"/>
              <a:t> test.</a:t>
            </a:r>
            <a:endParaRPr lang="en-US"/>
          </a:p>
          <a:p>
            <a:pPr lvl="1"/>
            <a:endParaRPr lang="en-US" sz="2400">
              <a:cs typeface="Calibri"/>
            </a:endParaRPr>
          </a:p>
          <a:p>
            <a:pPr marL="1294765" lvl="4" indent="-380365">
              <a:buFont typeface="Arial" panose="020B0604020202020204" pitchFamily="34" charset="0"/>
              <a:buChar char="•"/>
            </a:pPr>
            <a:r>
              <a:rPr lang="en-US" sz="2400"/>
              <a:t>If they </a:t>
            </a:r>
            <a:r>
              <a:rPr lang="en-US" sz="2400" b="1"/>
              <a:t>develop</a:t>
            </a:r>
            <a:r>
              <a:rPr lang="en-US" sz="2400"/>
              <a:t> symptoms, then the </a:t>
            </a:r>
            <a:r>
              <a:rPr lang="en-US" sz="2400" b="1"/>
              <a:t>symptom-based</a:t>
            </a:r>
            <a:r>
              <a:rPr lang="en-US" sz="2400"/>
              <a:t> or </a:t>
            </a:r>
            <a:r>
              <a:rPr lang="en-US" sz="2400" b="1"/>
              <a:t>test-based</a:t>
            </a:r>
            <a:r>
              <a:rPr lang="en-US" sz="2400"/>
              <a:t> strategy </a:t>
            </a:r>
            <a:r>
              <a:rPr lang="en-US" sz="2400" b="1">
                <a:solidFill>
                  <a:srgbClr val="FF0000"/>
                </a:solidFill>
              </a:rPr>
              <a:t>shall</a:t>
            </a:r>
            <a:r>
              <a:rPr lang="en-US" sz="2400"/>
              <a:t> be used. </a:t>
            </a:r>
            <a:endParaRPr lang="en-US" sz="2400">
              <a:cs typeface="Calibri"/>
            </a:endParaRPr>
          </a:p>
        </p:txBody>
      </p:sp>
      <p:sp>
        <p:nvSpPr>
          <p:cNvPr id="835" name="Google Shape;835;p57"/>
          <p:cNvSpPr txBox="1">
            <a:spLocks noGrp="1"/>
          </p:cNvSpPr>
          <p:nvPr>
            <p:ph type="ctrTitle"/>
          </p:nvPr>
        </p:nvSpPr>
        <p:spPr/>
        <p:txBody>
          <a:bodyPr/>
          <a:lstStyle/>
          <a:p>
            <a:r>
              <a:rPr lang="en-US"/>
              <a:t>Return to Work – Time Based</a:t>
            </a:r>
          </a:p>
        </p:txBody>
      </p:sp>
      <p:pic>
        <p:nvPicPr>
          <p:cNvPr id="2050" name="Picture 2" descr="PRINTABLE MAY 2020 CALENDARS"/>
          <p:cNvPicPr>
            <a:picLocks noChangeAspect="1" noChangeArrowheads="1"/>
          </p:cNvPicPr>
          <p:nvPr/>
        </p:nvPicPr>
        <p:blipFill rotWithShape="1">
          <a:blip r:embed="rId3">
            <a:extLst>
              <a:ext uri="{28A0092B-C50C-407E-A947-70E740481C1C}">
                <a14:useLocalDpi xmlns:a14="http://schemas.microsoft.com/office/drawing/2010/main" val="0"/>
              </a:ext>
            </a:extLst>
          </a:blip>
          <a:srcRect t="13540"/>
          <a:stretch/>
        </p:blipFill>
        <p:spPr bwMode="auto">
          <a:xfrm>
            <a:off x="6178915" y="4419600"/>
            <a:ext cx="3303752" cy="22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0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91154" y="1371600"/>
            <a:ext cx="11600846" cy="5273040"/>
          </a:xfrm>
          <a:prstGeom prst="rect">
            <a:avLst/>
          </a:prstGeom>
          <a:noFill/>
          <a:ln>
            <a:noFill/>
          </a:ln>
        </p:spPr>
        <p:txBody>
          <a:bodyPr spcFirstLastPara="1" wrap="square" lIns="121900" tIns="243833" rIns="121900" bIns="0" anchor="ctr" anchorCtr="0">
            <a:noAutofit/>
          </a:bodyPr>
          <a:lstStyle/>
          <a:p>
            <a:pPr marL="380990" indent="-380990">
              <a:buFont typeface="Arial" panose="020B0604020202020204" pitchFamily="34" charset="0"/>
              <a:buChar char="•"/>
            </a:pPr>
            <a:r>
              <a:rPr lang="en-US" sz="2400" b="1"/>
              <a:t>Test-based</a:t>
            </a:r>
            <a:r>
              <a:rPr lang="en-US" sz="2400"/>
              <a:t> strategy </a:t>
            </a:r>
            <a:r>
              <a:rPr lang="en-US" sz="2400" b="1"/>
              <a:t>excludes</a:t>
            </a:r>
            <a:r>
              <a:rPr lang="en-US" sz="2400"/>
              <a:t> an employee from </a:t>
            </a:r>
            <a:r>
              <a:rPr lang="en-US" sz="2400" b="1"/>
              <a:t>returning</a:t>
            </a:r>
            <a:r>
              <a:rPr lang="en-US" sz="2400"/>
              <a:t> to work until </a:t>
            </a:r>
            <a:r>
              <a:rPr lang="en-US" sz="2400" b="1"/>
              <a:t>negative</a:t>
            </a:r>
            <a:r>
              <a:rPr lang="en-US" sz="2400"/>
              <a:t> </a:t>
            </a:r>
            <a:r>
              <a:rPr lang="en-US" sz="2400" b="1"/>
              <a:t>results</a:t>
            </a:r>
            <a:r>
              <a:rPr lang="en-US" sz="2400"/>
              <a:t> of an FDA Emergency Use Authorized COVID-19 molecular assay for detection of SARS-CoV-2 RNA from at least </a:t>
            </a:r>
            <a:r>
              <a:rPr lang="en-US" sz="2400" b="1">
                <a:solidFill>
                  <a:srgbClr val="FF0000"/>
                </a:solidFill>
              </a:rPr>
              <a:t>two</a:t>
            </a:r>
            <a:r>
              <a:rPr lang="en-US" sz="2400"/>
              <a:t> consecutive respiratory specimens collected </a:t>
            </a:r>
            <a:r>
              <a:rPr lang="en-US" sz="2400" b="1">
                <a:solidFill>
                  <a:srgbClr val="FF0000"/>
                </a:solidFill>
              </a:rPr>
              <a:t>≥24 hours apart </a:t>
            </a:r>
            <a:r>
              <a:rPr lang="en-US" sz="2400"/>
              <a:t>(total of two negative specimens). </a:t>
            </a:r>
          </a:p>
          <a:p>
            <a:pPr marL="742950" lvl="1" indent="-285750">
              <a:buFont typeface="Arial" panose="020B0604020202020204" pitchFamily="34" charset="0"/>
              <a:buChar char="•"/>
            </a:pPr>
            <a:r>
              <a:rPr lang="en-US" sz="2400"/>
              <a:t>If a known to be infected with SARS-CoV-2 </a:t>
            </a:r>
            <a:r>
              <a:rPr lang="en-US" sz="2400" b="1"/>
              <a:t>asymptomatic</a:t>
            </a:r>
            <a:r>
              <a:rPr lang="en-US" sz="2400"/>
              <a:t> employee </a:t>
            </a:r>
            <a:r>
              <a:rPr lang="en-US" sz="2400" b="1"/>
              <a:t>refuses</a:t>
            </a:r>
            <a:r>
              <a:rPr lang="en-US" sz="2400"/>
              <a:t> to be tested, employer compliance with §16VAC25-220-40.B.2.a</a:t>
            </a:r>
            <a:r>
              <a:rPr lang="en-US"/>
              <a:t>, </a:t>
            </a:r>
            <a:r>
              <a:rPr lang="en-US" sz="2400"/>
              <a:t> </a:t>
            </a:r>
            <a:r>
              <a:rPr lang="en-US" sz="2400" b="1"/>
              <a:t>time-based strategy</a:t>
            </a:r>
            <a:r>
              <a:rPr lang="en-US" sz="2400"/>
              <a:t>, will be considered </a:t>
            </a:r>
            <a:r>
              <a:rPr lang="en-US" sz="2400" b="1"/>
              <a:t>in</a:t>
            </a:r>
            <a:r>
              <a:rPr lang="en-US" sz="2400"/>
              <a:t> </a:t>
            </a:r>
            <a:r>
              <a:rPr lang="en-US" sz="2400" b="1"/>
              <a:t>compliance</a:t>
            </a:r>
            <a:r>
              <a:rPr lang="en-US" sz="2400"/>
              <a:t> with this standard.</a:t>
            </a:r>
          </a:p>
          <a:p>
            <a:pPr marL="742950" lvl="1" indent="-285750">
              <a:buFont typeface="Arial" panose="020B0604020202020204" pitchFamily="34" charset="0"/>
              <a:buChar char="•"/>
            </a:pPr>
            <a:r>
              <a:rPr lang="en-US" sz="2400"/>
              <a:t>Nothing in this standard </a:t>
            </a:r>
            <a:r>
              <a:rPr lang="en-US" sz="2400" b="1">
                <a:solidFill>
                  <a:srgbClr val="FF0000"/>
                </a:solidFill>
              </a:rPr>
              <a:t>shall</a:t>
            </a:r>
            <a:r>
              <a:rPr lang="en-US" sz="2400"/>
              <a:t> be construed to prohibit an </a:t>
            </a:r>
            <a:r>
              <a:rPr lang="en-US" sz="2400" b="1"/>
              <a:t>employer</a:t>
            </a:r>
            <a:r>
              <a:rPr lang="en-US" sz="2400"/>
              <a:t> from </a:t>
            </a:r>
            <a:r>
              <a:rPr lang="en-US" sz="2400" b="1"/>
              <a:t>requiring</a:t>
            </a:r>
            <a:r>
              <a:rPr lang="en-US" sz="2400"/>
              <a:t> a known to be infected </a:t>
            </a:r>
            <a:r>
              <a:rPr lang="en-US" sz="2400" b="1"/>
              <a:t>asymptomatic</a:t>
            </a:r>
            <a:r>
              <a:rPr lang="en-US" sz="2400"/>
              <a:t> employee </a:t>
            </a:r>
            <a:r>
              <a:rPr lang="en-US" sz="2400" b="1"/>
              <a:t>to be tested </a:t>
            </a:r>
            <a:r>
              <a:rPr lang="en-US" sz="2400"/>
              <a:t>in accordance with §16VAC25-220-40.B.2.b. </a:t>
            </a:r>
          </a:p>
          <a:p>
            <a:pPr marL="742950" lvl="1" indent="-285750">
              <a:buFont typeface="Arial" panose="020B0604020202020204" pitchFamily="34" charset="0"/>
              <a:buChar char="•"/>
            </a:pPr>
            <a:r>
              <a:rPr lang="en-US" sz="2400"/>
              <a:t>For purposes of this section, COVID-19 testing is considered a “medical examination” under Va. Code §40.1-28.49. The employer </a:t>
            </a:r>
            <a:r>
              <a:rPr lang="en-US" sz="2400" b="1">
                <a:solidFill>
                  <a:srgbClr val="FF0000"/>
                </a:solidFill>
              </a:rPr>
              <a:t>shall</a:t>
            </a:r>
            <a:r>
              <a:rPr lang="en-US" sz="2400"/>
              <a:t> </a:t>
            </a:r>
            <a:r>
              <a:rPr lang="en-US" sz="2400" b="1"/>
              <a:t>not</a:t>
            </a:r>
            <a:r>
              <a:rPr lang="en-US" sz="2400"/>
              <a:t> require the </a:t>
            </a:r>
            <a:r>
              <a:rPr lang="en-US" sz="2400" b="1"/>
              <a:t>employee</a:t>
            </a:r>
            <a:r>
              <a:rPr lang="en-US" sz="2400"/>
              <a:t> to </a:t>
            </a:r>
            <a:r>
              <a:rPr lang="en-US" sz="2400" b="1"/>
              <a:t>pay</a:t>
            </a:r>
            <a:r>
              <a:rPr lang="en-US" sz="2400"/>
              <a:t> for the cost of COVID-19 </a:t>
            </a:r>
            <a:r>
              <a:rPr lang="en-US" sz="2400" b="1"/>
              <a:t>testing</a:t>
            </a:r>
            <a:r>
              <a:rPr lang="en-US" sz="2400"/>
              <a:t> for return to work determinations. </a:t>
            </a:r>
            <a:endParaRPr lang="en-US" sz="2400">
              <a:latin typeface="Anaheim"/>
            </a:endParaRPr>
          </a:p>
        </p:txBody>
      </p:sp>
      <p:sp>
        <p:nvSpPr>
          <p:cNvPr id="835" name="Google Shape;835;p57"/>
          <p:cNvSpPr txBox="1">
            <a:spLocks noGrp="1"/>
          </p:cNvSpPr>
          <p:nvPr>
            <p:ph type="ctrTitle"/>
          </p:nvPr>
        </p:nvSpPr>
        <p:spPr/>
        <p:txBody>
          <a:bodyPr/>
          <a:lstStyle/>
          <a:p>
            <a:r>
              <a:rPr lang="en-US"/>
              <a:t>Return to Work  - Test Based</a:t>
            </a:r>
          </a:p>
        </p:txBody>
      </p:sp>
    </p:spTree>
    <p:extLst>
      <p:ext uri="{BB962C8B-B14F-4D97-AF65-F5344CB8AC3E}">
        <p14:creationId xmlns:p14="http://schemas.microsoft.com/office/powerpoint/2010/main" val="121245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8" y="1369304"/>
            <a:ext cx="10828644" cy="1323761"/>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Unless otherwise provided in this standard, employers </a:t>
            </a:r>
            <a:r>
              <a:rPr lang="en-US" sz="2400" b="1">
                <a:solidFill>
                  <a:srgbClr val="FF0000"/>
                </a:solidFill>
              </a:rPr>
              <a:t>shall</a:t>
            </a:r>
            <a:r>
              <a:rPr lang="en-US" sz="2400"/>
              <a:t> ensure that employees </a:t>
            </a:r>
            <a:r>
              <a:rPr lang="en-US" sz="2400" b="1"/>
              <a:t>observe</a:t>
            </a:r>
            <a:r>
              <a:rPr lang="en-US" sz="2400"/>
              <a:t> physical </a:t>
            </a:r>
            <a:r>
              <a:rPr lang="en-US" sz="2400" b="1"/>
              <a:t>distancing</a:t>
            </a:r>
            <a:r>
              <a:rPr lang="en-US" sz="2400"/>
              <a:t> while on the </a:t>
            </a:r>
            <a:r>
              <a:rPr lang="en-US" sz="2400" b="1"/>
              <a:t>job</a:t>
            </a:r>
            <a:r>
              <a:rPr lang="en-US" sz="2400"/>
              <a:t> and during </a:t>
            </a:r>
            <a:r>
              <a:rPr lang="en-US" sz="2400" b="1"/>
              <a:t>paid</a:t>
            </a:r>
            <a:r>
              <a:rPr lang="en-US" sz="2400"/>
              <a:t> </a:t>
            </a:r>
            <a:r>
              <a:rPr lang="en-US" sz="2400" b="1"/>
              <a:t>breaks</a:t>
            </a:r>
            <a:r>
              <a:rPr lang="en-US" sz="2400"/>
              <a:t> on the </a:t>
            </a:r>
            <a:r>
              <a:rPr lang="en-US" sz="2400" b="1"/>
              <a:t>employer’s property, including </a:t>
            </a:r>
            <a:r>
              <a:rPr lang="en-US" sz="2400"/>
              <a:t>policies and procedures that: </a:t>
            </a:r>
          </a:p>
        </p:txBody>
      </p:sp>
      <p:sp>
        <p:nvSpPr>
          <p:cNvPr id="835" name="Google Shape;835;p57"/>
          <p:cNvSpPr txBox="1">
            <a:spLocks noGrp="1"/>
          </p:cNvSpPr>
          <p:nvPr>
            <p:ph type="ctrTitle"/>
          </p:nvPr>
        </p:nvSpPr>
        <p:spPr/>
        <p:txBody>
          <a:bodyPr/>
          <a:lstStyle/>
          <a:p>
            <a:r>
              <a:rPr lang="en-US"/>
              <a:t>§40 C. Physical Distancing</a:t>
            </a:r>
          </a:p>
        </p:txBody>
      </p:sp>
      <p:pic>
        <p:nvPicPr>
          <p:cNvPr id="27656" name="Picture 8" descr="Social distancing infographic |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453" y="2904840"/>
            <a:ext cx="3378547" cy="224827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34;p57"/>
          <p:cNvSpPr txBox="1"/>
          <p:nvPr/>
        </p:nvSpPr>
        <p:spPr>
          <a:xfrm>
            <a:off x="529168" y="2436107"/>
            <a:ext cx="8451546" cy="3736093"/>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a:t>Use</a:t>
            </a:r>
            <a:r>
              <a:rPr lang="en-US" sz="2400"/>
              <a:t> verbal announcements, signage, or visual cues to </a:t>
            </a:r>
            <a:r>
              <a:rPr lang="en-US" sz="2400" b="1"/>
              <a:t>promote</a:t>
            </a:r>
            <a:r>
              <a:rPr lang="en-US" sz="2400"/>
              <a:t> physical </a:t>
            </a:r>
            <a:r>
              <a:rPr lang="en-US" sz="2400" b="1"/>
              <a:t>distancing</a:t>
            </a:r>
            <a:r>
              <a:rPr lang="en-US" sz="2400"/>
              <a:t>;</a:t>
            </a:r>
          </a:p>
          <a:p>
            <a:pPr marL="342900" indent="-342900">
              <a:buFont typeface="Arial" panose="020B0604020202020204" pitchFamily="34" charset="0"/>
              <a:buChar char="•"/>
            </a:pPr>
            <a:r>
              <a:rPr lang="en-US" sz="2400" b="1"/>
              <a:t>Decrease</a:t>
            </a:r>
            <a:r>
              <a:rPr lang="en-US" sz="2400"/>
              <a:t> worksite </a:t>
            </a:r>
            <a:r>
              <a:rPr lang="en-US" sz="2400" b="1"/>
              <a:t>density</a:t>
            </a:r>
            <a:r>
              <a:rPr lang="en-US" sz="2400"/>
              <a:t> by </a:t>
            </a:r>
            <a:r>
              <a:rPr lang="en-US" sz="2400" b="1"/>
              <a:t>limiting</a:t>
            </a:r>
            <a:r>
              <a:rPr lang="en-US" sz="2400"/>
              <a:t> non-employee access to the place of employment or </a:t>
            </a:r>
            <a:r>
              <a:rPr lang="en-US" sz="2400" b="1"/>
              <a:t>restricted</a:t>
            </a:r>
            <a:r>
              <a:rPr lang="en-US" sz="2400"/>
              <a:t> </a:t>
            </a:r>
            <a:r>
              <a:rPr lang="en-US" sz="2400" b="1"/>
              <a:t>access</a:t>
            </a:r>
            <a:r>
              <a:rPr lang="en-US" sz="2400"/>
              <a:t> to only certain workplace </a:t>
            </a:r>
            <a:r>
              <a:rPr lang="en-US" sz="2400" b="1"/>
              <a:t>areas</a:t>
            </a:r>
            <a:r>
              <a:rPr lang="en-US" sz="2400"/>
              <a:t> to reduce the risk of exposure.</a:t>
            </a:r>
          </a:p>
          <a:p>
            <a:pPr marL="342900" indent="-342900">
              <a:buFont typeface="Arial" panose="020B0604020202020204" pitchFamily="34" charset="0"/>
              <a:buChar char="•"/>
            </a:pPr>
            <a:r>
              <a:rPr lang="en-US" sz="2400"/>
              <a:t>An employer’s </a:t>
            </a:r>
            <a:r>
              <a:rPr lang="en-US" sz="2400" b="1"/>
              <a:t>compliance</a:t>
            </a:r>
            <a:r>
              <a:rPr lang="en-US" sz="2400"/>
              <a:t> with </a:t>
            </a:r>
            <a:r>
              <a:rPr lang="en-US" sz="2400" b="1"/>
              <a:t>occupancy limits </a:t>
            </a:r>
            <a:r>
              <a:rPr lang="en-US" sz="2400"/>
              <a:t>contained in any applicable Virginia </a:t>
            </a:r>
            <a:r>
              <a:rPr lang="en-US" sz="2400" b="1"/>
              <a:t>executive order </a:t>
            </a:r>
            <a:r>
              <a:rPr lang="en-US" sz="2400"/>
              <a:t>or order of public </a:t>
            </a:r>
            <a:r>
              <a:rPr lang="en-US" sz="2400" b="1"/>
              <a:t>health emergency </a:t>
            </a:r>
            <a:r>
              <a:rPr lang="en-US" sz="2400"/>
              <a:t>will constitute </a:t>
            </a:r>
            <a:r>
              <a:rPr lang="en-US" sz="2400" b="1"/>
              <a:t>compliance</a:t>
            </a:r>
            <a:r>
              <a:rPr lang="en-US" sz="2400"/>
              <a:t> with the requirement.</a:t>
            </a:r>
          </a:p>
        </p:txBody>
      </p:sp>
    </p:spTree>
    <p:extLst>
      <p:ext uri="{BB962C8B-B14F-4D97-AF65-F5344CB8AC3E}">
        <p14:creationId xmlns:p14="http://schemas.microsoft.com/office/powerpoint/2010/main" val="4153599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8" y="1320568"/>
            <a:ext cx="10828644" cy="1323761"/>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Access to </a:t>
            </a:r>
            <a:r>
              <a:rPr lang="en-US" sz="2400" b="1"/>
              <a:t>common areas</a:t>
            </a:r>
            <a:r>
              <a:rPr lang="en-US" sz="2400"/>
              <a:t>, breakrooms or lunchrooms </a:t>
            </a:r>
            <a:r>
              <a:rPr lang="en-US" sz="2400" b="1">
                <a:solidFill>
                  <a:srgbClr val="FF0000"/>
                </a:solidFill>
              </a:rPr>
              <a:t>shall</a:t>
            </a:r>
            <a:r>
              <a:rPr lang="en-US" sz="2400"/>
              <a:t> be </a:t>
            </a:r>
            <a:r>
              <a:rPr lang="en-US" sz="2400" b="1"/>
              <a:t>closed</a:t>
            </a:r>
            <a:r>
              <a:rPr lang="en-US" sz="2400"/>
              <a:t> or </a:t>
            </a:r>
            <a:r>
              <a:rPr lang="en-US" sz="2400" b="1"/>
              <a:t>controlled</a:t>
            </a:r>
            <a:r>
              <a:rPr lang="en-US" sz="2400"/>
              <a:t>.</a:t>
            </a:r>
          </a:p>
          <a:p>
            <a:endParaRPr lang="en-US" sz="2400">
              <a:cs typeface="Calibri"/>
            </a:endParaRPr>
          </a:p>
          <a:p>
            <a:endParaRPr lang="en-US" sz="2400">
              <a:cs typeface="Calibri"/>
            </a:endParaRPr>
          </a:p>
        </p:txBody>
      </p:sp>
      <p:sp>
        <p:nvSpPr>
          <p:cNvPr id="835" name="Google Shape;835;p57"/>
          <p:cNvSpPr txBox="1">
            <a:spLocks noGrp="1"/>
          </p:cNvSpPr>
          <p:nvPr>
            <p:ph type="ctrTitle"/>
          </p:nvPr>
        </p:nvSpPr>
        <p:spPr/>
        <p:txBody>
          <a:bodyPr/>
          <a:lstStyle/>
          <a:p>
            <a:r>
              <a:rPr lang="en-US"/>
              <a:t>Common Areas - Physical Distancing</a:t>
            </a:r>
          </a:p>
        </p:txBody>
      </p:sp>
      <p:sp>
        <p:nvSpPr>
          <p:cNvPr id="4" name="Rectangle 3"/>
          <p:cNvSpPr/>
          <p:nvPr/>
        </p:nvSpPr>
        <p:spPr>
          <a:xfrm>
            <a:off x="529168" y="2359142"/>
            <a:ext cx="10410432" cy="1938992"/>
          </a:xfrm>
          <a:prstGeom prst="rect">
            <a:avLst/>
          </a:prstGeom>
        </p:spPr>
        <p:txBody>
          <a:bodyPr wrap="square">
            <a:spAutoFit/>
          </a:bodyPr>
          <a:lstStyle/>
          <a:p>
            <a:pPr marL="380990" indent="-380990">
              <a:buFont typeface="Arial" panose="020B0604020202020204" pitchFamily="34" charset="0"/>
              <a:buChar char="•"/>
            </a:pPr>
            <a:r>
              <a:rPr lang="en-US" sz="2400"/>
              <a:t>If a work area </a:t>
            </a:r>
            <a:r>
              <a:rPr lang="en-US" sz="2400" b="1"/>
              <a:t>does not allow </a:t>
            </a:r>
            <a:r>
              <a:rPr lang="en-US" sz="2400"/>
              <a:t>employees to consume meals in the employee’s workspace while observing physical distancing, an employer </a:t>
            </a:r>
            <a:r>
              <a:rPr lang="en-US" sz="2400" b="1"/>
              <a:t>may</a:t>
            </a:r>
            <a:r>
              <a:rPr lang="en-US" sz="2400"/>
              <a:t> </a:t>
            </a:r>
            <a:r>
              <a:rPr lang="en-US" sz="2400" b="1"/>
              <a:t>designate, reconfigure, and alternate usage of spaces where employees congregate, including lunch and break rooms, locker rooms, time clocks, etc., </a:t>
            </a:r>
            <a:r>
              <a:rPr lang="en-US" sz="2400"/>
              <a:t>with </a:t>
            </a:r>
            <a:r>
              <a:rPr lang="en-US" sz="2400" b="1"/>
              <a:t>controlled access</a:t>
            </a:r>
            <a:r>
              <a:rPr lang="en-US" sz="2400"/>
              <a:t>, provided the following </a:t>
            </a:r>
            <a:r>
              <a:rPr lang="en-US" sz="2400" b="1"/>
              <a:t>conditions are met:</a:t>
            </a:r>
            <a:endParaRPr lang="en-US"/>
          </a:p>
        </p:txBody>
      </p:sp>
    </p:spTree>
    <p:extLst>
      <p:ext uri="{BB962C8B-B14F-4D97-AF65-F5344CB8AC3E}">
        <p14:creationId xmlns:p14="http://schemas.microsoft.com/office/powerpoint/2010/main" val="1615012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272716" y="1483608"/>
            <a:ext cx="11919284" cy="3152560"/>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At the </a:t>
            </a:r>
            <a:r>
              <a:rPr lang="en-US" sz="2400" b="1"/>
              <a:t>entrance(s</a:t>
            </a:r>
            <a:r>
              <a:rPr lang="en-US" sz="2400"/>
              <a:t>) of the designated common area or room the employer </a:t>
            </a:r>
            <a:r>
              <a:rPr lang="en-US" sz="2400" b="1">
                <a:solidFill>
                  <a:srgbClr val="FF0000"/>
                </a:solidFill>
              </a:rPr>
              <a:t>shall</a:t>
            </a:r>
            <a:r>
              <a:rPr lang="en-US" sz="2400"/>
              <a:t> clearly post:</a:t>
            </a:r>
          </a:p>
          <a:p>
            <a:pPr marL="800100" lvl="1" indent="-342900">
              <a:buFont typeface="Arial" panose="020B0604020202020204" pitchFamily="34" charset="0"/>
              <a:buChar char="•"/>
            </a:pPr>
            <a:r>
              <a:rPr lang="en-US" sz="2400"/>
              <a:t>The </a:t>
            </a:r>
            <a:r>
              <a:rPr lang="en-US" sz="2400" b="1"/>
              <a:t>policy</a:t>
            </a:r>
            <a:r>
              <a:rPr lang="en-US" sz="2400"/>
              <a:t> limiting the </a:t>
            </a:r>
            <a:r>
              <a:rPr lang="en-US" sz="2400" b="1"/>
              <a:t>occupancy</a:t>
            </a:r>
            <a:r>
              <a:rPr lang="en-US" sz="2400"/>
              <a:t> of the </a:t>
            </a:r>
            <a:r>
              <a:rPr lang="en-US" sz="2400" b="1"/>
              <a:t>space</a:t>
            </a:r>
            <a:r>
              <a:rPr lang="en-US" sz="2400"/>
              <a:t>;</a:t>
            </a:r>
          </a:p>
          <a:p>
            <a:pPr marL="800100" lvl="1" indent="-342900">
              <a:buFont typeface="Arial" panose="020B0604020202020204" pitchFamily="34" charset="0"/>
              <a:buChar char="•"/>
            </a:pPr>
            <a:r>
              <a:rPr lang="en-US" sz="2400"/>
              <a:t>The requirements for physical distancing;</a:t>
            </a:r>
          </a:p>
          <a:p>
            <a:pPr marL="800100" lvl="1" indent="-342900">
              <a:buFont typeface="Arial" panose="020B0604020202020204" pitchFamily="34" charset="0"/>
              <a:buChar char="•"/>
            </a:pPr>
            <a:r>
              <a:rPr lang="en-US" sz="2400"/>
              <a:t>The requirements for hand </a:t>
            </a:r>
            <a:r>
              <a:rPr lang="en-US" sz="2400" b="1"/>
              <a:t>washing/hand</a:t>
            </a:r>
            <a:r>
              <a:rPr lang="en-US" sz="2400"/>
              <a:t> </a:t>
            </a:r>
            <a:r>
              <a:rPr lang="en-US" sz="2400" b="1"/>
              <a:t>sanitizing</a:t>
            </a:r>
            <a:r>
              <a:rPr lang="en-US" sz="2400"/>
              <a:t>; and</a:t>
            </a:r>
          </a:p>
          <a:p>
            <a:pPr marL="800100" lvl="1" indent="-342900">
              <a:buFont typeface="Arial" panose="020B0604020202020204" pitchFamily="34" charset="0"/>
              <a:buChar char="•"/>
            </a:pPr>
            <a:r>
              <a:rPr lang="en-US" sz="2400"/>
              <a:t>Cleaning and </a:t>
            </a:r>
            <a:r>
              <a:rPr lang="en-US" sz="2400" b="1"/>
              <a:t>disinfecting</a:t>
            </a:r>
            <a:r>
              <a:rPr lang="en-US" sz="2400"/>
              <a:t> of shared surfaces.</a:t>
            </a:r>
          </a:p>
          <a:p>
            <a:pPr marL="800100" lvl="1" indent="-342900">
              <a:buFont typeface="Arial" panose="020B0604020202020204" pitchFamily="34" charset="0"/>
              <a:buChar char="•"/>
            </a:pPr>
            <a:r>
              <a:rPr lang="en-US" sz="2400"/>
              <a:t>The employer </a:t>
            </a:r>
            <a:r>
              <a:rPr lang="en-US" sz="2400" b="1">
                <a:solidFill>
                  <a:srgbClr val="FF0000"/>
                </a:solidFill>
              </a:rPr>
              <a:t>shall</a:t>
            </a:r>
            <a:r>
              <a:rPr lang="en-US" sz="2400"/>
              <a:t> </a:t>
            </a:r>
            <a:r>
              <a:rPr lang="en-US" sz="2400" b="1"/>
              <a:t>limit</a:t>
            </a:r>
            <a:r>
              <a:rPr lang="en-US" sz="2400"/>
              <a:t> </a:t>
            </a:r>
            <a:r>
              <a:rPr lang="en-US" sz="2400" b="1"/>
              <a:t>occupancy</a:t>
            </a:r>
            <a:r>
              <a:rPr lang="en-US" sz="2400"/>
              <a:t> of the designated common area or room so that occupants maintain </a:t>
            </a:r>
            <a:r>
              <a:rPr lang="en-US" sz="2400" b="1"/>
              <a:t>physical distancing </a:t>
            </a:r>
            <a:r>
              <a:rPr lang="en-US" sz="2400"/>
              <a:t>from each other.  The employer </a:t>
            </a:r>
            <a:r>
              <a:rPr lang="en-US" sz="2400" b="1">
                <a:solidFill>
                  <a:srgbClr val="FF0000"/>
                </a:solidFill>
              </a:rPr>
              <a:t>shall</a:t>
            </a:r>
            <a:r>
              <a:rPr lang="en-US" sz="2400"/>
              <a:t> </a:t>
            </a:r>
            <a:r>
              <a:rPr lang="en-US" sz="2400" b="1"/>
              <a:t>enforce</a:t>
            </a:r>
            <a:r>
              <a:rPr lang="en-US" sz="2400"/>
              <a:t> the occupancy </a:t>
            </a:r>
            <a:r>
              <a:rPr lang="en-US" sz="2400" b="1"/>
              <a:t>limit</a:t>
            </a:r>
            <a:r>
              <a:rPr lang="en-US" sz="2400"/>
              <a:t>.</a:t>
            </a:r>
          </a:p>
          <a:p>
            <a:endParaRPr lang="en-US" sz="2400"/>
          </a:p>
        </p:txBody>
      </p:sp>
      <p:sp>
        <p:nvSpPr>
          <p:cNvPr id="835" name="Google Shape;835;p57"/>
          <p:cNvSpPr txBox="1">
            <a:spLocks noGrp="1"/>
          </p:cNvSpPr>
          <p:nvPr>
            <p:ph type="ctrTitle"/>
          </p:nvPr>
        </p:nvSpPr>
        <p:spPr/>
        <p:txBody>
          <a:bodyPr/>
          <a:lstStyle/>
          <a:p>
            <a:r>
              <a:rPr lang="en-US"/>
              <a:t>Common Areas  - PhysicalDistancing</a:t>
            </a:r>
          </a:p>
        </p:txBody>
      </p:sp>
      <p:pic>
        <p:nvPicPr>
          <p:cNvPr id="28676" name="Picture 4" descr="Social distancing in a restaurant |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378" y="4120504"/>
            <a:ext cx="3913940" cy="2604551"/>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Limited Occupancy Signs Canada | Social Distancing Signs Canada"/>
          <p:cNvPicPr>
            <a:picLocks noChangeAspect="1" noChangeArrowheads="1"/>
          </p:cNvPicPr>
          <p:nvPr/>
        </p:nvPicPr>
        <p:blipFill rotWithShape="1">
          <a:blip r:embed="rId4">
            <a:extLst>
              <a:ext uri="{28A0092B-C50C-407E-A947-70E740481C1C}">
                <a14:useLocalDpi xmlns:a14="http://schemas.microsoft.com/office/drawing/2010/main" val="0"/>
              </a:ext>
            </a:extLst>
          </a:blip>
          <a:srcRect t="17788" b="20084"/>
          <a:stretch/>
        </p:blipFill>
        <p:spPr bwMode="auto">
          <a:xfrm>
            <a:off x="717049" y="4636168"/>
            <a:ext cx="3389730" cy="210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65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296495" y="1420586"/>
            <a:ext cx="11606747" cy="5274127"/>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Employees </a:t>
            </a:r>
            <a:r>
              <a:rPr lang="en-US" sz="2400" b="1">
                <a:solidFill>
                  <a:srgbClr val="FF0000"/>
                </a:solidFill>
              </a:rPr>
              <a:t>shall</a:t>
            </a:r>
            <a:r>
              <a:rPr lang="en-US" sz="2400"/>
              <a:t> be </a:t>
            </a:r>
            <a:r>
              <a:rPr lang="en-US" sz="2400" b="1"/>
              <a:t>required</a:t>
            </a:r>
            <a:r>
              <a:rPr lang="en-US" sz="2400"/>
              <a:t> to clean and disinfect the immediate area in which they were located prior to </a:t>
            </a:r>
            <a:r>
              <a:rPr lang="en-US" sz="2400" b="1"/>
              <a:t>leaving</a:t>
            </a:r>
            <a:r>
              <a:rPr lang="en-US" sz="2400"/>
              <a:t> </a:t>
            </a:r>
            <a:r>
              <a:rPr lang="en-US" sz="2400" b="1">
                <a:solidFill>
                  <a:srgbClr val="FF0000"/>
                </a:solidFill>
              </a:rPr>
              <a:t>or</a:t>
            </a:r>
            <a:r>
              <a:rPr lang="en-US" sz="2400"/>
              <a:t> the </a:t>
            </a:r>
            <a:r>
              <a:rPr lang="en-US" sz="2400" b="1"/>
              <a:t>employer</a:t>
            </a:r>
            <a:r>
              <a:rPr lang="en-US" sz="2400"/>
              <a:t> may provide for cleaning and  </a:t>
            </a:r>
            <a:r>
              <a:rPr lang="en-US" sz="2400" b="1"/>
              <a:t>disinfecting</a:t>
            </a:r>
            <a:r>
              <a:rPr lang="en-US" sz="2400"/>
              <a:t> of the common area or room at </a:t>
            </a:r>
            <a:r>
              <a:rPr lang="en-US" sz="2400" b="1"/>
              <a:t>regular intervals </a:t>
            </a:r>
            <a:r>
              <a:rPr lang="en-US" sz="2400"/>
              <a:t>throughout the day, and between shifts of employees using the same common area or room. </a:t>
            </a:r>
          </a:p>
          <a:p>
            <a:endParaRPr lang="en-US" sz="2400">
              <a:cs typeface="Calibri" panose="020F0502020204030204"/>
            </a:endParaRPr>
          </a:p>
          <a:p>
            <a:pPr marL="342900" indent="-342900">
              <a:buFont typeface="Arial" panose="020B0604020202020204" pitchFamily="34" charset="0"/>
              <a:buChar char="•"/>
            </a:pPr>
            <a:r>
              <a:rPr lang="en-US" sz="2400"/>
              <a:t>Hand </a:t>
            </a:r>
            <a:r>
              <a:rPr lang="en-US" sz="2400" b="1"/>
              <a:t>washing</a:t>
            </a:r>
            <a:r>
              <a:rPr lang="en-US" sz="2400"/>
              <a:t> facilities, and hand </a:t>
            </a:r>
            <a:r>
              <a:rPr lang="en-US" sz="2400" b="1"/>
              <a:t>sanitizer</a:t>
            </a:r>
            <a:r>
              <a:rPr lang="en-US" sz="2400"/>
              <a:t> where feasible, are </a:t>
            </a:r>
            <a:r>
              <a:rPr lang="en-US" sz="2400" b="1"/>
              <a:t>available</a:t>
            </a:r>
            <a:r>
              <a:rPr lang="en-US" sz="2400"/>
              <a:t> to employees.</a:t>
            </a:r>
            <a:endParaRPr lang="en-US" sz="2400">
              <a:cs typeface="Calibri"/>
            </a:endParaRPr>
          </a:p>
          <a:p>
            <a:pPr lvl="1" algn="ctr"/>
            <a:r>
              <a:rPr lang="en-US" sz="2400" b="1">
                <a:solidFill>
                  <a:srgbClr val="FF0000"/>
                </a:solidFill>
              </a:rPr>
              <a:t>Hand sanitizers required for use to protect against SARS-CoV-2 are </a:t>
            </a:r>
            <a:r>
              <a:rPr lang="en-US" sz="2400" b="1" u="sng">
                <a:solidFill>
                  <a:srgbClr val="FF0000"/>
                </a:solidFill>
              </a:rPr>
              <a:t>FLAMMABLE</a:t>
            </a:r>
            <a:r>
              <a:rPr lang="en-US" sz="2400" b="1">
                <a:solidFill>
                  <a:srgbClr val="FF0000"/>
                </a:solidFill>
              </a:rPr>
              <a:t> and use and storage in hot environments can result in a hazard.</a:t>
            </a:r>
            <a:endParaRPr lang="en-US" sz="2400" b="1">
              <a:solidFill>
                <a:srgbClr val="FF0000"/>
              </a:solidFill>
              <a:cs typeface="Calibri"/>
            </a:endParaRPr>
          </a:p>
          <a:p>
            <a:pPr lvl="1" algn="ctr"/>
            <a:endParaRPr lang="en-US" sz="2400" b="1">
              <a:solidFill>
                <a:srgbClr val="FF0000"/>
              </a:solidFill>
            </a:endParaRPr>
          </a:p>
          <a:p>
            <a:pPr marL="342900" indent="-342900">
              <a:buFont typeface="Arial" panose="020B0604020202020204" pitchFamily="34" charset="0"/>
              <a:buChar char="•"/>
            </a:pPr>
            <a:r>
              <a:rPr lang="en-US" sz="2400"/>
              <a:t>When </a:t>
            </a:r>
            <a:r>
              <a:rPr lang="en-US" sz="2400" b="1"/>
              <a:t>multiple</a:t>
            </a:r>
            <a:r>
              <a:rPr lang="en-US" sz="2400"/>
              <a:t> </a:t>
            </a:r>
            <a:r>
              <a:rPr lang="en-US" sz="2400" b="1"/>
              <a:t>employees</a:t>
            </a:r>
            <a:r>
              <a:rPr lang="en-US" sz="2400"/>
              <a:t> are occupying a </a:t>
            </a:r>
            <a:r>
              <a:rPr lang="en-US" sz="2400" b="1"/>
              <a:t>vehicle</a:t>
            </a:r>
            <a:r>
              <a:rPr lang="en-US" sz="2400"/>
              <a:t> for </a:t>
            </a:r>
            <a:r>
              <a:rPr lang="en-US" sz="2400" b="1"/>
              <a:t>work</a:t>
            </a:r>
            <a:r>
              <a:rPr lang="en-US" sz="2400"/>
              <a:t> purposes, the employer </a:t>
            </a:r>
            <a:r>
              <a:rPr lang="en-US" sz="2400" b="1">
                <a:solidFill>
                  <a:srgbClr val="FF0000"/>
                </a:solidFill>
              </a:rPr>
              <a:t>shall</a:t>
            </a:r>
            <a:r>
              <a:rPr lang="en-US" sz="2400"/>
              <a:t> ensure </a:t>
            </a:r>
            <a:r>
              <a:rPr lang="en-US" sz="2400" b="1"/>
              <a:t>compliance</a:t>
            </a:r>
            <a:r>
              <a:rPr lang="en-US" sz="2400"/>
              <a:t> with </a:t>
            </a:r>
            <a:r>
              <a:rPr lang="en-US" sz="2400" b="1"/>
              <a:t>respiratory protection &amp; PPE standards </a:t>
            </a:r>
            <a:r>
              <a:rPr lang="en-US" sz="2400"/>
              <a:t>applicable to its </a:t>
            </a:r>
            <a:r>
              <a:rPr lang="en-US" sz="2400" b="1"/>
              <a:t>industry.</a:t>
            </a:r>
            <a:endParaRPr lang="en-US" sz="2400" b="1">
              <a:cs typeface="Calibri"/>
            </a:endParaRPr>
          </a:p>
          <a:p>
            <a:pPr algn="ctr"/>
            <a:r>
              <a:rPr lang="en-US" sz="2400" i="1"/>
              <a:t>Employers shall ensure compliance with mandatory requirements of any applicable executive order or order of public health emergency</a:t>
            </a:r>
            <a:endParaRPr lang="en-US" sz="2400" i="1">
              <a:cs typeface="Calibri"/>
            </a:endParaRPr>
          </a:p>
        </p:txBody>
      </p:sp>
      <p:sp>
        <p:nvSpPr>
          <p:cNvPr id="2" name="Title 1"/>
          <p:cNvSpPr>
            <a:spLocks noGrp="1"/>
          </p:cNvSpPr>
          <p:nvPr>
            <p:ph type="ctrTitle"/>
          </p:nvPr>
        </p:nvSpPr>
        <p:spPr>
          <a:xfrm>
            <a:off x="1180357" y="494496"/>
            <a:ext cx="9687200" cy="688400"/>
          </a:xfrm>
        </p:spPr>
        <p:txBody>
          <a:bodyPr/>
          <a:lstStyle/>
          <a:p>
            <a:r>
              <a:rPr lang="en-US"/>
              <a:t>Common Areas-Physical Distancing</a:t>
            </a:r>
          </a:p>
        </p:txBody>
      </p:sp>
    </p:spTree>
    <p:extLst>
      <p:ext uri="{BB962C8B-B14F-4D97-AF65-F5344CB8AC3E}">
        <p14:creationId xmlns:p14="http://schemas.microsoft.com/office/powerpoint/2010/main" val="3997846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18152" y="1341380"/>
            <a:ext cx="11464881" cy="4883573"/>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If the work area </a:t>
            </a:r>
            <a:r>
              <a:rPr lang="en-US" sz="2400" b="1"/>
              <a:t>does not allow </a:t>
            </a:r>
            <a:r>
              <a:rPr lang="en-US" sz="2400"/>
              <a:t>employees to observe </a:t>
            </a:r>
            <a:r>
              <a:rPr lang="en-US" sz="2400" b="1"/>
              <a:t>physical distancing </a:t>
            </a:r>
            <a:r>
              <a:rPr lang="en-US" sz="2400"/>
              <a:t>requirements, employers </a:t>
            </a:r>
            <a:r>
              <a:rPr lang="en-US" sz="2400" b="1">
                <a:solidFill>
                  <a:srgbClr val="FF0000"/>
                </a:solidFill>
              </a:rPr>
              <a:t>shall</a:t>
            </a:r>
            <a:r>
              <a:rPr lang="en-US" sz="2400"/>
              <a:t> ensure </a:t>
            </a:r>
            <a:r>
              <a:rPr lang="en-US" sz="2400" b="1"/>
              <a:t>compliance</a:t>
            </a:r>
            <a:r>
              <a:rPr lang="en-US" sz="2400"/>
              <a:t> with </a:t>
            </a:r>
            <a:r>
              <a:rPr lang="en-US" sz="2400" b="1"/>
              <a:t>respiratory protection </a:t>
            </a:r>
            <a:r>
              <a:rPr lang="en-US" sz="2400"/>
              <a:t>and </a:t>
            </a:r>
            <a:r>
              <a:rPr lang="en-US" sz="2400" b="1"/>
              <a:t>personal protective equipment applicable to its industry.</a:t>
            </a:r>
          </a:p>
          <a:p>
            <a:endParaRPr lang="en-US" sz="2400" b="1">
              <a:cs typeface="Calibri"/>
            </a:endParaRPr>
          </a:p>
          <a:p>
            <a:pPr marL="342900" indent="-342900">
              <a:buFont typeface="Arial" panose="020B0604020202020204" pitchFamily="34" charset="0"/>
              <a:buChar char="•"/>
            </a:pPr>
            <a:r>
              <a:rPr lang="en-US" sz="2400"/>
              <a:t>Employers </a:t>
            </a:r>
            <a:r>
              <a:rPr lang="en-US" sz="2400" b="1">
                <a:solidFill>
                  <a:srgbClr val="FF0000"/>
                </a:solidFill>
              </a:rPr>
              <a:t>shall</a:t>
            </a:r>
            <a:r>
              <a:rPr lang="en-US" sz="2400"/>
              <a:t> also ensure </a:t>
            </a:r>
            <a:r>
              <a:rPr lang="en-US" sz="2400" b="1"/>
              <a:t>compliance</a:t>
            </a:r>
            <a:r>
              <a:rPr lang="en-US" sz="2400"/>
              <a:t> with </a:t>
            </a:r>
            <a:r>
              <a:rPr lang="en-US" sz="2400" b="1"/>
              <a:t>mandatory</a:t>
            </a:r>
            <a:r>
              <a:rPr lang="en-US" sz="2400"/>
              <a:t> </a:t>
            </a:r>
            <a:r>
              <a:rPr lang="en-US" sz="2400" b="1"/>
              <a:t>requirements</a:t>
            </a:r>
            <a:r>
              <a:rPr lang="en-US" sz="2400"/>
              <a:t> of any applicable Virginia </a:t>
            </a:r>
            <a:r>
              <a:rPr lang="en-US" sz="2400" b="1"/>
              <a:t>executive</a:t>
            </a:r>
            <a:r>
              <a:rPr lang="en-US" sz="2400"/>
              <a:t> </a:t>
            </a:r>
            <a:r>
              <a:rPr lang="en-US" sz="2400" b="1"/>
              <a:t>order</a:t>
            </a:r>
            <a:r>
              <a:rPr lang="en-US" sz="2400"/>
              <a:t> or order of </a:t>
            </a:r>
            <a:r>
              <a:rPr lang="en-US" sz="2400" b="1"/>
              <a:t>public health emergency</a:t>
            </a:r>
            <a:r>
              <a:rPr lang="en-US" sz="2400"/>
              <a:t>.</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a:t>Nothing in this section </a:t>
            </a:r>
            <a:r>
              <a:rPr lang="en-US" sz="2400" b="1">
                <a:solidFill>
                  <a:srgbClr val="FF0000"/>
                </a:solidFill>
              </a:rPr>
              <a:t>shall</a:t>
            </a:r>
            <a:r>
              <a:rPr lang="en-US" sz="2400"/>
              <a:t> </a:t>
            </a:r>
            <a:r>
              <a:rPr lang="en-US" sz="2400" b="1"/>
              <a:t>require</a:t>
            </a:r>
            <a:r>
              <a:rPr lang="en-US" sz="2400"/>
              <a:t> the </a:t>
            </a:r>
            <a:r>
              <a:rPr lang="en-US" sz="2400" b="1"/>
              <a:t>use</a:t>
            </a:r>
            <a:r>
              <a:rPr lang="en-US" sz="2400"/>
              <a:t> of a respirator, surgical/medical procedure mask, or face covering by any employee for whom doing so would be </a:t>
            </a:r>
            <a:r>
              <a:rPr lang="en-US" sz="2400" b="1"/>
              <a:t>contrary</a:t>
            </a:r>
            <a:r>
              <a:rPr lang="en-US" sz="2400"/>
              <a:t> to their </a:t>
            </a:r>
            <a:r>
              <a:rPr lang="en-US" sz="2400" b="1"/>
              <a:t>health</a:t>
            </a:r>
            <a:r>
              <a:rPr lang="en-US" sz="2400"/>
              <a:t> or </a:t>
            </a:r>
            <a:r>
              <a:rPr lang="en-US" sz="2400" b="1"/>
              <a:t>safety</a:t>
            </a:r>
            <a:r>
              <a:rPr lang="en-US" sz="2400"/>
              <a:t> because of a medical condition; however, nothing in this standard </a:t>
            </a:r>
            <a:r>
              <a:rPr lang="en-US" sz="2400" b="1">
                <a:solidFill>
                  <a:srgbClr val="FF0000"/>
                </a:solidFill>
              </a:rPr>
              <a:t>shall</a:t>
            </a:r>
            <a:r>
              <a:rPr lang="en-US" sz="2400"/>
              <a:t> negate an employer’s </a:t>
            </a:r>
            <a:r>
              <a:rPr lang="en-US" sz="2400" b="1"/>
              <a:t>obligations</a:t>
            </a:r>
            <a:r>
              <a:rPr lang="en-US" sz="2400"/>
              <a:t> to </a:t>
            </a:r>
            <a:r>
              <a:rPr lang="en-US" sz="2400" b="1"/>
              <a:t>comply</a:t>
            </a:r>
            <a:r>
              <a:rPr lang="en-US" sz="2400"/>
              <a:t> with </a:t>
            </a:r>
            <a:r>
              <a:rPr lang="en-US" sz="2400" b="1"/>
              <a:t>personal protective equipment </a:t>
            </a:r>
            <a:r>
              <a:rPr lang="en-US" sz="2400"/>
              <a:t>and </a:t>
            </a:r>
            <a:r>
              <a:rPr lang="en-US" sz="2400" b="1"/>
              <a:t>respiratory protection </a:t>
            </a:r>
            <a:r>
              <a:rPr lang="en-US" sz="2400"/>
              <a:t>standards applicable to its industry.</a:t>
            </a:r>
            <a:endParaRPr lang="en-US" sz="2400">
              <a:cs typeface="Calibri"/>
            </a:endParaRPr>
          </a:p>
          <a:p>
            <a:pPr marL="342900" indent="-342900">
              <a:buFont typeface="Arial" panose="020B0604020202020204" pitchFamily="34" charset="0"/>
              <a:buChar char="•"/>
            </a:pPr>
            <a:endParaRPr lang="en-US" sz="2400"/>
          </a:p>
          <a:p>
            <a:endParaRPr lang="en-US" sz="2400"/>
          </a:p>
        </p:txBody>
      </p:sp>
      <p:sp>
        <p:nvSpPr>
          <p:cNvPr id="835" name="Google Shape;835;p57"/>
          <p:cNvSpPr txBox="1">
            <a:spLocks noGrp="1"/>
          </p:cNvSpPr>
          <p:nvPr>
            <p:ph type="ctrTitle"/>
          </p:nvPr>
        </p:nvSpPr>
        <p:spPr/>
        <p:txBody>
          <a:bodyPr/>
          <a:lstStyle/>
          <a:p>
            <a:r>
              <a:rPr lang="en-US"/>
              <a:t>Physical Distancing – Face Covering Information</a:t>
            </a:r>
          </a:p>
        </p:txBody>
      </p:sp>
      <p:pic>
        <p:nvPicPr>
          <p:cNvPr id="29698" name="Picture 2" descr="Niles Mayor Issues Immediate Order For All To Wear Face Coverin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875" y="5373500"/>
            <a:ext cx="1432426" cy="143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49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318846" y="1659439"/>
            <a:ext cx="9077896" cy="4161070"/>
          </a:xfrm>
          <a:prstGeom prst="rect">
            <a:avLst/>
          </a:prstGeom>
          <a:noFill/>
          <a:ln>
            <a:noFill/>
          </a:ln>
        </p:spPr>
        <p:txBody>
          <a:bodyPr spcFirstLastPara="1" wrap="square" lIns="121900" tIns="243833" rIns="121900" bIns="0" anchor="t" anchorCtr="0">
            <a:noAutofit/>
          </a:bodyPr>
          <a:lstStyle/>
          <a:p>
            <a:pPr marL="342900" indent="-342900">
              <a:buFont typeface="Arial" panose="020B0604020202020204" pitchFamily="34" charset="0"/>
              <a:buChar char="•"/>
            </a:pPr>
            <a:r>
              <a:rPr lang="en-US" sz="2400"/>
              <a:t>Requests to the Department of Labor and Industry for </a:t>
            </a:r>
            <a:r>
              <a:rPr lang="en-US" sz="2400" b="1"/>
              <a:t>religious waivers </a:t>
            </a:r>
            <a:r>
              <a:rPr lang="en-US" sz="2400"/>
              <a:t>from the </a:t>
            </a:r>
            <a:r>
              <a:rPr lang="en-US" sz="2400" b="1"/>
              <a:t>required</a:t>
            </a:r>
            <a:r>
              <a:rPr lang="en-US" sz="2400"/>
              <a:t> </a:t>
            </a:r>
            <a:r>
              <a:rPr lang="en-US" sz="2400" b="1"/>
              <a:t>use</a:t>
            </a:r>
            <a:r>
              <a:rPr lang="en-US" sz="2400"/>
              <a:t> of respirators, surgical/medical procedure masks, or face coverings will be </a:t>
            </a:r>
            <a:r>
              <a:rPr lang="en-US" sz="2400" b="1"/>
              <a:t>handled</a:t>
            </a:r>
            <a:r>
              <a:rPr lang="en-US" sz="2400"/>
              <a:t> in accordance with the </a:t>
            </a:r>
            <a:r>
              <a:rPr lang="en-US" sz="2400" b="1"/>
              <a:t>requirements</a:t>
            </a:r>
            <a:r>
              <a:rPr lang="en-US" sz="2400"/>
              <a:t> of </a:t>
            </a:r>
            <a:r>
              <a:rPr lang="en-US" sz="2400" b="1"/>
              <a:t>applicable</a:t>
            </a:r>
            <a:r>
              <a:rPr lang="en-US" sz="2400"/>
              <a:t> federal and state law, standards, regulations and the U.S. and Virginia Constitutions, </a:t>
            </a:r>
            <a:r>
              <a:rPr lang="en-US" sz="2400" b="1"/>
              <a:t>after consultation </a:t>
            </a:r>
            <a:r>
              <a:rPr lang="en-US" sz="2400"/>
              <a:t>with the Office of the Attorney General</a:t>
            </a:r>
          </a:p>
          <a:p>
            <a:pPr marL="342900" indent="-342900">
              <a:buFont typeface="Arial" panose="020B0604020202020204" pitchFamily="34" charset="0"/>
              <a:buChar char="•"/>
            </a:pPr>
            <a:endParaRPr lang="en-US" sz="2400"/>
          </a:p>
          <a:p>
            <a:endParaRPr lang="en-US" sz="2400"/>
          </a:p>
        </p:txBody>
      </p:sp>
      <p:sp>
        <p:nvSpPr>
          <p:cNvPr id="835" name="Google Shape;835;p57"/>
          <p:cNvSpPr txBox="1">
            <a:spLocks noGrp="1"/>
          </p:cNvSpPr>
          <p:nvPr>
            <p:ph type="ctrTitle"/>
          </p:nvPr>
        </p:nvSpPr>
        <p:spPr/>
        <p:txBody>
          <a:bodyPr/>
          <a:lstStyle/>
          <a:p>
            <a:r>
              <a:rPr lang="en-US"/>
              <a:t>Physical Distancing – Face Covering Waiver</a:t>
            </a:r>
          </a:p>
        </p:txBody>
      </p:sp>
    </p:spTree>
    <p:extLst>
      <p:ext uri="{BB962C8B-B14F-4D97-AF65-F5344CB8AC3E}">
        <p14:creationId xmlns:p14="http://schemas.microsoft.com/office/powerpoint/2010/main" val="34488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66051" y="1173363"/>
            <a:ext cx="11721149" cy="5505023"/>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800">
                <a:ea typeface="Anaheim"/>
                <a:cs typeface="Anaheim"/>
                <a:sym typeface="Anaheim"/>
              </a:rPr>
              <a:t>This standard </a:t>
            </a:r>
            <a:r>
              <a:rPr lang="en-US" sz="2800" b="1">
                <a:solidFill>
                  <a:srgbClr val="FF0000"/>
                </a:solidFill>
                <a:ea typeface="Anaheim"/>
                <a:cs typeface="Anaheim"/>
                <a:sym typeface="Anaheim"/>
              </a:rPr>
              <a:t>shall</a:t>
            </a:r>
            <a:r>
              <a:rPr lang="en-US" sz="2800">
                <a:ea typeface="Anaheim"/>
                <a:cs typeface="Anaheim"/>
                <a:sym typeface="Anaheim"/>
              </a:rPr>
              <a:t> </a:t>
            </a:r>
            <a:r>
              <a:rPr lang="en-US" sz="2800" b="1">
                <a:ea typeface="Anaheim"/>
                <a:cs typeface="Anaheim"/>
                <a:sym typeface="Anaheim"/>
              </a:rPr>
              <a:t>not</a:t>
            </a:r>
            <a:r>
              <a:rPr lang="en-US" sz="2800">
                <a:ea typeface="Anaheim"/>
                <a:cs typeface="Anaheim"/>
                <a:sym typeface="Anaheim"/>
              </a:rPr>
              <a:t> </a:t>
            </a:r>
            <a:r>
              <a:rPr lang="en-US" sz="2800" b="1">
                <a:ea typeface="Anaheim"/>
                <a:cs typeface="Anaheim"/>
                <a:sym typeface="Anaheim"/>
              </a:rPr>
              <a:t>conflict</a:t>
            </a:r>
            <a:r>
              <a:rPr lang="en-US" sz="2800">
                <a:ea typeface="Anaheim"/>
                <a:cs typeface="Anaheim"/>
                <a:sym typeface="Anaheim"/>
              </a:rPr>
              <a:t> with </a:t>
            </a:r>
            <a:r>
              <a:rPr lang="en-US" sz="2800" b="1">
                <a:ea typeface="Anaheim"/>
                <a:cs typeface="Anaheim"/>
                <a:sym typeface="Anaheim"/>
              </a:rPr>
              <a:t>requirements</a:t>
            </a:r>
            <a:r>
              <a:rPr lang="en-US" sz="2800">
                <a:ea typeface="Anaheim"/>
                <a:cs typeface="Anaheim"/>
                <a:sym typeface="Anaheim"/>
              </a:rPr>
              <a:t> and </a:t>
            </a:r>
            <a:r>
              <a:rPr lang="en-US" sz="2800" b="1">
                <a:ea typeface="Anaheim"/>
                <a:cs typeface="Anaheim"/>
                <a:sym typeface="Anaheim"/>
              </a:rPr>
              <a:t>guidelines</a:t>
            </a:r>
            <a:r>
              <a:rPr lang="en-US" sz="2800">
                <a:ea typeface="Anaheim"/>
                <a:cs typeface="Anaheim"/>
                <a:sym typeface="Anaheim"/>
              </a:rPr>
              <a:t> applicable to businesses set out in any </a:t>
            </a:r>
            <a:r>
              <a:rPr lang="en-US" sz="2800" b="1">
                <a:ea typeface="Anaheim"/>
                <a:cs typeface="Anaheim"/>
                <a:sym typeface="Anaheim"/>
              </a:rPr>
              <a:t>applicable Virginia executive order </a:t>
            </a:r>
            <a:r>
              <a:rPr lang="en-US" sz="2800">
                <a:ea typeface="Anaheim"/>
                <a:cs typeface="Anaheim"/>
                <a:sym typeface="Anaheim"/>
              </a:rPr>
              <a:t>or order of </a:t>
            </a:r>
            <a:r>
              <a:rPr lang="en-US" sz="2800" b="1">
                <a:ea typeface="Anaheim"/>
                <a:cs typeface="Anaheim"/>
                <a:sym typeface="Anaheim"/>
              </a:rPr>
              <a:t>public health emergency.</a:t>
            </a:r>
            <a:endParaRPr lang="en-US" sz="2800"/>
          </a:p>
          <a:p>
            <a:pPr marL="186690">
              <a:buSzPct val="100000"/>
            </a:pPr>
            <a:endParaRPr lang="en-US" sz="2800" b="1">
              <a:ea typeface="Anaheim"/>
              <a:cs typeface="Anaheim"/>
            </a:endParaRPr>
          </a:p>
          <a:p>
            <a:pPr marL="567055" indent="-380365">
              <a:buSzPct val="100000"/>
              <a:buFont typeface="Arial" panose="020B0604020202020204" pitchFamily="34" charset="0"/>
              <a:buChar char="•"/>
            </a:pPr>
            <a:r>
              <a:rPr lang="en-US" sz="2800">
                <a:ea typeface="Anaheim"/>
                <a:cs typeface="Anaheim"/>
                <a:sym typeface="Anaheim"/>
              </a:rPr>
              <a:t>To the extent that an </a:t>
            </a:r>
            <a:r>
              <a:rPr lang="en-US" sz="2800" b="1">
                <a:ea typeface="Anaheim"/>
                <a:cs typeface="Anaheim"/>
                <a:sym typeface="Anaheim"/>
              </a:rPr>
              <a:t>employer</a:t>
            </a:r>
            <a:r>
              <a:rPr lang="en-US" sz="2800">
                <a:ea typeface="Anaheim"/>
                <a:cs typeface="Anaheim"/>
                <a:sym typeface="Anaheim"/>
              </a:rPr>
              <a:t> actually </a:t>
            </a:r>
            <a:r>
              <a:rPr lang="en-US" sz="2800" b="1">
                <a:ea typeface="Anaheim"/>
                <a:cs typeface="Anaheim"/>
                <a:sym typeface="Anaheim"/>
              </a:rPr>
              <a:t>complies</a:t>
            </a:r>
            <a:r>
              <a:rPr lang="en-US" sz="2800">
                <a:ea typeface="Anaheim"/>
                <a:cs typeface="Anaheim"/>
                <a:sym typeface="Anaheim"/>
              </a:rPr>
              <a:t> with a </a:t>
            </a:r>
            <a:r>
              <a:rPr lang="en-US" sz="2800" b="1">
                <a:ea typeface="Anaheim"/>
                <a:cs typeface="Anaheim"/>
                <a:sym typeface="Anaheim"/>
              </a:rPr>
              <a:t>recommendation</a:t>
            </a:r>
            <a:r>
              <a:rPr lang="en-US" sz="2800">
                <a:ea typeface="Anaheim"/>
                <a:cs typeface="Anaheim"/>
                <a:sym typeface="Anaheim"/>
              </a:rPr>
              <a:t> contained in </a:t>
            </a:r>
            <a:r>
              <a:rPr lang="en-US" sz="2800" b="1">
                <a:ea typeface="Anaheim"/>
                <a:cs typeface="Anaheim"/>
                <a:sym typeface="Anaheim"/>
              </a:rPr>
              <a:t>CDC guidelines</a:t>
            </a:r>
            <a:r>
              <a:rPr lang="en-US" sz="2800">
                <a:ea typeface="Anaheim"/>
                <a:cs typeface="Anaheim"/>
                <a:sym typeface="Anaheim"/>
              </a:rPr>
              <a:t>, whether </a:t>
            </a:r>
            <a:r>
              <a:rPr lang="en-US" sz="2800" b="1">
                <a:ea typeface="Anaheim"/>
                <a:cs typeface="Anaheim"/>
                <a:sym typeface="Anaheim"/>
              </a:rPr>
              <a:t>mandatory</a:t>
            </a:r>
            <a:r>
              <a:rPr lang="en-US" sz="2800">
                <a:ea typeface="Anaheim"/>
                <a:cs typeface="Anaheim"/>
                <a:sym typeface="Anaheim"/>
              </a:rPr>
              <a:t> or </a:t>
            </a:r>
            <a:r>
              <a:rPr lang="en-US" sz="2800" b="1">
                <a:ea typeface="Anaheim"/>
                <a:cs typeface="Anaheim"/>
                <a:sym typeface="Anaheim"/>
              </a:rPr>
              <a:t>non-mandatory </a:t>
            </a:r>
            <a:r>
              <a:rPr lang="en-US" sz="2800">
                <a:ea typeface="Anaheim"/>
                <a:cs typeface="Anaheim"/>
                <a:sym typeface="Anaheim"/>
              </a:rPr>
              <a:t>to </a:t>
            </a:r>
            <a:r>
              <a:rPr lang="en-US" sz="2800" b="1">
                <a:ea typeface="Anaheim"/>
                <a:cs typeface="Anaheim"/>
                <a:sym typeface="Anaheim"/>
              </a:rPr>
              <a:t>mitigate</a:t>
            </a:r>
            <a:r>
              <a:rPr lang="en-US" sz="2800">
                <a:ea typeface="Anaheim"/>
                <a:cs typeface="Anaheim"/>
                <a:sym typeface="Anaheim"/>
              </a:rPr>
              <a:t> SARS-CoV-2 virus and COVID-19  related </a:t>
            </a:r>
            <a:r>
              <a:rPr lang="en-US" sz="2800" b="1">
                <a:ea typeface="Anaheim"/>
                <a:cs typeface="Anaheim"/>
                <a:sym typeface="Anaheim"/>
              </a:rPr>
              <a:t>hazards</a:t>
            </a:r>
            <a:r>
              <a:rPr lang="en-US" sz="2800">
                <a:ea typeface="Anaheim"/>
                <a:cs typeface="Anaheim"/>
                <a:sym typeface="Anaheim"/>
              </a:rPr>
              <a:t> or </a:t>
            </a:r>
            <a:r>
              <a:rPr lang="en-US" sz="2800" b="1">
                <a:ea typeface="Anaheim"/>
                <a:cs typeface="Anaheim"/>
                <a:sym typeface="Anaheim"/>
              </a:rPr>
              <a:t>job tasks </a:t>
            </a:r>
            <a:r>
              <a:rPr lang="en-US" sz="2800">
                <a:ea typeface="Anaheim"/>
                <a:cs typeface="Anaheim"/>
                <a:sym typeface="Anaheim"/>
              </a:rPr>
              <a:t>addressed by this standard, and </a:t>
            </a:r>
            <a:r>
              <a:rPr lang="en-US" sz="2800" b="1">
                <a:ea typeface="Anaheim"/>
                <a:cs typeface="Anaheim"/>
                <a:sym typeface="Anaheim"/>
              </a:rPr>
              <a:t>provided</a:t>
            </a:r>
            <a:r>
              <a:rPr lang="en-US" sz="2800">
                <a:ea typeface="Anaheim"/>
                <a:cs typeface="Anaheim"/>
                <a:sym typeface="Anaheim"/>
              </a:rPr>
              <a:t> that the CDC </a:t>
            </a:r>
            <a:r>
              <a:rPr lang="en-US" sz="2800" b="1">
                <a:ea typeface="Anaheim"/>
                <a:cs typeface="Anaheim"/>
                <a:sym typeface="Anaheim"/>
              </a:rPr>
              <a:t>recommendation</a:t>
            </a:r>
            <a:r>
              <a:rPr lang="en-US" sz="2800">
                <a:ea typeface="Anaheim"/>
                <a:cs typeface="Anaheim"/>
                <a:sym typeface="Anaheim"/>
              </a:rPr>
              <a:t> provides </a:t>
            </a:r>
            <a:r>
              <a:rPr lang="en-US" sz="2800" b="1">
                <a:ea typeface="Anaheim"/>
                <a:cs typeface="Anaheim"/>
                <a:sym typeface="Anaheim"/>
              </a:rPr>
              <a:t>equivalent or greater </a:t>
            </a:r>
            <a:r>
              <a:rPr lang="en-US" sz="2800">
                <a:ea typeface="Anaheim"/>
                <a:cs typeface="Anaheim"/>
                <a:sym typeface="Anaheim"/>
              </a:rPr>
              <a:t>protection than provided by a provision of this standard, the </a:t>
            </a:r>
            <a:r>
              <a:rPr lang="en-US" sz="2800" b="1">
                <a:ea typeface="Anaheim"/>
                <a:cs typeface="Anaheim"/>
                <a:sym typeface="Anaheim"/>
              </a:rPr>
              <a:t>employer’s actions shall be considered in compliance with this standard.</a:t>
            </a:r>
            <a:endParaRPr lang="en-US" sz="2800" b="1">
              <a:ea typeface="Anaheim"/>
              <a:cs typeface="Anaheim"/>
            </a:endParaRPr>
          </a:p>
          <a:p>
            <a:pPr marL="186690">
              <a:buSzPct val="100000"/>
            </a:pPr>
            <a:endParaRPr lang="en-US" sz="2400" b="1">
              <a:ea typeface="Anaheim"/>
              <a:cs typeface="Anaheim"/>
            </a:endParaRPr>
          </a:p>
        </p:txBody>
      </p:sp>
      <p:sp>
        <p:nvSpPr>
          <p:cNvPr id="835" name="Google Shape;835;p57"/>
          <p:cNvSpPr txBox="1">
            <a:spLocks noGrp="1"/>
          </p:cNvSpPr>
          <p:nvPr>
            <p:ph type="ctrTitle"/>
          </p:nvPr>
        </p:nvSpPr>
        <p:spPr/>
        <p:txBody>
          <a:bodyPr/>
          <a:lstStyle/>
          <a:p>
            <a:r>
              <a:rPr lang="en-US"/>
              <a:t>Compliance</a:t>
            </a:r>
          </a:p>
        </p:txBody>
      </p:sp>
    </p:spTree>
    <p:extLst>
      <p:ext uri="{BB962C8B-B14F-4D97-AF65-F5344CB8AC3E}">
        <p14:creationId xmlns:p14="http://schemas.microsoft.com/office/powerpoint/2010/main" val="914203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4944" y="999268"/>
            <a:ext cx="11061107" cy="4047516"/>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a:t>In </a:t>
            </a:r>
            <a:r>
              <a:rPr lang="en-US" sz="2400" b="1"/>
              <a:t>addition</a:t>
            </a:r>
            <a:r>
              <a:rPr lang="en-US" sz="2400"/>
              <a:t> to the </a:t>
            </a:r>
            <a:r>
              <a:rPr lang="en-US" sz="2400" b="1"/>
              <a:t>requirements</a:t>
            </a:r>
            <a:r>
              <a:rPr lang="en-US" sz="2400"/>
              <a:t> in this standard, employers </a:t>
            </a:r>
            <a:r>
              <a:rPr lang="en-US" sz="2400" b="1">
                <a:solidFill>
                  <a:srgbClr val="FF0000"/>
                </a:solidFill>
              </a:rPr>
              <a:t>shall</a:t>
            </a:r>
            <a:r>
              <a:rPr lang="en-US" sz="2400"/>
              <a:t> </a:t>
            </a:r>
            <a:r>
              <a:rPr lang="en-US" sz="2400" b="1"/>
              <a:t>comply</a:t>
            </a:r>
            <a:r>
              <a:rPr lang="en-US" sz="2400"/>
              <a:t> with </a:t>
            </a:r>
            <a:r>
              <a:rPr lang="en-US" sz="2400" b="1"/>
              <a:t>VOSH</a:t>
            </a:r>
            <a:r>
              <a:rPr lang="en-US" sz="2400"/>
              <a:t> </a:t>
            </a:r>
            <a:r>
              <a:rPr lang="en-US" sz="2400" b="1"/>
              <a:t>sanitation</a:t>
            </a:r>
            <a:r>
              <a:rPr lang="en-US" sz="2400"/>
              <a:t> </a:t>
            </a:r>
            <a:r>
              <a:rPr lang="en-US" sz="2400" b="1"/>
              <a:t>applicable</a:t>
            </a:r>
            <a:r>
              <a:rPr lang="en-US" sz="2400"/>
              <a:t> to its indu</a:t>
            </a:r>
            <a:r>
              <a:rPr lang="en-US" sz="2400" b="1"/>
              <a:t>s</a:t>
            </a:r>
            <a:r>
              <a:rPr lang="en-US" sz="2400"/>
              <a:t>try.</a:t>
            </a:r>
            <a:endParaRPr lang="en-US"/>
          </a:p>
          <a:p>
            <a:endParaRPr lang="en-US" sz="2400">
              <a:cs typeface="Calibri"/>
            </a:endParaRPr>
          </a:p>
          <a:p>
            <a:pPr marL="380365" indent="-380365">
              <a:buFont typeface="Arial" panose="020B0604020202020204" pitchFamily="34" charset="0"/>
              <a:buChar char="•"/>
            </a:pPr>
            <a:r>
              <a:rPr lang="en-US" sz="2400"/>
              <a:t>Employees that </a:t>
            </a:r>
            <a:r>
              <a:rPr lang="en-US" sz="2400" b="1"/>
              <a:t>interact</a:t>
            </a:r>
            <a:r>
              <a:rPr lang="en-US" sz="2400"/>
              <a:t> with customers, the general public, contractors, etc., </a:t>
            </a:r>
            <a:r>
              <a:rPr lang="en-US" sz="2400" b="1">
                <a:solidFill>
                  <a:srgbClr val="FF0000"/>
                </a:solidFill>
              </a:rPr>
              <a:t>shall</a:t>
            </a:r>
            <a:r>
              <a:rPr lang="en-US" sz="2400"/>
              <a:t> be </a:t>
            </a:r>
            <a:r>
              <a:rPr lang="en-US" sz="2400" b="1"/>
              <a:t>provided</a:t>
            </a:r>
            <a:r>
              <a:rPr lang="en-US" sz="2400"/>
              <a:t> with and </a:t>
            </a:r>
            <a:r>
              <a:rPr lang="en-US" sz="2400" b="1"/>
              <a:t>immediately</a:t>
            </a:r>
            <a:r>
              <a:rPr lang="en-US" sz="2400"/>
              <a:t> </a:t>
            </a:r>
            <a:r>
              <a:rPr lang="en-US" sz="2400" b="1"/>
              <a:t>use</a:t>
            </a:r>
            <a:r>
              <a:rPr lang="en-US" sz="2400"/>
              <a:t> supplies to clean and disinfectant surfaces contacted during the interaction where there is the potential for exposure to SARS-CoV-2 virus by themselves or other employees.</a:t>
            </a:r>
            <a:endParaRPr lang="en-US" sz="2400">
              <a:cs typeface="Calibri"/>
            </a:endParaRPr>
          </a:p>
          <a:p>
            <a:pPr algn="ctr"/>
            <a:r>
              <a:rPr lang="en-US" sz="2400" b="1" i="1"/>
              <a:t>All employers must comply with the hazard communication standard </a:t>
            </a:r>
            <a:endParaRPr lang="en-US" sz="2400" b="1" i="1">
              <a:cs typeface="Calibri"/>
            </a:endParaRPr>
          </a:p>
          <a:p>
            <a:pPr marL="380365" indent="-380365">
              <a:buFont typeface="Arial" panose="020B0604020202020204" pitchFamily="34" charset="0"/>
              <a:buChar char="•"/>
            </a:pPr>
            <a:endParaRPr lang="en-US" sz="2400">
              <a:cs typeface="Calibri" panose="020F0502020204030204"/>
            </a:endParaRPr>
          </a:p>
        </p:txBody>
      </p:sp>
      <p:sp>
        <p:nvSpPr>
          <p:cNvPr id="835" name="Google Shape;835;p57"/>
          <p:cNvSpPr txBox="1">
            <a:spLocks noGrp="1"/>
          </p:cNvSpPr>
          <p:nvPr>
            <p:ph type="ctrTitle"/>
          </p:nvPr>
        </p:nvSpPr>
        <p:spPr/>
        <p:txBody>
          <a:bodyPr/>
          <a:lstStyle/>
          <a:p>
            <a:r>
              <a:rPr lang="en-US"/>
              <a:t>Sanitation and Disinfecting</a:t>
            </a:r>
          </a:p>
        </p:txBody>
      </p:sp>
      <p:pic>
        <p:nvPicPr>
          <p:cNvPr id="30724" name="Picture 4" descr="COVID-19 Cleaning and Disinfecting Tips | Bon Secour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591" y="4562058"/>
            <a:ext cx="3930816" cy="199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79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6" y="1157529"/>
            <a:ext cx="11133667" cy="3995896"/>
          </a:xfrm>
          <a:prstGeom prst="rect">
            <a:avLst/>
          </a:prstGeom>
          <a:noFill/>
          <a:ln>
            <a:noFill/>
          </a:ln>
        </p:spPr>
        <p:txBody>
          <a:bodyPr spcFirstLastPara="1" wrap="square" lIns="121900" tIns="243833" rIns="121900" bIns="0" anchor="ctr" anchorCtr="0">
            <a:noAutofit/>
          </a:bodyPr>
          <a:lstStyle/>
          <a:p>
            <a:pPr marL="380990" indent="-380990">
              <a:buFont typeface="Arial" panose="020B0604020202020204" pitchFamily="34" charset="0"/>
              <a:buChar char="•"/>
            </a:pPr>
            <a:r>
              <a:rPr lang="en-US" sz="2400" b="1"/>
              <a:t>Areas</a:t>
            </a:r>
            <a:r>
              <a:rPr lang="en-US" sz="2400"/>
              <a:t> where </a:t>
            </a:r>
            <a:r>
              <a:rPr lang="en-US" sz="2400" b="1"/>
              <a:t>known</a:t>
            </a:r>
            <a:r>
              <a:rPr lang="en-US" sz="2400"/>
              <a:t> or </a:t>
            </a:r>
            <a:r>
              <a:rPr lang="en-US" sz="2400" b="1"/>
              <a:t>suspected</a:t>
            </a:r>
            <a:r>
              <a:rPr lang="en-US" sz="2400"/>
              <a:t> to be infected with SARS-CoV-2 virus employees or other persons accessed or </a:t>
            </a:r>
            <a:r>
              <a:rPr lang="en-US" sz="2400" b="1"/>
              <a:t>worked</a:t>
            </a:r>
            <a:r>
              <a:rPr lang="en-US" sz="2400"/>
              <a:t> </a:t>
            </a:r>
            <a:r>
              <a:rPr lang="en-US" sz="2400" b="1">
                <a:solidFill>
                  <a:srgbClr val="FF0000"/>
                </a:solidFill>
              </a:rPr>
              <a:t>shall</a:t>
            </a:r>
            <a:r>
              <a:rPr lang="en-US" sz="2400"/>
              <a:t> be cleaned and disinfected </a:t>
            </a:r>
            <a:r>
              <a:rPr lang="en-US" sz="2400" b="1"/>
              <a:t>prior</a:t>
            </a:r>
            <a:r>
              <a:rPr lang="en-US" sz="2400"/>
              <a:t> to </a:t>
            </a:r>
            <a:r>
              <a:rPr lang="en-US" sz="2400" b="1"/>
              <a:t>allowing</a:t>
            </a:r>
            <a:r>
              <a:rPr lang="en-US" sz="2400"/>
              <a:t> other employees to </a:t>
            </a:r>
            <a:r>
              <a:rPr lang="en-US" sz="2400" b="1"/>
              <a:t>access</a:t>
            </a:r>
            <a:r>
              <a:rPr lang="en-US" sz="2400"/>
              <a:t> the area . Where feasible, a period of 24 hours will be observed prior to cleaning and disinfecting. </a:t>
            </a:r>
            <a:r>
              <a:rPr lang="en-US" sz="2400">
                <a:solidFill>
                  <a:srgbClr val="FF0000"/>
                </a:solidFill>
              </a:rPr>
              <a:t>This requirement shall not apply if the area(s) in question have been unoccupied for seven or more days.</a:t>
            </a:r>
          </a:p>
          <a:p>
            <a:pPr marL="380990" indent="-380990">
              <a:buFont typeface="Arial" panose="020B0604020202020204" pitchFamily="34" charset="0"/>
              <a:buChar char="•"/>
            </a:pPr>
            <a:r>
              <a:rPr lang="en-US" sz="2400"/>
              <a:t>All </a:t>
            </a:r>
            <a:r>
              <a:rPr lang="en-US" sz="2400" b="1"/>
              <a:t>common spaces</a:t>
            </a:r>
            <a:r>
              <a:rPr lang="en-US" sz="2400"/>
              <a:t>, including bathrooms, frequently touched surfaces and doors, </a:t>
            </a:r>
            <a:r>
              <a:rPr lang="en-US" sz="2400" b="1">
                <a:solidFill>
                  <a:srgbClr val="FF0000"/>
                </a:solidFill>
              </a:rPr>
              <a:t>shall</a:t>
            </a:r>
            <a:r>
              <a:rPr lang="en-US" sz="2400"/>
              <a:t> at a minimum be </a:t>
            </a:r>
            <a:r>
              <a:rPr lang="en-US" sz="2400" b="1"/>
              <a:t>cleaned</a:t>
            </a:r>
            <a:r>
              <a:rPr lang="en-US" sz="2400"/>
              <a:t> and </a:t>
            </a:r>
            <a:r>
              <a:rPr lang="en-US" sz="2400" b="1"/>
              <a:t>disinfected</a:t>
            </a:r>
            <a:r>
              <a:rPr lang="en-US" sz="2400"/>
              <a:t> at the </a:t>
            </a:r>
            <a:r>
              <a:rPr lang="en-US" sz="2400" b="1"/>
              <a:t>end of each shift.</a:t>
            </a:r>
          </a:p>
          <a:p>
            <a:pPr marL="380990" indent="-380990">
              <a:buFont typeface="Arial" panose="020B0604020202020204" pitchFamily="34" charset="0"/>
              <a:buChar char="•"/>
            </a:pPr>
            <a:r>
              <a:rPr lang="en-US" sz="2400" b="1"/>
              <a:t>All Shared</a:t>
            </a:r>
            <a:r>
              <a:rPr lang="en-US" sz="2400"/>
              <a:t> tools, equipment, workspaces, and vehicles </a:t>
            </a:r>
            <a:r>
              <a:rPr lang="en-US" sz="2400" b="1">
                <a:solidFill>
                  <a:srgbClr val="FF0000"/>
                </a:solidFill>
              </a:rPr>
              <a:t>shall</a:t>
            </a:r>
            <a:r>
              <a:rPr lang="en-US" sz="2400"/>
              <a:t> be </a:t>
            </a:r>
            <a:r>
              <a:rPr lang="en-US" sz="2400" b="1"/>
              <a:t>cleaned</a:t>
            </a:r>
            <a:r>
              <a:rPr lang="en-US" sz="2400"/>
              <a:t> and </a:t>
            </a:r>
            <a:r>
              <a:rPr lang="en-US" sz="2400" b="1"/>
              <a:t>disinfected</a:t>
            </a:r>
            <a:r>
              <a:rPr lang="en-US" sz="2400"/>
              <a:t> </a:t>
            </a:r>
            <a:r>
              <a:rPr lang="en-US" sz="2400" b="1"/>
              <a:t>prior</a:t>
            </a:r>
            <a:r>
              <a:rPr lang="en-US" sz="2400"/>
              <a:t> to </a:t>
            </a:r>
            <a:r>
              <a:rPr lang="en-US" sz="2400" b="1"/>
              <a:t>transfer</a:t>
            </a:r>
            <a:r>
              <a:rPr lang="en-US" sz="2400"/>
              <a:t> from one employee to another.</a:t>
            </a:r>
          </a:p>
          <a:p>
            <a:pPr marL="380990" indent="-380990">
              <a:buFont typeface="Arial" panose="020B0604020202020204" pitchFamily="34" charset="0"/>
              <a:buChar char="•"/>
            </a:pPr>
            <a:endParaRPr lang="en-US" sz="2400"/>
          </a:p>
        </p:txBody>
      </p:sp>
      <p:sp>
        <p:nvSpPr>
          <p:cNvPr id="835" name="Google Shape;835;p57"/>
          <p:cNvSpPr txBox="1">
            <a:spLocks noGrp="1"/>
          </p:cNvSpPr>
          <p:nvPr>
            <p:ph type="ctrTitle"/>
          </p:nvPr>
        </p:nvSpPr>
        <p:spPr/>
        <p:txBody>
          <a:bodyPr/>
          <a:lstStyle/>
          <a:p>
            <a:r>
              <a:rPr lang="en-US"/>
              <a:t>Sanitation &amp; Disinfecting</a:t>
            </a:r>
          </a:p>
        </p:txBody>
      </p:sp>
      <p:pic>
        <p:nvPicPr>
          <p:cNvPr id="31746" name="Picture 2" descr="COVID-19 cleaning, disinfection guidelines | AgriLife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33" y="5153425"/>
            <a:ext cx="32385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ow much do I need to clean at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883" y="504865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ow to battle COVID-19: Clean and disinfect your space | WV New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1" y="5048650"/>
            <a:ext cx="261937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77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26571" y="1322637"/>
            <a:ext cx="8931038" cy="4901150"/>
          </a:xfrm>
          <a:prstGeom prst="rect">
            <a:avLst/>
          </a:prstGeom>
          <a:noFill/>
          <a:ln>
            <a:noFill/>
          </a:ln>
        </p:spPr>
        <p:txBody>
          <a:bodyPr spcFirstLastPara="1" wrap="square" lIns="121900" tIns="243833" rIns="121900" bIns="0" anchor="ctr" anchorCtr="0">
            <a:noAutofit/>
          </a:bodyPr>
          <a:lstStyle/>
          <a:p>
            <a:pPr marL="380365" indent="-380365">
              <a:buFont typeface="Arial" panose="020B0604020202020204" pitchFamily="34" charset="0"/>
              <a:buChar char="•"/>
            </a:pPr>
            <a:r>
              <a:rPr lang="en-US" sz="2400"/>
              <a:t>Employers </a:t>
            </a:r>
            <a:r>
              <a:rPr lang="en-US" sz="2400" b="1">
                <a:solidFill>
                  <a:srgbClr val="FF0000"/>
                </a:solidFill>
              </a:rPr>
              <a:t>shall</a:t>
            </a:r>
            <a:r>
              <a:rPr lang="en-US" sz="2400"/>
              <a:t> ensure that </a:t>
            </a:r>
            <a:r>
              <a:rPr lang="en-US" sz="2400" b="1"/>
              <a:t>cleaning</a:t>
            </a:r>
            <a:r>
              <a:rPr lang="en-US" sz="2400"/>
              <a:t> and </a:t>
            </a:r>
            <a:r>
              <a:rPr lang="en-US" sz="2400" b="1"/>
              <a:t>disinfecting</a:t>
            </a:r>
            <a:r>
              <a:rPr lang="en-US" sz="2400"/>
              <a:t> </a:t>
            </a:r>
            <a:r>
              <a:rPr lang="en-US" sz="2400" b="1"/>
              <a:t>products</a:t>
            </a:r>
            <a:r>
              <a:rPr lang="en-US" sz="2400"/>
              <a:t> are readily </a:t>
            </a:r>
            <a:r>
              <a:rPr lang="en-US" sz="2400" b="1"/>
              <a:t>available</a:t>
            </a:r>
            <a:r>
              <a:rPr lang="en-US" sz="2400"/>
              <a:t> to employees to </a:t>
            </a:r>
            <a:r>
              <a:rPr lang="en-US" sz="2400" b="1"/>
              <a:t>accomplish</a:t>
            </a:r>
            <a:r>
              <a:rPr lang="en-US" sz="2400"/>
              <a:t> the </a:t>
            </a:r>
            <a:r>
              <a:rPr lang="en-US" sz="2400" b="1"/>
              <a:t>required</a:t>
            </a:r>
            <a:r>
              <a:rPr lang="en-US" sz="2400"/>
              <a:t> cleaning and disinfecting.</a:t>
            </a:r>
            <a:endParaRPr lang="en-US"/>
          </a:p>
          <a:p>
            <a:endParaRPr lang="en-US" sz="2400">
              <a:cs typeface="Calibri" panose="020F0502020204030204"/>
            </a:endParaRPr>
          </a:p>
          <a:p>
            <a:pPr marL="380365" indent="-380365">
              <a:buFont typeface="Arial" panose="020B0604020202020204" pitchFamily="34" charset="0"/>
              <a:buChar char="•"/>
            </a:pPr>
            <a:r>
              <a:rPr lang="en-US" sz="2400"/>
              <a:t>Employers </a:t>
            </a:r>
            <a:r>
              <a:rPr lang="en-US" sz="2400" b="1">
                <a:solidFill>
                  <a:srgbClr val="FF0000"/>
                </a:solidFill>
              </a:rPr>
              <a:t>shall</a:t>
            </a:r>
            <a:r>
              <a:rPr lang="en-US" sz="2400"/>
              <a:t> ensure use of only </a:t>
            </a:r>
            <a:r>
              <a:rPr lang="en-US" sz="2400" b="1"/>
              <a:t>disinfecting</a:t>
            </a:r>
            <a:r>
              <a:rPr lang="en-US" sz="2400"/>
              <a:t> </a:t>
            </a:r>
            <a:r>
              <a:rPr lang="en-US" sz="2400" b="1"/>
              <a:t>chemicals</a:t>
            </a:r>
            <a:r>
              <a:rPr lang="en-US" sz="2400"/>
              <a:t> and </a:t>
            </a:r>
            <a:r>
              <a:rPr lang="en-US" sz="2400" b="1"/>
              <a:t>products</a:t>
            </a:r>
            <a:r>
              <a:rPr lang="en-US" sz="2400"/>
              <a:t> indicated in the Environmental Protection Act (</a:t>
            </a:r>
            <a:r>
              <a:rPr lang="en-US" sz="2400" b="1"/>
              <a:t>EPA</a:t>
            </a:r>
            <a:r>
              <a:rPr lang="en-US" sz="2400"/>
              <a:t>) </a:t>
            </a:r>
            <a:r>
              <a:rPr lang="en-US" sz="2400" b="1"/>
              <a:t>List N</a:t>
            </a:r>
            <a:r>
              <a:rPr lang="en-US" sz="2400"/>
              <a:t> for use </a:t>
            </a:r>
            <a:r>
              <a:rPr lang="en-US" sz="2400" b="1"/>
              <a:t>against</a:t>
            </a:r>
            <a:r>
              <a:rPr lang="en-US" sz="2400"/>
              <a:t> SARS-CoV-2 and emerging viral pathogens.</a:t>
            </a:r>
            <a:endParaRPr lang="en-US" sz="2400">
              <a:cs typeface="Calibri"/>
            </a:endParaRPr>
          </a:p>
          <a:p>
            <a:pPr marL="380365" indent="-380365">
              <a:buFont typeface="Arial" panose="020B0604020202020204" pitchFamily="34" charset="0"/>
              <a:buChar char="•"/>
            </a:pPr>
            <a:endParaRPr lang="en-US" sz="2400">
              <a:cs typeface="Calibri"/>
            </a:endParaRPr>
          </a:p>
          <a:p>
            <a:pPr marL="380365" indent="-380365">
              <a:buFont typeface="Arial" panose="020B0604020202020204" pitchFamily="34" charset="0"/>
              <a:buChar char="•"/>
            </a:pPr>
            <a:endParaRPr lang="en-US" sz="2400">
              <a:cs typeface="Calibri"/>
            </a:endParaRPr>
          </a:p>
          <a:p>
            <a:pPr marL="380365" indent="-380365">
              <a:buFont typeface="Arial" panose="020B0604020202020204" pitchFamily="34" charset="0"/>
              <a:buChar char="•"/>
            </a:pPr>
            <a:r>
              <a:rPr lang="en-US" sz="2400" b="1"/>
              <a:t>Follow</a:t>
            </a:r>
            <a:r>
              <a:rPr lang="en-US" sz="2400"/>
              <a:t> the manufacturer’s instructions for </a:t>
            </a:r>
            <a:r>
              <a:rPr lang="en-US" sz="2400" b="1"/>
              <a:t>use</a:t>
            </a:r>
            <a:r>
              <a:rPr lang="en-US" sz="2400"/>
              <a:t> of all </a:t>
            </a:r>
            <a:r>
              <a:rPr lang="en-US" sz="2400" b="1"/>
              <a:t>disinfecting chemicals and products are complied with.</a:t>
            </a:r>
            <a:endParaRPr lang="en-US" sz="2400" b="1">
              <a:cs typeface="Calibri"/>
            </a:endParaRPr>
          </a:p>
        </p:txBody>
      </p:sp>
      <p:sp>
        <p:nvSpPr>
          <p:cNvPr id="835" name="Google Shape;835;p57"/>
          <p:cNvSpPr txBox="1">
            <a:spLocks noGrp="1"/>
          </p:cNvSpPr>
          <p:nvPr>
            <p:ph type="ctrTitle"/>
          </p:nvPr>
        </p:nvSpPr>
        <p:spPr/>
        <p:txBody>
          <a:bodyPr/>
          <a:lstStyle/>
          <a:p>
            <a:r>
              <a:rPr lang="en-US"/>
              <a:t>Sanitation &amp; Disinfecting</a:t>
            </a:r>
          </a:p>
        </p:txBody>
      </p:sp>
      <p:sp>
        <p:nvSpPr>
          <p:cNvPr id="2" name="Rectangle 1"/>
          <p:cNvSpPr/>
          <p:nvPr/>
        </p:nvSpPr>
        <p:spPr>
          <a:xfrm>
            <a:off x="2405462" y="4458270"/>
            <a:ext cx="5019683" cy="653653"/>
          </a:xfrm>
          <a:prstGeom prst="rect">
            <a:avLst/>
          </a:prstGeom>
        </p:spPr>
        <p:txBody>
          <a:bodyPr wrap="square">
            <a:spAutoFit/>
          </a:bodyPr>
          <a:lstStyle/>
          <a:p>
            <a:r>
              <a:rPr lang="en-US">
                <a:hlinkClick r:id="rId3"/>
              </a:rPr>
              <a:t>https://www.epa.gov/pesticide-registration/list-n-disinfectants-use-against-sars-cov-2-covid-19</a:t>
            </a:r>
            <a:endParaRPr lang="en-US"/>
          </a:p>
        </p:txBody>
      </p:sp>
      <p:pic>
        <p:nvPicPr>
          <p:cNvPr id="32770" name="Picture 2" descr="Germs are all around you. Stay healthy. Wash your hands infographic 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609" y="1157529"/>
            <a:ext cx="2832487" cy="437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57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384133" y="1430854"/>
            <a:ext cx="11089789" cy="3967624"/>
          </a:xfrm>
          <a:prstGeom prst="rect">
            <a:avLst/>
          </a:prstGeom>
          <a:noFill/>
          <a:ln>
            <a:noFill/>
          </a:ln>
        </p:spPr>
        <p:txBody>
          <a:bodyPr spcFirstLastPara="1" wrap="square" lIns="121900" tIns="243833" rIns="121900" bIns="0" anchor="t" anchorCtr="0">
            <a:noAutofit/>
          </a:bodyPr>
          <a:lstStyle/>
          <a:p>
            <a:pPr marL="380365" lvl="1" indent="-380365">
              <a:buFont typeface="Arial" panose="020B0604020202020204" pitchFamily="34" charset="0"/>
              <a:buChar char="•"/>
            </a:pPr>
            <a:r>
              <a:rPr lang="en-US" sz="2400"/>
              <a:t>Employees </a:t>
            </a:r>
            <a:r>
              <a:rPr lang="en-US" sz="2400" b="1">
                <a:solidFill>
                  <a:srgbClr val="FF0000"/>
                </a:solidFill>
              </a:rPr>
              <a:t>shall</a:t>
            </a:r>
            <a:r>
              <a:rPr lang="en-US" sz="2400"/>
              <a:t> have </a:t>
            </a:r>
            <a:r>
              <a:rPr lang="en-US" sz="2400" b="1"/>
              <a:t>easy</a:t>
            </a:r>
            <a:r>
              <a:rPr lang="en-US" sz="2400"/>
              <a:t>, </a:t>
            </a:r>
            <a:r>
              <a:rPr lang="en-US" sz="2400" b="1"/>
              <a:t>frequent</a:t>
            </a:r>
            <a:r>
              <a:rPr lang="en-US" sz="2400"/>
              <a:t> access, and </a:t>
            </a:r>
            <a:r>
              <a:rPr lang="en-US" sz="2400" b="1"/>
              <a:t>permission</a:t>
            </a:r>
            <a:r>
              <a:rPr lang="en-US" sz="2400"/>
              <a:t> to </a:t>
            </a:r>
            <a:r>
              <a:rPr lang="en-US" sz="2400" b="1"/>
              <a:t>use</a:t>
            </a:r>
            <a:r>
              <a:rPr lang="en-US" sz="2400"/>
              <a:t> </a:t>
            </a:r>
            <a:r>
              <a:rPr lang="en-US" sz="2400" b="1"/>
              <a:t>soap and water </a:t>
            </a:r>
            <a:r>
              <a:rPr lang="en-US" sz="2400"/>
              <a:t>and </a:t>
            </a:r>
            <a:r>
              <a:rPr lang="en-US" sz="2400" b="1"/>
              <a:t>hand sanitizer where feasible, for</a:t>
            </a:r>
            <a:r>
              <a:rPr lang="en-US" sz="2400"/>
              <a:t> the duration of </a:t>
            </a:r>
            <a:r>
              <a:rPr lang="en-US" sz="2400" b="1"/>
              <a:t>work.</a:t>
            </a:r>
            <a:endParaRPr lang="en-US"/>
          </a:p>
          <a:p>
            <a:pPr marL="0" lvl="1"/>
            <a:endParaRPr lang="en-US" sz="2400" b="1">
              <a:cs typeface="Calibri"/>
            </a:endParaRPr>
          </a:p>
          <a:p>
            <a:pPr marL="380365" lvl="1" indent="-380365">
              <a:buFont typeface="Arial" panose="020B0604020202020204" pitchFamily="34" charset="0"/>
              <a:buChar char="•"/>
            </a:pPr>
            <a:r>
              <a:rPr lang="en-US" sz="2400"/>
              <a:t>Employees </a:t>
            </a:r>
            <a:r>
              <a:rPr lang="en-US" sz="2400" b="1"/>
              <a:t>assigned</a:t>
            </a:r>
            <a:r>
              <a:rPr lang="en-US" sz="2400"/>
              <a:t> to a </a:t>
            </a:r>
            <a:r>
              <a:rPr lang="en-US" sz="2400" b="1"/>
              <a:t>workstation </a:t>
            </a:r>
            <a:r>
              <a:rPr lang="en-US" sz="2400"/>
              <a:t>where job tasks require </a:t>
            </a:r>
            <a:r>
              <a:rPr lang="en-US" sz="2400" b="1"/>
              <a:t>frequent interaction </a:t>
            </a:r>
            <a:r>
              <a:rPr lang="en-US" sz="2400"/>
              <a:t>inside </a:t>
            </a:r>
            <a:r>
              <a:rPr lang="en-US" sz="2400" b="1"/>
              <a:t>six feet </a:t>
            </a:r>
            <a:r>
              <a:rPr lang="en-US" sz="2400"/>
              <a:t>with other persons </a:t>
            </a:r>
            <a:r>
              <a:rPr lang="en-US" sz="2400" b="1">
                <a:solidFill>
                  <a:srgbClr val="FF0000"/>
                </a:solidFill>
              </a:rPr>
              <a:t>shall</a:t>
            </a:r>
            <a:r>
              <a:rPr lang="en-US" sz="2400"/>
              <a:t> be </a:t>
            </a:r>
            <a:r>
              <a:rPr lang="en-US" sz="2400" b="1"/>
              <a:t>provided</a:t>
            </a:r>
            <a:r>
              <a:rPr lang="en-US" sz="2400"/>
              <a:t> with </a:t>
            </a:r>
            <a:r>
              <a:rPr lang="en-US" sz="2400" b="1"/>
              <a:t>hand sanitizer where feasible </a:t>
            </a:r>
            <a:r>
              <a:rPr lang="en-US" sz="2400"/>
              <a:t>at their </a:t>
            </a:r>
            <a:r>
              <a:rPr lang="en-US" sz="2400" b="1"/>
              <a:t>workstation.</a:t>
            </a:r>
            <a:endParaRPr lang="en-US" sz="2400" b="1">
              <a:cs typeface="Calibri"/>
            </a:endParaRPr>
          </a:p>
          <a:p>
            <a:pPr marL="0" lvl="1"/>
            <a:endParaRPr lang="en-US" sz="2400" b="1">
              <a:cs typeface="Calibri"/>
            </a:endParaRPr>
          </a:p>
          <a:p>
            <a:pPr marL="380365" lvl="1" indent="-380365">
              <a:buFont typeface="Arial" panose="020B0604020202020204" pitchFamily="34" charset="0"/>
              <a:buChar char="•"/>
            </a:pPr>
            <a:r>
              <a:rPr lang="en-US" sz="2400" b="1"/>
              <a:t>Mobile crews </a:t>
            </a:r>
            <a:r>
              <a:rPr lang="en-US" sz="2400" b="1">
                <a:solidFill>
                  <a:srgbClr val="FF0000"/>
                </a:solidFill>
              </a:rPr>
              <a:t>shall</a:t>
            </a:r>
            <a:r>
              <a:rPr lang="en-US" sz="2400"/>
              <a:t> be </a:t>
            </a:r>
            <a:r>
              <a:rPr lang="en-US" sz="2400" b="1"/>
              <a:t>provided</a:t>
            </a:r>
            <a:r>
              <a:rPr lang="en-US" sz="2400"/>
              <a:t> with </a:t>
            </a:r>
            <a:r>
              <a:rPr lang="en-US" sz="2400" b="1"/>
              <a:t>hand sanitizer where feasible </a:t>
            </a:r>
            <a:r>
              <a:rPr lang="en-US" sz="2400"/>
              <a:t>for the </a:t>
            </a:r>
            <a:r>
              <a:rPr lang="en-US" sz="2400" b="1"/>
              <a:t>duration</a:t>
            </a:r>
            <a:r>
              <a:rPr lang="en-US" sz="2400"/>
              <a:t> of </a:t>
            </a:r>
            <a:r>
              <a:rPr lang="en-US" sz="2400" b="1"/>
              <a:t>work at a work site </a:t>
            </a:r>
            <a:r>
              <a:rPr lang="en-US" sz="2400"/>
              <a:t>and </a:t>
            </a:r>
            <a:r>
              <a:rPr lang="en-US" sz="2400" b="1">
                <a:solidFill>
                  <a:srgbClr val="FF0000"/>
                </a:solidFill>
              </a:rPr>
              <a:t>shall</a:t>
            </a:r>
            <a:r>
              <a:rPr lang="en-US" sz="2400"/>
              <a:t> have </a:t>
            </a:r>
            <a:r>
              <a:rPr lang="en-US" sz="2400" b="1"/>
              <a:t>transportation</a:t>
            </a:r>
            <a:r>
              <a:rPr lang="en-US" sz="2400"/>
              <a:t> </a:t>
            </a:r>
            <a:r>
              <a:rPr lang="en-US" sz="2400" b="1"/>
              <a:t>immediately</a:t>
            </a:r>
            <a:r>
              <a:rPr lang="en-US" sz="2400"/>
              <a:t> </a:t>
            </a:r>
            <a:r>
              <a:rPr lang="en-US" sz="2400" b="1"/>
              <a:t>available</a:t>
            </a:r>
            <a:r>
              <a:rPr lang="en-US" sz="2400"/>
              <a:t> to nearby </a:t>
            </a:r>
            <a:r>
              <a:rPr lang="en-US" sz="2400" b="1"/>
              <a:t>toilet facilities and handwashing facilities </a:t>
            </a:r>
            <a:r>
              <a:rPr lang="en-US" sz="2400"/>
              <a:t>which meet the </a:t>
            </a:r>
            <a:r>
              <a:rPr lang="en-US" sz="2400" b="1"/>
              <a:t>requirements</a:t>
            </a:r>
            <a:r>
              <a:rPr lang="en-US" sz="2400"/>
              <a:t> of </a:t>
            </a:r>
            <a:r>
              <a:rPr lang="en-US" sz="2400" b="1"/>
              <a:t>VOSH</a:t>
            </a:r>
            <a:r>
              <a:rPr lang="en-US" sz="2400"/>
              <a:t> </a:t>
            </a:r>
            <a:r>
              <a:rPr lang="en-US" sz="2400" b="1"/>
              <a:t>laws, standards and regulations dealing with sanitation.</a:t>
            </a:r>
            <a:endParaRPr lang="en-US" sz="2400" b="1">
              <a:cs typeface="Calibri"/>
            </a:endParaRPr>
          </a:p>
          <a:p>
            <a:pPr marL="380365" lvl="1" indent="-380365">
              <a:buFont typeface="Arial" panose="020B0604020202020204" pitchFamily="34" charset="0"/>
              <a:buChar char="•"/>
            </a:pPr>
            <a:endParaRPr lang="en-US" sz="2400" b="1">
              <a:cs typeface="Calibri"/>
            </a:endParaRPr>
          </a:p>
        </p:txBody>
      </p:sp>
      <p:sp>
        <p:nvSpPr>
          <p:cNvPr id="835" name="Google Shape;835;p57"/>
          <p:cNvSpPr txBox="1">
            <a:spLocks noGrp="1"/>
          </p:cNvSpPr>
          <p:nvPr>
            <p:ph type="ctrTitle"/>
          </p:nvPr>
        </p:nvSpPr>
        <p:spPr/>
        <p:txBody>
          <a:bodyPr/>
          <a:lstStyle/>
          <a:p>
            <a:r>
              <a:rPr lang="en-US"/>
              <a:t>Sanitation &amp; Disinfecting</a:t>
            </a:r>
          </a:p>
        </p:txBody>
      </p:sp>
      <p:pic>
        <p:nvPicPr>
          <p:cNvPr id="33794" name="Picture 2" descr="Alcohol sanitizers and hand hygiene? It's complicated. - Xen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731" y="5348733"/>
            <a:ext cx="2403791" cy="13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10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77652" y="1369363"/>
            <a:ext cx="10962959" cy="3440086"/>
          </a:xfrm>
          <a:prstGeom prst="rect">
            <a:avLst/>
          </a:prstGeom>
          <a:noFill/>
          <a:ln>
            <a:noFill/>
          </a:ln>
        </p:spPr>
        <p:txBody>
          <a:bodyPr spcFirstLastPara="1" wrap="square" lIns="121900" tIns="243833" rIns="121900" bIns="0" anchor="t" anchorCtr="0">
            <a:noAutofit/>
          </a:bodyPr>
          <a:lstStyle/>
          <a:p>
            <a:pPr marL="380365" lvl="1" indent="-380365">
              <a:buFont typeface="Arial" panose="020B0604020202020204" pitchFamily="34" charset="0"/>
              <a:buChar char="•"/>
            </a:pPr>
            <a:r>
              <a:rPr lang="en-US" sz="2400"/>
              <a:t>Employers </a:t>
            </a:r>
            <a:r>
              <a:rPr lang="en-US" sz="2400" b="1">
                <a:solidFill>
                  <a:srgbClr val="FF0000"/>
                </a:solidFill>
              </a:rPr>
              <a:t>shall</a:t>
            </a:r>
            <a:r>
              <a:rPr lang="en-US" sz="2400"/>
              <a:t> ensure that </a:t>
            </a:r>
            <a:r>
              <a:rPr lang="en-US" sz="2400" b="1"/>
              <a:t>protective</a:t>
            </a:r>
            <a:r>
              <a:rPr lang="en-US" sz="2400"/>
              <a:t> </a:t>
            </a:r>
            <a:r>
              <a:rPr lang="en-US" sz="2400" b="1"/>
              <a:t>measures</a:t>
            </a:r>
            <a:r>
              <a:rPr lang="en-US" sz="2400"/>
              <a:t> are put in place to </a:t>
            </a:r>
            <a:r>
              <a:rPr lang="en-US" sz="2400" b="1"/>
              <a:t>prevent</a:t>
            </a:r>
            <a:r>
              <a:rPr lang="en-US" sz="2400"/>
              <a:t> </a:t>
            </a:r>
            <a:r>
              <a:rPr lang="en-US" sz="2400" b="1"/>
              <a:t>employees</a:t>
            </a:r>
            <a:r>
              <a:rPr lang="en-US" sz="2400"/>
              <a:t> from </a:t>
            </a:r>
            <a:r>
              <a:rPr lang="en-US" sz="2400" b="1"/>
              <a:t>cross-contaminating</a:t>
            </a:r>
            <a:r>
              <a:rPr lang="en-US" sz="2400"/>
              <a:t> work </a:t>
            </a:r>
            <a:r>
              <a:rPr lang="en-US" sz="2400" b="1"/>
              <a:t>areas</a:t>
            </a:r>
            <a:r>
              <a:rPr lang="en-US" sz="2400"/>
              <a:t> operating under </a:t>
            </a:r>
            <a:r>
              <a:rPr lang="en-US" sz="2400" b="1"/>
              <a:t>different</a:t>
            </a:r>
            <a:r>
              <a:rPr lang="en-US" sz="2400"/>
              <a:t> </a:t>
            </a:r>
            <a:r>
              <a:rPr lang="en-US" sz="2400" b="1"/>
              <a:t>exposure risk classifications.</a:t>
            </a:r>
            <a:endParaRPr lang="en-US"/>
          </a:p>
          <a:p>
            <a:pPr marL="0" lvl="1"/>
            <a:endParaRPr lang="en-US" sz="2400" b="1">
              <a:cs typeface="Calibri"/>
            </a:endParaRPr>
          </a:p>
          <a:p>
            <a:pPr marL="380365" lvl="1" indent="-380365">
              <a:buFont typeface="Arial" panose="020B0604020202020204" pitchFamily="34" charset="0"/>
              <a:buChar char="•"/>
            </a:pPr>
            <a:r>
              <a:rPr lang="en-US" sz="2400"/>
              <a:t>When </a:t>
            </a:r>
            <a:r>
              <a:rPr lang="en-US" sz="2400" b="1"/>
              <a:t>engineering</a:t>
            </a:r>
            <a:r>
              <a:rPr lang="en-US" sz="2400"/>
              <a:t>, </a:t>
            </a:r>
            <a:r>
              <a:rPr lang="en-US" sz="2400" b="1"/>
              <a:t>work practice</a:t>
            </a:r>
            <a:r>
              <a:rPr lang="en-US" sz="2400"/>
              <a:t>, and </a:t>
            </a:r>
            <a:r>
              <a:rPr lang="en-US" sz="2400" b="1"/>
              <a:t>administrative</a:t>
            </a:r>
            <a:r>
              <a:rPr lang="en-US" sz="2400"/>
              <a:t> controls are </a:t>
            </a:r>
            <a:r>
              <a:rPr lang="en-US" sz="2400" b="1"/>
              <a:t>not feasible </a:t>
            </a:r>
            <a:r>
              <a:rPr lang="en-US" sz="2400"/>
              <a:t>or provide </a:t>
            </a:r>
            <a:r>
              <a:rPr lang="en-US" sz="2400" b="1"/>
              <a:t>sufficient</a:t>
            </a:r>
            <a:r>
              <a:rPr lang="en-US" sz="2400"/>
              <a:t> </a:t>
            </a:r>
            <a:r>
              <a:rPr lang="en-US" sz="2400" b="1"/>
              <a:t>protection</a:t>
            </a:r>
            <a:r>
              <a:rPr lang="en-US" sz="2400"/>
              <a:t>, employers </a:t>
            </a:r>
            <a:r>
              <a:rPr lang="en-US" sz="2400" b="1">
                <a:solidFill>
                  <a:srgbClr val="FF0000"/>
                </a:solidFill>
              </a:rPr>
              <a:t>shall</a:t>
            </a:r>
            <a:r>
              <a:rPr lang="en-US" sz="2400"/>
              <a:t> provide </a:t>
            </a:r>
            <a:r>
              <a:rPr lang="en-US" sz="2400" b="1"/>
              <a:t>PPE</a:t>
            </a:r>
            <a:r>
              <a:rPr lang="en-US" sz="2400"/>
              <a:t> and ensure its </a:t>
            </a:r>
            <a:r>
              <a:rPr lang="en-US" sz="2400" b="1"/>
              <a:t>proper use.</a:t>
            </a:r>
            <a:endParaRPr lang="en-US" sz="2400" b="1">
              <a:cs typeface="Calibri"/>
            </a:endParaRPr>
          </a:p>
          <a:p>
            <a:pPr marL="380365" lvl="1" indent="-380365">
              <a:buFont typeface="Arial" panose="020B0604020202020204" pitchFamily="34" charset="0"/>
              <a:buChar char="•"/>
            </a:pPr>
            <a:endParaRPr lang="en-US" sz="2400">
              <a:cs typeface="Calibri" panose="020F0502020204030204"/>
            </a:endParaRPr>
          </a:p>
        </p:txBody>
      </p:sp>
      <p:sp>
        <p:nvSpPr>
          <p:cNvPr id="835" name="Google Shape;835;p57"/>
          <p:cNvSpPr txBox="1">
            <a:spLocks noGrp="1"/>
          </p:cNvSpPr>
          <p:nvPr>
            <p:ph type="ctrTitle"/>
          </p:nvPr>
        </p:nvSpPr>
        <p:spPr/>
        <p:txBody>
          <a:bodyPr/>
          <a:lstStyle/>
          <a:p>
            <a:r>
              <a:rPr lang="en-US"/>
              <a:t>Sanitation &amp; Disinfecting</a:t>
            </a:r>
          </a:p>
        </p:txBody>
      </p:sp>
      <p:pic>
        <p:nvPicPr>
          <p:cNvPr id="34822" name="Picture 6" descr="PPE worn during COVID-19 patient care tests negative for vir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044" y="4355697"/>
            <a:ext cx="4013032" cy="240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926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§50  Very High or </a:t>
            </a:r>
            <a:r>
              <a:rPr lang="en-US">
                <a:solidFill>
                  <a:schemeClr val="accent2">
                    <a:lumMod val="50000"/>
                  </a:schemeClr>
                </a:solidFill>
              </a:rPr>
              <a:t>High Exposure Risk Requirements</a:t>
            </a:r>
          </a:p>
        </p:txBody>
      </p:sp>
      <p:sp>
        <p:nvSpPr>
          <p:cNvPr id="3" name="Content Placeholder 2"/>
          <p:cNvSpPr>
            <a:spLocks noGrp="1"/>
          </p:cNvSpPr>
          <p:nvPr>
            <p:ph type="subTitle" idx="1"/>
          </p:nvPr>
        </p:nvSpPr>
        <p:spPr/>
        <p:txBody>
          <a:bodyPr/>
          <a:lstStyle/>
          <a:p>
            <a:r>
              <a:rPr lang="en-US"/>
              <a:t>The following requirements for employers with hazards or job tasks classified as “very high” or “high” exposure risk apply in addition to requirements contained in §§16VAC25-220-40, -70, and -80 </a:t>
            </a:r>
          </a:p>
        </p:txBody>
      </p:sp>
      <p:sp>
        <p:nvSpPr>
          <p:cNvPr id="5" name="Trapezoid 4"/>
          <p:cNvSpPr/>
          <p:nvPr/>
        </p:nvSpPr>
        <p:spPr>
          <a:xfrm>
            <a:off x="6513844" y="2751634"/>
            <a:ext cx="4427621" cy="2021305"/>
          </a:xfrm>
          <a:prstGeom prst="trapezoid">
            <a:avLst>
              <a:gd name="adj" fmla="val 519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High</a:t>
            </a:r>
          </a:p>
        </p:txBody>
      </p:sp>
      <p:sp>
        <p:nvSpPr>
          <p:cNvPr id="6" name="Isosceles Triangle 5"/>
          <p:cNvSpPr/>
          <p:nvPr/>
        </p:nvSpPr>
        <p:spPr>
          <a:xfrm>
            <a:off x="7577999" y="558275"/>
            <a:ext cx="2299312" cy="20373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Very High</a:t>
            </a:r>
          </a:p>
          <a:p>
            <a:pPr algn="ctr"/>
            <a:endParaRPr lang="en-US" sz="3600">
              <a:solidFill>
                <a:schemeClr val="tx1"/>
              </a:solidFill>
            </a:endParaRPr>
          </a:p>
        </p:txBody>
      </p:sp>
    </p:spTree>
    <p:extLst>
      <p:ext uri="{BB962C8B-B14F-4D97-AF65-F5344CB8AC3E}">
        <p14:creationId xmlns:p14="http://schemas.microsoft.com/office/powerpoint/2010/main" val="269426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Very High or High Exposure Risk Requirements</a:t>
            </a:r>
          </a:p>
        </p:txBody>
      </p:sp>
      <p:sp>
        <p:nvSpPr>
          <p:cNvPr id="3" name="Content Placeholder 2"/>
          <p:cNvSpPr>
            <a:spLocks noGrp="1"/>
          </p:cNvSpPr>
          <p:nvPr>
            <p:ph idx="1"/>
          </p:nvPr>
        </p:nvSpPr>
        <p:spPr/>
        <p:txBody>
          <a:bodyPr vert="horz" lIns="45720" tIns="45720" rIns="45720" bIns="45720" rtlCol="0" anchor="t">
            <a:normAutofit/>
          </a:bodyPr>
          <a:lstStyle/>
          <a:p>
            <a:r>
              <a:rPr lang="en-US" sz="2800"/>
              <a:t>Engineering Controls </a:t>
            </a:r>
          </a:p>
          <a:p>
            <a:endParaRPr lang="en-US" sz="2800"/>
          </a:p>
          <a:p>
            <a:r>
              <a:rPr lang="en-US" sz="2800"/>
              <a:t> §16VAC25-220-50.A.1. Ensure appropriate air-handling systems are installed and maintained in accordance with manufacturer’s instructions in healthcare facilities and other places of employment treating, caring for, or housing persons with known or suspected to be infected with the SARS-CoV-2 virus. </a:t>
            </a:r>
          </a:p>
          <a:p>
            <a:pPr lvl="0"/>
            <a:endParaRPr lang="en-US"/>
          </a:p>
        </p:txBody>
      </p:sp>
    </p:spTree>
    <p:extLst>
      <p:ext uri="{BB962C8B-B14F-4D97-AF65-F5344CB8AC3E}">
        <p14:creationId xmlns:p14="http://schemas.microsoft.com/office/powerpoint/2010/main" val="1209499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Very High or High Exposure Risk Requirements</a:t>
            </a:r>
          </a:p>
        </p:txBody>
      </p:sp>
      <p:sp>
        <p:nvSpPr>
          <p:cNvPr id="3" name="Content Placeholder 2"/>
          <p:cNvSpPr>
            <a:spLocks noGrp="1"/>
          </p:cNvSpPr>
          <p:nvPr>
            <p:ph idx="1"/>
          </p:nvPr>
        </p:nvSpPr>
        <p:spPr/>
        <p:txBody>
          <a:bodyPr vert="horz" lIns="45720" tIns="45720" rIns="45720" bIns="45720" rtlCol="0" anchor="t">
            <a:noAutofit/>
          </a:bodyPr>
          <a:lstStyle/>
          <a:p>
            <a:r>
              <a:rPr lang="en-US" sz="2400"/>
              <a:t>Engineering Controls  (cont.)</a:t>
            </a:r>
          </a:p>
          <a:p>
            <a:endParaRPr lang="en-US" sz="2400"/>
          </a:p>
          <a:p>
            <a:pPr lvl="0"/>
            <a:r>
              <a:rPr lang="en-US" sz="2400"/>
              <a:t>Comply with minimum American National Standards Institute (ANSI)/American Society of Heating, Refrigerating and Air-Conditioning Engineers (ASHRAE) Standards 62.1 and 62.2 (ASHRAE 2019a, 2019b).</a:t>
            </a:r>
          </a:p>
          <a:p>
            <a:pPr marL="264795" lvl="1"/>
            <a:r>
              <a:rPr lang="en-US" sz="2400"/>
              <a:t>For employers not covered by §16VAC25-220-50.A.1, ensure that air-handling systems where installed are appropriate to address the SARS-CoV-2 and COVID-19 related hazards and job tasks that occur at the workplace: </a:t>
            </a:r>
          </a:p>
          <a:p>
            <a:pPr marL="447675" lvl="2"/>
            <a:r>
              <a:rPr lang="en-US" sz="2400"/>
              <a:t>Maintained as per manufacturer’s instructions,</a:t>
            </a:r>
          </a:p>
          <a:p>
            <a:pPr marL="447675" lvl="2"/>
            <a:r>
              <a:rPr lang="en-US" sz="2400"/>
              <a:t>Comply with §16VAC25-220-50.A.1.b. (ANSI and ASHRAE Standards).</a:t>
            </a:r>
          </a:p>
        </p:txBody>
      </p:sp>
    </p:spTree>
    <p:extLst>
      <p:ext uri="{BB962C8B-B14F-4D97-AF65-F5344CB8AC3E}">
        <p14:creationId xmlns:p14="http://schemas.microsoft.com/office/powerpoint/2010/main" val="32689501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100" y="1612669"/>
            <a:ext cx="6922800" cy="4207410"/>
          </a:xfrm>
        </p:spPr>
        <p:txBody>
          <a:bodyPr/>
          <a:lstStyle/>
          <a:p>
            <a:r>
              <a:rPr lang="en-US" sz="2400"/>
              <a:t>Engineering Controls </a:t>
            </a:r>
          </a:p>
          <a:p>
            <a:endParaRPr lang="en-US" sz="2400"/>
          </a:p>
          <a:p>
            <a:pPr lvl="0"/>
            <a:r>
              <a:rPr lang="en-US" sz="2400"/>
              <a:t>Hospitalized patients with known or suspected to be infected shall, where feasible and available, be placed in an airborne infection isolation room (AIIR).</a:t>
            </a:r>
          </a:p>
          <a:p>
            <a:endParaRPr lang="en-US" sz="2400"/>
          </a:p>
          <a:p>
            <a:pPr lvl="0"/>
            <a:r>
              <a:rPr lang="en-US" sz="2400"/>
              <a:t>Use AIIR rooms when available to perform aerosol-generating procedures on known or suspected to be infected.</a:t>
            </a:r>
          </a:p>
        </p:txBody>
      </p:sp>
      <p:sp>
        <p:nvSpPr>
          <p:cNvPr id="5"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pic>
        <p:nvPicPr>
          <p:cNvPr id="3076" name="Picture 4" descr="Airborne Infection Isolation (AII) 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900" y="2206151"/>
            <a:ext cx="3586692" cy="26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528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100" y="3011679"/>
            <a:ext cx="10400095" cy="2808400"/>
          </a:xfrm>
        </p:spPr>
        <p:txBody>
          <a:bodyPr/>
          <a:lstStyle/>
          <a:p>
            <a:r>
              <a:rPr lang="en-US" sz="2800"/>
              <a:t>Engineering Controls </a:t>
            </a:r>
          </a:p>
          <a:p>
            <a:endParaRPr lang="en-US" sz="2800"/>
          </a:p>
          <a:p>
            <a:r>
              <a:rPr lang="en-US" sz="2800"/>
              <a:t>For postmortem activities, employers shall use autopsy suites or other similar isolation facilities when performing aerosol-generating procedures on the bodies of known or suspected to be infected persons at the time of their death. </a:t>
            </a:r>
          </a:p>
          <a:p>
            <a:pPr lvl="0"/>
            <a:endParaRPr lang="en-US" sz="2400"/>
          </a:p>
        </p:txBody>
      </p:sp>
      <p:sp>
        <p:nvSpPr>
          <p:cNvPr id="5"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70535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166051" y="1173363"/>
            <a:ext cx="11721149" cy="5505023"/>
          </a:xfrm>
          <a:prstGeom prst="rect">
            <a:avLst/>
          </a:prstGeom>
          <a:noFill/>
          <a:ln>
            <a:noFill/>
          </a:ln>
        </p:spPr>
        <p:txBody>
          <a:bodyPr spcFirstLastPara="1" wrap="square" lIns="121900" tIns="243833" rIns="121900" bIns="0" anchor="ctr" anchorCtr="0">
            <a:noAutofit/>
          </a:bodyPr>
          <a:lstStyle/>
          <a:p>
            <a:pPr marL="186690">
              <a:buSzPct val="100000"/>
            </a:pPr>
            <a:endParaRPr lang="en-US" sz="3200" b="1">
              <a:ea typeface="Anaheim"/>
              <a:cs typeface="Anaheim"/>
            </a:endParaRPr>
          </a:p>
          <a:p>
            <a:pPr marL="567055" indent="-380365">
              <a:buSzPct val="100000"/>
              <a:buFont typeface="Arial" panose="020B0604020202020204" pitchFamily="34" charset="0"/>
              <a:buChar char="•"/>
            </a:pPr>
            <a:r>
              <a:rPr lang="en-US" sz="3200"/>
              <a:t>An employer's </a:t>
            </a:r>
            <a:r>
              <a:rPr lang="en-US" sz="3200" b="1"/>
              <a:t>actual compliance </a:t>
            </a:r>
            <a:r>
              <a:rPr lang="en-US" sz="3200"/>
              <a:t>with a </a:t>
            </a:r>
            <a:r>
              <a:rPr lang="en-US" sz="3200" b="1"/>
              <a:t>recommendation</a:t>
            </a:r>
            <a:r>
              <a:rPr lang="en-US" sz="3200"/>
              <a:t> contained in </a:t>
            </a:r>
            <a:r>
              <a:rPr lang="en-US" sz="3200" b="1"/>
              <a:t>CDC guidelines,</a:t>
            </a:r>
            <a:r>
              <a:rPr lang="en-US" sz="3200"/>
              <a:t> whether mandatory or non-mandatory, to mitigate SARS-COV-2 and COVID19 related hazards or job tasks addressed by this standard </a:t>
            </a:r>
            <a:r>
              <a:rPr lang="en-US" sz="3200" b="1">
                <a:solidFill>
                  <a:srgbClr val="FF0000"/>
                </a:solidFill>
              </a:rPr>
              <a:t>shall</a:t>
            </a:r>
            <a:r>
              <a:rPr lang="en-US" sz="3200"/>
              <a:t> be considered evidence of </a:t>
            </a:r>
            <a:r>
              <a:rPr lang="en-US" sz="3200" b="1"/>
              <a:t>good faith in any enforcement proceeding related to this standard</a:t>
            </a:r>
            <a:r>
              <a:rPr lang="en-US" sz="3200"/>
              <a:t>.	</a:t>
            </a:r>
            <a:endParaRPr lang="en-US" sz="3200">
              <a:cs typeface="Calibri"/>
            </a:endParaRPr>
          </a:p>
          <a:p>
            <a:pPr marL="567055" indent="-380365">
              <a:buSzPct val="100000"/>
              <a:buFont typeface="Arial" panose="020B0604020202020204" pitchFamily="34" charset="0"/>
              <a:buChar char="•"/>
            </a:pPr>
            <a:endParaRPr lang="en-US" sz="2400">
              <a:ea typeface="Anaheim"/>
              <a:cs typeface="Anaheim"/>
            </a:endParaRPr>
          </a:p>
        </p:txBody>
      </p:sp>
      <p:sp>
        <p:nvSpPr>
          <p:cNvPr id="835" name="Google Shape;835;p57"/>
          <p:cNvSpPr txBox="1">
            <a:spLocks noGrp="1"/>
          </p:cNvSpPr>
          <p:nvPr>
            <p:ph type="ctrTitle"/>
          </p:nvPr>
        </p:nvSpPr>
        <p:spPr/>
        <p:txBody>
          <a:bodyPr/>
          <a:lstStyle/>
          <a:p>
            <a:r>
              <a:rPr lang="en-US"/>
              <a:t>Compliance</a:t>
            </a:r>
          </a:p>
        </p:txBody>
      </p:sp>
    </p:spTree>
    <p:extLst>
      <p:ext uri="{BB962C8B-B14F-4D97-AF65-F5344CB8AC3E}">
        <p14:creationId xmlns:p14="http://schemas.microsoft.com/office/powerpoint/2010/main" val="3990746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100" y="3011679"/>
            <a:ext cx="10400095" cy="2808400"/>
          </a:xfrm>
        </p:spPr>
        <p:txBody>
          <a:bodyPr/>
          <a:lstStyle/>
          <a:p>
            <a:r>
              <a:rPr lang="en-US" sz="2800"/>
              <a:t>Engineering Controls (cont.)</a:t>
            </a:r>
          </a:p>
          <a:p>
            <a:endParaRPr lang="en-US" sz="2800"/>
          </a:p>
          <a:p>
            <a:pPr lvl="0"/>
            <a:r>
              <a:rPr lang="en-US" sz="2800"/>
              <a:t>Use special precautions associated with Biosafety Level 3 (BSL-3), as defined by the U.S. Department of Health and Human Services Publication No. (CDC) 21-1112 “Biosafety in Microbiological and Biomedical Laboratories” (Dec. 2009), which is hereby incorporated by reference, when handling specimens from known or suspected to be infected patients or persons</a:t>
            </a:r>
            <a:r>
              <a:rPr lang="en-US" sz="2400"/>
              <a:t>.</a:t>
            </a:r>
          </a:p>
        </p:txBody>
      </p:sp>
      <p:sp>
        <p:nvSpPr>
          <p:cNvPr id="5"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1084920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099" y="1357745"/>
            <a:ext cx="5723333" cy="4462334"/>
          </a:xfrm>
        </p:spPr>
        <p:txBody>
          <a:bodyPr/>
          <a:lstStyle/>
          <a:p>
            <a:r>
              <a:rPr lang="en-US" sz="2800"/>
              <a:t>Engineering Controls </a:t>
            </a:r>
          </a:p>
          <a:p>
            <a:endParaRPr lang="en-US" sz="2800"/>
          </a:p>
          <a:p>
            <a:r>
              <a:rPr lang="en-US" sz="2800"/>
              <a:t>To the extent feasible, employers shall install physical barriers, (e.g. clear plastic sneeze guards, etc.) where such barriers will aid in mitigating the spread of SARS-CoV-2 and COVID-19 virus transmission.</a:t>
            </a:r>
          </a:p>
        </p:txBody>
      </p:sp>
      <p:sp>
        <p:nvSpPr>
          <p:cNvPr id="5"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pic>
        <p:nvPicPr>
          <p:cNvPr id="2060" name="Picture 12" descr="Sneeze Guards and Barriers | OFW Office Furniture Warehouse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202" y="1510867"/>
            <a:ext cx="4703071" cy="352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03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24128" y="585216"/>
            <a:ext cx="8018272"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cap="all" spc="100">
                <a:solidFill>
                  <a:schemeClr val="tx1">
                    <a:lumMod val="90000"/>
                    <a:lumOff val="10000"/>
                  </a:schemeClr>
                </a:solidFill>
              </a:rPr>
              <a:t>Very High or High Exposure Risk Requirements</a:t>
            </a:r>
          </a:p>
        </p:txBody>
      </p:sp>
      <p:sp>
        <p:nvSpPr>
          <p:cNvPr id="3" name="Content Placeholder 2"/>
          <p:cNvSpPr>
            <a:spLocks noGrp="1"/>
          </p:cNvSpPr>
          <p:nvPr>
            <p:ph type="subTitle" idx="1"/>
          </p:nvPr>
        </p:nvSpPr>
        <p:spPr>
          <a:xfrm>
            <a:off x="1024128" y="2286000"/>
            <a:ext cx="8018271" cy="4023360"/>
          </a:xfrm>
        </p:spPr>
        <p:txBody>
          <a:bodyPr vert="horz" lIns="45720" tIns="45720" rIns="45720" bIns="45720" rtlCol="0">
            <a:normAutofit/>
          </a:bodyPr>
          <a:lstStyle/>
          <a:p>
            <a:pPr>
              <a:lnSpc>
                <a:spcPct val="90000"/>
              </a:lnSpc>
              <a:spcAft>
                <a:spcPts val="600"/>
              </a:spcAft>
            </a:pPr>
            <a:r>
              <a:rPr lang="en-US" sz="2800">
                <a:solidFill>
                  <a:schemeClr val="tx1"/>
                </a:solidFill>
              </a:rPr>
              <a:t>Administrative &amp; Work Practice Controls </a:t>
            </a:r>
          </a:p>
          <a:p>
            <a:pPr>
              <a:lnSpc>
                <a:spcPct val="90000"/>
              </a:lnSpc>
              <a:spcAft>
                <a:spcPts val="600"/>
              </a:spcAft>
            </a:pPr>
            <a:endParaRPr lang="en-US" sz="2800">
              <a:solidFill>
                <a:schemeClr val="tx1"/>
              </a:solidFill>
            </a:endParaRPr>
          </a:p>
          <a:p>
            <a:pPr>
              <a:lnSpc>
                <a:spcPct val="90000"/>
              </a:lnSpc>
              <a:spcAft>
                <a:spcPts val="600"/>
              </a:spcAft>
            </a:pPr>
            <a:r>
              <a:rPr lang="en-US" sz="2800">
                <a:solidFill>
                  <a:schemeClr val="tx1"/>
                </a:solidFill>
              </a:rPr>
              <a:t>Prior to the commencement of each work shift, prescreening or survey shall be required to verify each covered employee does not have signs or symptoms of COVID-19.</a:t>
            </a:r>
          </a:p>
          <a:p>
            <a:pPr>
              <a:lnSpc>
                <a:spcPct val="90000"/>
              </a:lnSpc>
              <a:spcAft>
                <a:spcPts val="600"/>
              </a:spcAft>
            </a:pPr>
            <a:endParaRPr lang="en-US">
              <a:solidFill>
                <a:schemeClr val="tx1"/>
              </a:solidFill>
            </a:endParaRPr>
          </a:p>
          <a:p>
            <a:pPr>
              <a:lnSpc>
                <a:spcPct val="90000"/>
              </a:lnSpc>
              <a:spcAft>
                <a:spcPts val="600"/>
              </a:spcAft>
            </a:pPr>
            <a:endParaRPr lang="en-US">
              <a:solidFill>
                <a:schemeClr val="tx1"/>
              </a:solidFill>
            </a:endParaRPr>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083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550318" y="3604655"/>
            <a:ext cx="11109667" cy="2808400"/>
          </a:xfrm>
        </p:spPr>
        <p:txBody>
          <a:bodyPr/>
          <a:lstStyle/>
          <a:p>
            <a:r>
              <a:rPr lang="en-US" sz="3200"/>
              <a:t>Administrative &amp; Work Practice Controls (cont.)</a:t>
            </a:r>
          </a:p>
          <a:p>
            <a:endParaRPr lang="en-US" sz="3200"/>
          </a:p>
          <a:p>
            <a:r>
              <a:rPr lang="en-US" sz="3200"/>
              <a:t>If working in a healthcare facility, follow existing guidelines and facility standards of practice for identifying and isolating infected persons and for protecting employees.</a:t>
            </a:r>
          </a:p>
          <a:p>
            <a:endParaRPr lang="en-US"/>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1029114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550318" y="3604655"/>
            <a:ext cx="11109667" cy="2808400"/>
          </a:xfrm>
        </p:spPr>
        <p:txBody>
          <a:bodyPr/>
          <a:lstStyle/>
          <a:p>
            <a:r>
              <a:rPr lang="en-US" sz="2800"/>
              <a:t>Administrative &amp; Work Practice Controls (cont.)</a:t>
            </a:r>
            <a:endParaRPr lang="en-US"/>
          </a:p>
          <a:p>
            <a:endParaRPr lang="en-US" sz="2800"/>
          </a:p>
          <a:p>
            <a:endParaRPr lang="en-US" sz="2800"/>
          </a:p>
          <a:p>
            <a:r>
              <a:rPr lang="en-US" sz="2800"/>
              <a:t>Limit non-employee access to the place of employment or restrict access to only certain workplace areas to reduce the risk of exposure. An employer’s compliance with occupancy limits contained in any Virginia executive order or order of public health emergency will constitute compliance with the requirements of this paragraph.</a:t>
            </a:r>
            <a:endParaRPr lang="en-US"/>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21599404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100" y="3011679"/>
            <a:ext cx="9957282" cy="2808400"/>
          </a:xfrm>
        </p:spPr>
        <p:txBody>
          <a:bodyPr/>
          <a:lstStyle/>
          <a:p>
            <a:r>
              <a:rPr lang="en-US" sz="3200"/>
              <a:t>Administrative &amp; Work Practice Controls </a:t>
            </a:r>
          </a:p>
          <a:p>
            <a:endParaRPr lang="en-US" sz="3200"/>
          </a:p>
          <a:p>
            <a:r>
              <a:rPr lang="en-US" sz="3200"/>
              <a:t>Post signs requesting patients and family members to immediately report symptoms of respiratory illness on arrival at the healthcare facility and use disposable face masks.</a:t>
            </a:r>
          </a:p>
          <a:p>
            <a:endParaRPr lang="en-US" sz="2000"/>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757775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100" y="3011679"/>
            <a:ext cx="9957282" cy="2808400"/>
          </a:xfrm>
        </p:spPr>
        <p:txBody>
          <a:bodyPr/>
          <a:lstStyle/>
          <a:p>
            <a:r>
              <a:rPr lang="en-US" sz="2800"/>
              <a:t>Administrative &amp; Work Practice Controls </a:t>
            </a:r>
          </a:p>
          <a:p>
            <a:endParaRPr lang="en-US" sz="2800"/>
          </a:p>
          <a:p>
            <a:r>
              <a:rPr lang="en-US" sz="2800">
                <a:ea typeface="+mn-lt"/>
                <a:cs typeface="+mn-lt"/>
              </a:rPr>
              <a:t>Offer enhanced medical monitoring of employees during outbreaks.</a:t>
            </a:r>
          </a:p>
          <a:p>
            <a:endParaRPr lang="en-US" sz="2800">
              <a:ea typeface="+mn-lt"/>
              <a:cs typeface="+mn-lt"/>
            </a:endParaRPr>
          </a:p>
          <a:p>
            <a:r>
              <a:rPr lang="en-US" sz="2800">
                <a:ea typeface="+mn-lt"/>
                <a:cs typeface="+mn-lt"/>
              </a:rPr>
              <a:t>Provide all employees with job-specific education and training on preventing transmission of COVID-19, including initial and routine/refresher training in accordance with §16VAC25-220-80.</a:t>
            </a:r>
          </a:p>
          <a:p>
            <a:endParaRPr lang="en-US" sz="3200"/>
          </a:p>
          <a:p>
            <a:endParaRPr lang="en-US" sz="2000"/>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2509062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099" y="3011679"/>
            <a:ext cx="9868613" cy="2808400"/>
          </a:xfrm>
        </p:spPr>
        <p:txBody>
          <a:bodyPr/>
          <a:lstStyle/>
          <a:p>
            <a:r>
              <a:rPr lang="en-US" sz="2800"/>
              <a:t>Administrative &amp; Work Practice Controls </a:t>
            </a:r>
          </a:p>
          <a:p>
            <a:endParaRPr lang="en-US" sz="2800"/>
          </a:p>
          <a:p>
            <a:r>
              <a:rPr lang="en-US" sz="2800"/>
              <a:t>To the extent feasible, ensure that psychological and behavioral support is available to address employee stress at no cost to the employees.</a:t>
            </a:r>
          </a:p>
          <a:p>
            <a:endParaRPr lang="en-US"/>
          </a:p>
          <a:p>
            <a:r>
              <a:rPr lang="en-US" sz="1850"/>
              <a:t>I</a:t>
            </a:r>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18019872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24128" y="585216"/>
            <a:ext cx="8018272"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cap="all" spc="100">
                <a:solidFill>
                  <a:schemeClr val="tx1">
                    <a:lumMod val="90000"/>
                    <a:lumOff val="10000"/>
                  </a:schemeClr>
                </a:solidFill>
              </a:rPr>
              <a:t>Very High or High Exposure Risk Requirements</a:t>
            </a:r>
          </a:p>
        </p:txBody>
      </p:sp>
      <p:sp>
        <p:nvSpPr>
          <p:cNvPr id="3" name="Content Placeholder 2"/>
          <p:cNvSpPr>
            <a:spLocks noGrp="1"/>
          </p:cNvSpPr>
          <p:nvPr>
            <p:ph type="subTitle" idx="1"/>
          </p:nvPr>
        </p:nvSpPr>
        <p:spPr>
          <a:xfrm>
            <a:off x="1024128" y="2286000"/>
            <a:ext cx="8018271" cy="4023360"/>
          </a:xfrm>
        </p:spPr>
        <p:txBody>
          <a:bodyPr spcFirstLastPara="1" vert="horz" wrap="square" lIns="45720" tIns="45720" rIns="45720" bIns="45720" rtlCol="0" anchor="b" anchorCtr="0">
            <a:noAutofit/>
          </a:bodyPr>
          <a:lstStyle/>
          <a:p>
            <a:pPr>
              <a:lnSpc>
                <a:spcPct val="90000"/>
              </a:lnSpc>
              <a:spcAft>
                <a:spcPts val="600"/>
              </a:spcAft>
            </a:pPr>
            <a:r>
              <a:rPr lang="en-US" sz="2400">
                <a:solidFill>
                  <a:schemeClr val="tx1"/>
                </a:solidFill>
              </a:rPr>
              <a:t>Administrative &amp; Work Practice Controls </a:t>
            </a:r>
          </a:p>
          <a:p>
            <a:pPr>
              <a:lnSpc>
                <a:spcPct val="90000"/>
              </a:lnSpc>
              <a:spcAft>
                <a:spcPts val="600"/>
              </a:spcAft>
            </a:pPr>
            <a:endParaRPr lang="en-US" sz="2400">
              <a:solidFill>
                <a:schemeClr val="tx1"/>
              </a:solidFill>
            </a:endParaRPr>
          </a:p>
          <a:p>
            <a:pPr>
              <a:lnSpc>
                <a:spcPct val="90000"/>
              </a:lnSpc>
              <a:spcAft>
                <a:spcPts val="600"/>
              </a:spcAft>
            </a:pPr>
            <a:endParaRPr lang="en-US" sz="2400">
              <a:solidFill>
                <a:schemeClr val="tx1"/>
              </a:solidFill>
            </a:endParaRPr>
          </a:p>
          <a:p>
            <a:pPr>
              <a:lnSpc>
                <a:spcPct val="90000"/>
              </a:lnSpc>
              <a:spcAft>
                <a:spcPts val="600"/>
              </a:spcAft>
            </a:pPr>
            <a:r>
              <a:rPr lang="en-US" sz="2400">
                <a:solidFill>
                  <a:schemeClr val="tx1"/>
                </a:solidFill>
              </a:rPr>
              <a:t>In health care settings, provide alcohol-based hand sanitizers containing at least 60% ethanol or 70% isopropanol to employees at fixed work sites and to emergency responders and other personnel for decontamination in the field when working away from fixed work sites.</a:t>
            </a:r>
          </a:p>
          <a:p>
            <a:pPr>
              <a:lnSpc>
                <a:spcPct val="90000"/>
              </a:lnSpc>
              <a:spcAft>
                <a:spcPts val="600"/>
              </a:spcAft>
            </a:pPr>
            <a:endParaRPr lang="en-US" sz="2400">
              <a:solidFill>
                <a:schemeClr val="tx1"/>
              </a:solidFill>
            </a:endParaRPr>
          </a:p>
          <a:p>
            <a:pPr>
              <a:lnSpc>
                <a:spcPct val="90000"/>
              </a:lnSpc>
              <a:spcAft>
                <a:spcPts val="600"/>
              </a:spcAft>
            </a:pPr>
            <a:r>
              <a:rPr lang="en-US" sz="2400">
                <a:solidFill>
                  <a:schemeClr val="tx1"/>
                </a:solidFill>
              </a:rPr>
              <a:t>Provide face coverings to suspected to be infected SARS-CoV-2 virus non-employees until they are able to leave the site.</a:t>
            </a:r>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204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24129" y="188117"/>
            <a:ext cx="10329671"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cap="all" spc="100"/>
              <a:t>Very High or High Exposure Risk Requirements</a:t>
            </a:r>
          </a:p>
        </p:txBody>
      </p:sp>
      <p:sp>
        <p:nvSpPr>
          <p:cNvPr id="3" name="Content Placeholder 2"/>
          <p:cNvSpPr>
            <a:spLocks noGrp="1"/>
          </p:cNvSpPr>
          <p:nvPr>
            <p:ph type="body" idx="4294967295"/>
          </p:nvPr>
        </p:nvSpPr>
        <p:spPr>
          <a:xfrm>
            <a:off x="493690" y="1681163"/>
            <a:ext cx="11382576" cy="4537320"/>
          </a:xfrm>
        </p:spPr>
        <p:txBody>
          <a:bodyPr vert="horz" lIns="45720" tIns="45720" rIns="45720" bIns="45720" rtlCol="0" anchor="t">
            <a:noAutofit/>
          </a:bodyPr>
          <a:lstStyle/>
          <a:p>
            <a:pPr>
              <a:lnSpc>
                <a:spcPct val="90000"/>
              </a:lnSpc>
              <a:spcAft>
                <a:spcPts val="600"/>
              </a:spcAft>
            </a:pPr>
            <a:r>
              <a:rPr lang="en-US" sz="2400">
                <a:solidFill>
                  <a:srgbClr val="FFFFFF"/>
                </a:solidFill>
              </a:rPr>
              <a:t>Administrative &amp; Work Practice Controls </a:t>
            </a:r>
          </a:p>
          <a:p>
            <a:pPr>
              <a:lnSpc>
                <a:spcPct val="90000"/>
              </a:lnSpc>
              <a:spcAft>
                <a:spcPts val="600"/>
              </a:spcAft>
            </a:pPr>
            <a:r>
              <a:rPr lang="en-US" sz="2400">
                <a:solidFill>
                  <a:srgbClr val="FFFFFF"/>
                </a:solidFill>
              </a:rPr>
              <a:t>Where Feasible:</a:t>
            </a:r>
          </a:p>
          <a:p>
            <a:pPr marL="264795" lvl="1">
              <a:lnSpc>
                <a:spcPct val="90000"/>
              </a:lnSpc>
              <a:spcAft>
                <a:spcPts val="600"/>
              </a:spcAft>
            </a:pPr>
            <a:r>
              <a:rPr lang="en-US" sz="2400">
                <a:solidFill>
                  <a:srgbClr val="FFFFFF"/>
                </a:solidFill>
              </a:rPr>
              <a:t>Implement flexible worksites / hours – telework, staggered shifts;</a:t>
            </a:r>
          </a:p>
          <a:p>
            <a:pPr marL="264795" lvl="1">
              <a:lnSpc>
                <a:spcPct val="90000"/>
              </a:lnSpc>
              <a:spcAft>
                <a:spcPts val="600"/>
              </a:spcAft>
            </a:pPr>
            <a:endParaRPr lang="en-US" sz="2400">
              <a:solidFill>
                <a:srgbClr val="FFFFFF"/>
              </a:solidFill>
            </a:endParaRPr>
          </a:p>
          <a:p>
            <a:pPr marL="264795" lvl="1">
              <a:lnSpc>
                <a:spcPct val="90000"/>
              </a:lnSpc>
              <a:spcAft>
                <a:spcPts val="600"/>
              </a:spcAft>
            </a:pPr>
            <a:r>
              <a:rPr lang="en-US" sz="2400">
                <a:solidFill>
                  <a:srgbClr val="FFFFFF"/>
                </a:solidFill>
              </a:rPr>
              <a:t>Physical distancing for employees and other persons of 6 feet;</a:t>
            </a:r>
          </a:p>
          <a:p>
            <a:pPr marL="264795" lvl="1">
              <a:lnSpc>
                <a:spcPct val="90000"/>
              </a:lnSpc>
              <a:spcAft>
                <a:spcPts val="600"/>
              </a:spcAft>
            </a:pPr>
            <a:endParaRPr lang="en-US" sz="2400">
              <a:solidFill>
                <a:srgbClr val="FFFFFF"/>
              </a:solidFill>
            </a:endParaRPr>
          </a:p>
          <a:p>
            <a:pPr marL="264795" lvl="1">
              <a:lnSpc>
                <a:spcPct val="90000"/>
              </a:lnSpc>
              <a:spcAft>
                <a:spcPts val="600"/>
              </a:spcAft>
            </a:pPr>
            <a:r>
              <a:rPr lang="en-US" sz="2400">
                <a:solidFill>
                  <a:srgbClr val="FFFFFF"/>
                </a:solidFill>
              </a:rPr>
              <a:t>Limit number of non-employee accessing worksites;</a:t>
            </a:r>
          </a:p>
          <a:p>
            <a:pPr marL="264795" lvl="1">
              <a:lnSpc>
                <a:spcPct val="90000"/>
              </a:lnSpc>
              <a:spcAft>
                <a:spcPts val="600"/>
              </a:spcAft>
            </a:pPr>
            <a:endParaRPr lang="en-US" sz="2400">
              <a:solidFill>
                <a:srgbClr val="FFFFFF"/>
              </a:solidFill>
            </a:endParaRPr>
          </a:p>
          <a:p>
            <a:pPr marL="264795" lvl="1">
              <a:lnSpc>
                <a:spcPct val="90000"/>
              </a:lnSpc>
              <a:spcAft>
                <a:spcPts val="600"/>
              </a:spcAft>
            </a:pPr>
            <a:r>
              <a:rPr lang="en-US" sz="2400">
                <a:solidFill>
                  <a:srgbClr val="FFFFFF"/>
                </a:solidFill>
              </a:rPr>
              <a:t>Flex meeting and travel options (phone, video, no non-essential travel);</a:t>
            </a:r>
          </a:p>
          <a:p>
            <a:pPr marL="264795" lvl="1">
              <a:lnSpc>
                <a:spcPct val="90000"/>
              </a:lnSpc>
              <a:spcAft>
                <a:spcPts val="600"/>
              </a:spcAft>
            </a:pPr>
            <a:endParaRPr lang="en-US" sz="2400">
              <a:solidFill>
                <a:srgbClr val="FFFFFF"/>
              </a:solidFill>
            </a:endParaRPr>
          </a:p>
          <a:p>
            <a:pPr marL="264795" lvl="1">
              <a:lnSpc>
                <a:spcPct val="90000"/>
              </a:lnSpc>
              <a:spcAft>
                <a:spcPts val="600"/>
              </a:spcAft>
            </a:pPr>
            <a:r>
              <a:rPr lang="en-US" sz="2400">
                <a:solidFill>
                  <a:srgbClr val="FFFFFF"/>
                </a:solidFill>
              </a:rPr>
              <a:t>Deliver services remotely, curbside pickup.</a:t>
            </a:r>
          </a:p>
        </p:txBody>
      </p:sp>
    </p:spTree>
    <p:extLst>
      <p:ext uri="{BB962C8B-B14F-4D97-AF65-F5344CB8AC3E}">
        <p14:creationId xmlns:p14="http://schemas.microsoft.com/office/powerpoint/2010/main" val="26150756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404142" y="1173363"/>
            <a:ext cx="11250386" cy="4163129"/>
          </a:xfrm>
          <a:prstGeom prst="rect">
            <a:avLst/>
          </a:prstGeom>
          <a:noFill/>
          <a:ln>
            <a:noFill/>
          </a:ln>
        </p:spPr>
        <p:txBody>
          <a:bodyPr spcFirstLastPara="1" wrap="square" lIns="121900" tIns="243833" rIns="121900" bIns="0" anchor="ctr" anchorCtr="0">
            <a:noAutofit/>
          </a:bodyPr>
          <a:lstStyle/>
          <a:p>
            <a:pPr marL="567055" indent="-380365">
              <a:buSzPct val="100000"/>
              <a:buFont typeface="Arial" panose="020B0604020202020204" pitchFamily="34" charset="0"/>
              <a:buChar char="•"/>
            </a:pPr>
            <a:r>
              <a:rPr lang="en-US" sz="2800" b="1">
                <a:ea typeface="Anaheim"/>
                <a:cs typeface="Anaheim"/>
                <a:sym typeface="Anaheim"/>
              </a:rPr>
              <a:t>Public</a:t>
            </a:r>
            <a:r>
              <a:rPr lang="en-US" sz="2800">
                <a:ea typeface="Anaheim"/>
                <a:cs typeface="Anaheim"/>
                <a:sym typeface="Anaheim"/>
              </a:rPr>
              <a:t> and </a:t>
            </a:r>
            <a:r>
              <a:rPr lang="en-US" sz="2800" b="1">
                <a:ea typeface="Anaheim"/>
                <a:cs typeface="Anaheim"/>
                <a:sym typeface="Anaheim"/>
              </a:rPr>
              <a:t>private</a:t>
            </a:r>
            <a:r>
              <a:rPr lang="en-US" sz="2800">
                <a:ea typeface="Anaheim"/>
                <a:cs typeface="Anaheim"/>
                <a:sym typeface="Anaheim"/>
              </a:rPr>
              <a:t> institutions </a:t>
            </a:r>
            <a:r>
              <a:rPr lang="en-US" sz="2800" b="1">
                <a:ea typeface="Anaheim"/>
                <a:cs typeface="Anaheim"/>
                <a:sym typeface="Anaheim"/>
              </a:rPr>
              <a:t>of higher education </a:t>
            </a:r>
            <a:r>
              <a:rPr lang="en-US" sz="2800">
                <a:ea typeface="Anaheim"/>
                <a:cs typeface="Anaheim"/>
                <a:sym typeface="Anaheim"/>
              </a:rPr>
              <a:t>that have </a:t>
            </a:r>
            <a:r>
              <a:rPr lang="en-US" sz="2800" b="1">
                <a:ea typeface="Anaheim"/>
                <a:cs typeface="Anaheim"/>
                <a:sym typeface="Anaheim"/>
              </a:rPr>
              <a:t>received</a:t>
            </a:r>
            <a:r>
              <a:rPr lang="en-US" sz="2800">
                <a:ea typeface="Anaheim"/>
                <a:cs typeface="Anaheim"/>
                <a:sym typeface="Anaheim"/>
              </a:rPr>
              <a:t> </a:t>
            </a:r>
            <a:r>
              <a:rPr lang="en-US" sz="2800" b="1">
                <a:ea typeface="Anaheim"/>
                <a:cs typeface="Anaheim"/>
                <a:sym typeface="Anaheim"/>
              </a:rPr>
              <a:t>certification</a:t>
            </a:r>
            <a:r>
              <a:rPr lang="en-US" sz="2800">
                <a:ea typeface="Anaheim"/>
                <a:cs typeface="Anaheim"/>
                <a:sym typeface="Anaheim"/>
              </a:rPr>
              <a:t> from the </a:t>
            </a:r>
            <a:r>
              <a:rPr lang="en-US" sz="2800" i="1">
                <a:ea typeface="Anaheim"/>
                <a:cs typeface="Anaheim"/>
                <a:sym typeface="Anaheim"/>
              </a:rPr>
              <a:t>State Council of Higher Education of Virginia </a:t>
            </a:r>
            <a:r>
              <a:rPr lang="en-US" sz="2800">
                <a:ea typeface="Anaheim"/>
                <a:cs typeface="Anaheim"/>
                <a:sym typeface="Anaheim"/>
              </a:rPr>
              <a:t>that their </a:t>
            </a:r>
            <a:r>
              <a:rPr lang="en-US" sz="2800" b="1">
                <a:ea typeface="Anaheim"/>
                <a:cs typeface="Anaheim"/>
                <a:sym typeface="Anaheim"/>
              </a:rPr>
              <a:t>re-opening plans </a:t>
            </a:r>
            <a:r>
              <a:rPr lang="en-US" sz="2800">
                <a:ea typeface="Anaheim"/>
                <a:cs typeface="Anaheim"/>
                <a:sym typeface="Anaheim"/>
              </a:rPr>
              <a:t>are in </a:t>
            </a:r>
            <a:r>
              <a:rPr lang="en-US" sz="2800" b="1">
                <a:ea typeface="Anaheim"/>
                <a:cs typeface="Anaheim"/>
                <a:sym typeface="Anaheim"/>
              </a:rPr>
              <a:t>compliance</a:t>
            </a:r>
            <a:r>
              <a:rPr lang="en-US" sz="2800">
                <a:ea typeface="Anaheim"/>
                <a:cs typeface="Anaheim"/>
                <a:sym typeface="Anaheim"/>
              </a:rPr>
              <a:t> with guidance documents, whether mandatory or non-mandatory, developed by the </a:t>
            </a:r>
            <a:r>
              <a:rPr lang="en-US" sz="2800" i="1">
                <a:ea typeface="Anaheim"/>
                <a:cs typeface="Anaheim"/>
                <a:sym typeface="Anaheim"/>
              </a:rPr>
              <a:t>Governor’s Office </a:t>
            </a:r>
            <a:r>
              <a:rPr lang="en-US" sz="2800">
                <a:ea typeface="Anaheim"/>
                <a:cs typeface="Anaheim"/>
                <a:sym typeface="Anaheim"/>
              </a:rPr>
              <a:t>in conjunction with the </a:t>
            </a:r>
            <a:r>
              <a:rPr lang="en-US" sz="2800" i="1">
                <a:ea typeface="Anaheim"/>
                <a:cs typeface="Anaheim"/>
                <a:sym typeface="Anaheim"/>
              </a:rPr>
              <a:t>Virginia Department of Health </a:t>
            </a:r>
            <a:r>
              <a:rPr lang="en-US" sz="2800" b="1">
                <a:solidFill>
                  <a:srgbClr val="FF0000"/>
                </a:solidFill>
                <a:ea typeface="Anaheim"/>
                <a:cs typeface="Anaheim"/>
                <a:sym typeface="Anaheim"/>
              </a:rPr>
              <a:t>shall</a:t>
            </a:r>
            <a:r>
              <a:rPr lang="en-US" sz="2800">
                <a:ea typeface="Anaheim"/>
                <a:cs typeface="Anaheim"/>
                <a:sym typeface="Anaheim"/>
              </a:rPr>
              <a:t> be considered in </a:t>
            </a:r>
            <a:r>
              <a:rPr lang="en-US" sz="2800" b="1">
                <a:ea typeface="Anaheim"/>
                <a:cs typeface="Anaheim"/>
                <a:sym typeface="Anaheim"/>
              </a:rPr>
              <a:t>compliance</a:t>
            </a:r>
            <a:r>
              <a:rPr lang="en-US" sz="2800">
                <a:ea typeface="Anaheim"/>
                <a:cs typeface="Anaheim"/>
                <a:sym typeface="Anaheim"/>
              </a:rPr>
              <a:t> with this </a:t>
            </a:r>
            <a:r>
              <a:rPr lang="en-US" sz="2800" b="1">
                <a:ea typeface="Anaheim"/>
                <a:cs typeface="Anaheim"/>
                <a:sym typeface="Anaheim"/>
              </a:rPr>
              <a:t>standard</a:t>
            </a:r>
            <a:r>
              <a:rPr lang="en-US" sz="2800">
                <a:ea typeface="Anaheim"/>
                <a:cs typeface="Anaheim"/>
                <a:sym typeface="Anaheim"/>
              </a:rPr>
              <a:t>, </a:t>
            </a:r>
            <a:r>
              <a:rPr lang="en-US" sz="2800" b="1"/>
              <a:t>provided</a:t>
            </a:r>
            <a:r>
              <a:rPr lang="en-US" sz="2800"/>
              <a:t> the institution </a:t>
            </a:r>
            <a:r>
              <a:rPr lang="en-US" sz="2800" b="1"/>
              <a:t>operates</a:t>
            </a:r>
            <a:r>
              <a:rPr lang="en-US" sz="2800"/>
              <a:t> in compliance with their </a:t>
            </a:r>
            <a:r>
              <a:rPr lang="en-US" sz="2800" b="1"/>
              <a:t>certified</a:t>
            </a:r>
            <a:r>
              <a:rPr lang="en-US" sz="2800"/>
              <a:t> </a:t>
            </a:r>
            <a:r>
              <a:rPr lang="en-US" sz="2800" b="1"/>
              <a:t>reopening</a:t>
            </a:r>
            <a:r>
              <a:rPr lang="en-US" sz="2800"/>
              <a:t> </a:t>
            </a:r>
            <a:r>
              <a:rPr lang="en-US" sz="2800" b="1"/>
              <a:t>plans</a:t>
            </a:r>
            <a:r>
              <a:rPr lang="en-US" sz="2800"/>
              <a:t> and the certified reopening plans provide </a:t>
            </a:r>
            <a:r>
              <a:rPr lang="en-US" sz="2800" b="1"/>
              <a:t>equivalent</a:t>
            </a:r>
            <a:r>
              <a:rPr lang="en-US" sz="2800"/>
              <a:t> or </a:t>
            </a:r>
            <a:r>
              <a:rPr lang="en-US" sz="2800" b="1"/>
              <a:t>greater</a:t>
            </a:r>
            <a:r>
              <a:rPr lang="en-US" sz="2800"/>
              <a:t> levels of </a:t>
            </a:r>
            <a:r>
              <a:rPr lang="en-US" sz="2800" b="1"/>
              <a:t>employee</a:t>
            </a:r>
            <a:r>
              <a:rPr lang="en-US" sz="2800"/>
              <a:t> </a:t>
            </a:r>
            <a:r>
              <a:rPr lang="en-US" sz="2800" b="1"/>
              <a:t>protection</a:t>
            </a:r>
            <a:r>
              <a:rPr lang="en-US" sz="2800"/>
              <a:t> than this standard. 	</a:t>
            </a:r>
            <a:endParaRPr lang="en-US" sz="2800">
              <a:ea typeface="Anaheim"/>
              <a:cs typeface="Anaheim"/>
            </a:endParaRPr>
          </a:p>
        </p:txBody>
      </p:sp>
      <p:sp>
        <p:nvSpPr>
          <p:cNvPr id="835" name="Google Shape;835;p57"/>
          <p:cNvSpPr txBox="1">
            <a:spLocks noGrp="1"/>
          </p:cNvSpPr>
          <p:nvPr>
            <p:ph type="ctrTitle"/>
          </p:nvPr>
        </p:nvSpPr>
        <p:spPr/>
        <p:txBody>
          <a:bodyPr/>
          <a:lstStyle/>
          <a:p>
            <a:r>
              <a:rPr lang="en-US"/>
              <a:t>Compliance – Education </a:t>
            </a:r>
          </a:p>
        </p:txBody>
      </p:sp>
    </p:spTree>
    <p:extLst>
      <p:ext uri="{BB962C8B-B14F-4D97-AF65-F5344CB8AC3E}">
        <p14:creationId xmlns:p14="http://schemas.microsoft.com/office/powerpoint/2010/main" val="36858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951195" y="1157529"/>
            <a:ext cx="9740251" cy="5483957"/>
          </a:xfrm>
          <a:prstGeom prst="rect">
            <a:avLst/>
          </a:prstGeom>
          <a:noFill/>
          <a:ln>
            <a:noFill/>
          </a:ln>
        </p:spPr>
        <p:txBody>
          <a:bodyPr spcFirstLastPara="1" wrap="square" lIns="121900" tIns="243833" rIns="121900" bIns="0" anchor="ctr" anchorCtr="0">
            <a:noAutofit/>
          </a:bodyPr>
          <a:lstStyle/>
          <a:p>
            <a:r>
              <a:rPr lang="en-US" sz="3200" b="1"/>
              <a:t>Personal Protective Equipment (PPE)</a:t>
            </a:r>
          </a:p>
          <a:p>
            <a:endParaRPr lang="en-US" sz="3200" b="1"/>
          </a:p>
          <a:p>
            <a:pPr marL="342900" indent="-342900">
              <a:buFont typeface="Arial" panose="020B0604020202020204" pitchFamily="34" charset="0"/>
              <a:buChar char="•"/>
            </a:pPr>
            <a:r>
              <a:rPr lang="en-US" sz="2400" b="1"/>
              <a:t>Employers not otherwise covered </a:t>
            </a:r>
            <a:r>
              <a:rPr lang="en-US" sz="2400"/>
              <a:t>by the VOSH Standards for General Industry (Part 1910), </a:t>
            </a:r>
            <a:r>
              <a:rPr lang="en-US" sz="2400" b="1">
                <a:solidFill>
                  <a:srgbClr val="FF0000"/>
                </a:solidFill>
              </a:rPr>
              <a:t>shall</a:t>
            </a:r>
            <a:r>
              <a:rPr lang="en-US" sz="2400"/>
              <a:t> </a:t>
            </a:r>
            <a:r>
              <a:rPr lang="en-US" sz="2400" b="1"/>
              <a:t>comply</a:t>
            </a:r>
            <a:r>
              <a:rPr lang="en-US" sz="2400"/>
              <a:t> with the following </a:t>
            </a:r>
            <a:r>
              <a:rPr lang="en-US" sz="2400" b="1"/>
              <a:t>requirements</a:t>
            </a:r>
            <a:r>
              <a:rPr lang="en-US" sz="2400"/>
              <a:t> for a SARS-CoV-2 virus and COVID-19 disease </a:t>
            </a:r>
            <a:r>
              <a:rPr lang="en-US" sz="2400" b="1"/>
              <a:t>hazard assessment</a:t>
            </a:r>
            <a:r>
              <a:rPr lang="en-US" sz="2400"/>
              <a:t>, and </a:t>
            </a:r>
            <a:r>
              <a:rPr lang="en-US" sz="2400" b="1"/>
              <a:t>personal protective equipment.</a:t>
            </a:r>
            <a:endParaRPr lang="en-US" sz="2400" b="1">
              <a:cs typeface="Calibri"/>
            </a:endParaRPr>
          </a:p>
          <a:p>
            <a:endParaRPr lang="en-US" sz="2400" b="1">
              <a:cs typeface="Calibri"/>
            </a:endParaRPr>
          </a:p>
          <a:p>
            <a:pPr marL="342900" indent="-342900">
              <a:buFont typeface="Arial" panose="020B0604020202020204" pitchFamily="34" charset="0"/>
              <a:buChar char="•"/>
            </a:pPr>
            <a:r>
              <a:rPr lang="en-US" sz="2400"/>
              <a:t>The </a:t>
            </a:r>
            <a:r>
              <a:rPr lang="en-US" sz="2400" b="1"/>
              <a:t>employer</a:t>
            </a:r>
            <a:r>
              <a:rPr lang="en-US" sz="2400"/>
              <a:t> </a:t>
            </a:r>
            <a:r>
              <a:rPr lang="en-US" sz="2400" b="1">
                <a:solidFill>
                  <a:srgbClr val="FF0000"/>
                </a:solidFill>
              </a:rPr>
              <a:t>shall</a:t>
            </a:r>
            <a:r>
              <a:rPr lang="en-US" sz="2400"/>
              <a:t> </a:t>
            </a:r>
            <a:r>
              <a:rPr lang="en-US" sz="2400" b="1"/>
              <a:t>assess</a:t>
            </a:r>
            <a:r>
              <a:rPr lang="en-US" sz="2400"/>
              <a:t> the workplace to </a:t>
            </a:r>
            <a:r>
              <a:rPr lang="en-US" sz="2400" b="1"/>
              <a:t>determine</a:t>
            </a:r>
            <a:r>
              <a:rPr lang="en-US" sz="2400"/>
              <a:t> if </a:t>
            </a:r>
            <a:r>
              <a:rPr lang="en-US" sz="2400" b="1"/>
              <a:t>hazards</a:t>
            </a:r>
            <a:r>
              <a:rPr lang="en-US" sz="2400"/>
              <a:t> or </a:t>
            </a:r>
            <a:r>
              <a:rPr lang="en-US" sz="2400" b="1"/>
              <a:t>job tasks </a:t>
            </a:r>
            <a:r>
              <a:rPr lang="en-US" sz="2400"/>
              <a:t>are </a:t>
            </a:r>
            <a:r>
              <a:rPr lang="en-US" sz="2400" b="1"/>
              <a:t>present</a:t>
            </a:r>
            <a:r>
              <a:rPr lang="en-US" sz="2400"/>
              <a:t>, or are </a:t>
            </a:r>
            <a:r>
              <a:rPr lang="en-US" sz="2400" b="1"/>
              <a:t>likely to be present</a:t>
            </a:r>
            <a:r>
              <a:rPr lang="en-US" sz="2400"/>
              <a:t>, which necessitate the </a:t>
            </a:r>
            <a:r>
              <a:rPr lang="en-US" sz="2400" b="1"/>
              <a:t>use</a:t>
            </a:r>
            <a:r>
              <a:rPr lang="en-US" sz="2400"/>
              <a:t> of personal protective equipment (</a:t>
            </a:r>
            <a:r>
              <a:rPr lang="en-US" sz="2400" b="1"/>
              <a:t>PPE</a:t>
            </a:r>
            <a:r>
              <a:rPr lang="en-US" sz="2400"/>
              <a:t>).</a:t>
            </a:r>
            <a:endParaRPr lang="en-US" sz="2400">
              <a:cs typeface="Calibri"/>
            </a:endParaRPr>
          </a:p>
          <a:p>
            <a:endParaRPr lang="en-US" sz="2400">
              <a:cs typeface="Calibri"/>
            </a:endParaRPr>
          </a:p>
          <a:p>
            <a:pPr marL="342900" indent="-342900">
              <a:buFont typeface="Arial" panose="020B0604020202020204" pitchFamily="34" charset="0"/>
              <a:buChar char="•"/>
            </a:pPr>
            <a:r>
              <a:rPr lang="en-US" sz="2400"/>
              <a:t>The employer </a:t>
            </a:r>
            <a:r>
              <a:rPr lang="en-US" sz="2400" b="1">
                <a:solidFill>
                  <a:srgbClr val="FF0000"/>
                </a:solidFill>
              </a:rPr>
              <a:t>shall</a:t>
            </a:r>
            <a:r>
              <a:rPr lang="en-US" sz="2400"/>
              <a:t> provide for </a:t>
            </a:r>
            <a:r>
              <a:rPr lang="en-US" sz="2400" b="1"/>
              <a:t>employee</a:t>
            </a:r>
            <a:r>
              <a:rPr lang="en-US" sz="2400"/>
              <a:t> and employee </a:t>
            </a:r>
            <a:r>
              <a:rPr lang="en-US" sz="2400" b="1"/>
              <a:t>representative</a:t>
            </a:r>
            <a:r>
              <a:rPr lang="en-US" sz="2400"/>
              <a:t> </a:t>
            </a:r>
            <a:r>
              <a:rPr lang="en-US" sz="2400" b="1"/>
              <a:t>involvement</a:t>
            </a:r>
            <a:r>
              <a:rPr lang="en-US" sz="2400"/>
              <a:t> in the assessment </a:t>
            </a:r>
            <a:r>
              <a:rPr lang="en-US" sz="2400" b="1"/>
              <a:t>process</a:t>
            </a:r>
            <a:r>
              <a:rPr lang="en-US" sz="2400"/>
              <a:t>.</a:t>
            </a:r>
            <a:endParaRPr lang="en-US" sz="2400">
              <a:cs typeface="Calibri"/>
            </a:endParaRPr>
          </a:p>
        </p:txBody>
      </p:sp>
      <p:sp>
        <p:nvSpPr>
          <p:cNvPr id="835" name="Google Shape;835;p57"/>
          <p:cNvSpPr txBox="1">
            <a:spLocks noGrp="1"/>
          </p:cNvSpPr>
          <p:nvPr>
            <p:ph type="ctrTitle"/>
          </p:nvPr>
        </p:nvSpPr>
        <p:spPr/>
        <p:txBody>
          <a:bodyPr/>
          <a:lstStyle/>
          <a:p>
            <a:pPr lvl="0"/>
            <a:r>
              <a:rPr lang="en-US"/>
              <a:t>Very High or High Exposure Risk Requirements</a:t>
            </a:r>
          </a:p>
        </p:txBody>
      </p:sp>
    </p:spTree>
    <p:extLst>
      <p:ext uri="{BB962C8B-B14F-4D97-AF65-F5344CB8AC3E}">
        <p14:creationId xmlns:p14="http://schemas.microsoft.com/office/powerpoint/2010/main" val="11724383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4" y="1255348"/>
            <a:ext cx="11133667" cy="3552627"/>
          </a:xfrm>
          <a:prstGeom prst="rect">
            <a:avLst/>
          </a:prstGeom>
          <a:noFill/>
          <a:ln>
            <a:noFill/>
          </a:ln>
        </p:spPr>
        <p:txBody>
          <a:bodyPr spcFirstLastPara="1" wrap="square" lIns="121900" tIns="243833" rIns="121900" bIns="0" anchor="ctr" anchorCtr="0">
            <a:noAutofit/>
          </a:bodyPr>
          <a:lstStyle/>
          <a:p>
            <a:r>
              <a:rPr lang="en-US" sz="3200" b="1"/>
              <a:t>Personal Protective Equipment (PPE)</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If such </a:t>
            </a:r>
            <a:r>
              <a:rPr lang="en-US" sz="2400" b="1"/>
              <a:t>hazards</a:t>
            </a:r>
            <a:r>
              <a:rPr lang="en-US" sz="2400"/>
              <a:t> or job </a:t>
            </a:r>
            <a:r>
              <a:rPr lang="en-US" sz="2400" b="1"/>
              <a:t>tasks</a:t>
            </a:r>
            <a:r>
              <a:rPr lang="en-US" sz="2400"/>
              <a:t> are </a:t>
            </a:r>
            <a:r>
              <a:rPr lang="en-US" sz="2400" b="1"/>
              <a:t>present</a:t>
            </a:r>
            <a:r>
              <a:rPr lang="en-US" sz="2400"/>
              <a:t>, or </a:t>
            </a:r>
            <a:r>
              <a:rPr lang="en-US" sz="2400" b="1"/>
              <a:t>likely</a:t>
            </a:r>
            <a:r>
              <a:rPr lang="en-US" sz="2400"/>
              <a:t> to be </a:t>
            </a:r>
            <a:r>
              <a:rPr lang="en-US" sz="2400" b="1"/>
              <a:t>present</a:t>
            </a:r>
            <a:r>
              <a:rPr lang="en-US" sz="2400"/>
              <a:t>, the employer </a:t>
            </a:r>
            <a:r>
              <a:rPr lang="en-US" sz="2400" b="1">
                <a:solidFill>
                  <a:srgbClr val="FF0000"/>
                </a:solidFill>
              </a:rPr>
              <a:t>shall</a:t>
            </a:r>
            <a:r>
              <a:rPr lang="en-US" sz="2400"/>
              <a:t>: </a:t>
            </a:r>
            <a:endParaRPr lang="en-US" sz="1600"/>
          </a:p>
          <a:p>
            <a:pPr marL="800100" lvl="1" indent="-342900">
              <a:buFont typeface="Arial" panose="020B0604020202020204" pitchFamily="34" charset="0"/>
              <a:buChar char="•"/>
            </a:pPr>
            <a:r>
              <a:rPr lang="en-US" sz="2400" b="1"/>
              <a:t>Select</a:t>
            </a:r>
            <a:r>
              <a:rPr lang="en-US" sz="2400"/>
              <a:t>, and have each </a:t>
            </a:r>
            <a:r>
              <a:rPr lang="en-US" sz="2400" b="1"/>
              <a:t>affected</a:t>
            </a:r>
            <a:r>
              <a:rPr lang="en-US" sz="2400"/>
              <a:t> </a:t>
            </a:r>
            <a:r>
              <a:rPr lang="en-US" sz="2400" b="1"/>
              <a:t>employee</a:t>
            </a:r>
            <a:r>
              <a:rPr lang="en-US" sz="2400"/>
              <a:t> </a:t>
            </a:r>
            <a:r>
              <a:rPr lang="en-US" sz="2400" b="1"/>
              <a:t>use</a:t>
            </a:r>
            <a:r>
              <a:rPr lang="en-US" sz="2400"/>
              <a:t>, the types of PPE that will </a:t>
            </a:r>
            <a:r>
              <a:rPr lang="en-US" sz="2400" b="1"/>
              <a:t>protect</a:t>
            </a:r>
            <a:r>
              <a:rPr lang="en-US" sz="2400"/>
              <a:t> the affected employee from the </a:t>
            </a:r>
            <a:r>
              <a:rPr lang="en-US" sz="2400" b="1"/>
              <a:t>hazards identified </a:t>
            </a:r>
            <a:r>
              <a:rPr lang="en-US" sz="2400"/>
              <a:t>in the hazard assessment;</a:t>
            </a:r>
          </a:p>
          <a:p>
            <a:pPr marL="800100" lvl="1" indent="-342900">
              <a:buFont typeface="Arial" panose="020B0604020202020204" pitchFamily="34" charset="0"/>
              <a:buChar char="•"/>
            </a:pPr>
            <a:r>
              <a:rPr lang="en-US" sz="2400" b="1"/>
              <a:t>Communicate</a:t>
            </a:r>
            <a:r>
              <a:rPr lang="en-US" sz="2400"/>
              <a:t> selection </a:t>
            </a:r>
            <a:r>
              <a:rPr lang="en-US" sz="2400" b="1"/>
              <a:t>decisions</a:t>
            </a:r>
            <a:r>
              <a:rPr lang="en-US" sz="2400"/>
              <a:t> to </a:t>
            </a:r>
            <a:r>
              <a:rPr lang="en-US" sz="2400" b="1"/>
              <a:t>each affected </a:t>
            </a:r>
            <a:r>
              <a:rPr lang="en-US" sz="2400"/>
              <a:t>employee; </a:t>
            </a:r>
            <a:r>
              <a:rPr lang="en-US" sz="2400" b="1"/>
              <a:t>and</a:t>
            </a:r>
            <a:r>
              <a:rPr lang="en-US" sz="2400"/>
              <a:t>, </a:t>
            </a:r>
            <a:endParaRPr lang="en-US" sz="1600"/>
          </a:p>
          <a:p>
            <a:pPr marL="800100" lvl="1" indent="-342900">
              <a:buFont typeface="Arial" panose="020B0604020202020204" pitchFamily="34" charset="0"/>
              <a:buChar char="•"/>
            </a:pPr>
            <a:r>
              <a:rPr lang="en-US" sz="2400" b="1"/>
              <a:t>Select</a:t>
            </a:r>
            <a:r>
              <a:rPr lang="en-US" sz="2400"/>
              <a:t> PPE that </a:t>
            </a:r>
            <a:r>
              <a:rPr lang="en-US" sz="2400" b="1"/>
              <a:t>properly fits each </a:t>
            </a:r>
            <a:r>
              <a:rPr lang="en-US" sz="2400"/>
              <a:t>affected employee.</a:t>
            </a:r>
            <a:endParaRPr lang="en-US" sz="1600"/>
          </a:p>
          <a:p>
            <a:pPr marL="380990" lvl="1" indent="-380990">
              <a:buFont typeface="Arial" panose="020B0604020202020204" pitchFamily="34" charset="0"/>
              <a:buChar char="•"/>
            </a:pPr>
            <a:endParaRPr lang="en-US" sz="2400"/>
          </a:p>
        </p:txBody>
      </p:sp>
      <p:sp>
        <p:nvSpPr>
          <p:cNvPr id="835" name="Google Shape;835;p57"/>
          <p:cNvSpPr txBox="1">
            <a:spLocks noGrp="1"/>
          </p:cNvSpPr>
          <p:nvPr>
            <p:ph type="ctrTitle"/>
          </p:nvPr>
        </p:nvSpPr>
        <p:spPr/>
        <p:txBody>
          <a:bodyPr/>
          <a:lstStyle/>
          <a:p>
            <a:pPr lvl="0"/>
            <a:r>
              <a:rPr lang="en-US"/>
              <a:t>Very High or High Exposure Risk Requirements</a:t>
            </a:r>
          </a:p>
        </p:txBody>
      </p:sp>
      <p:graphicFrame>
        <p:nvGraphicFramePr>
          <p:cNvPr id="3" name="Diagram 2"/>
          <p:cNvGraphicFramePr/>
          <p:nvPr>
            <p:extLst>
              <p:ext uri="{D42A27DB-BD31-4B8C-83A1-F6EECF244321}">
                <p14:modId xmlns:p14="http://schemas.microsoft.com/office/powerpoint/2010/main" val="1580757406"/>
              </p:ext>
            </p:extLst>
          </p:nvPr>
        </p:nvGraphicFramePr>
        <p:xfrm>
          <a:off x="1627239" y="4368800"/>
          <a:ext cx="7313561" cy="231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6376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099" y="3011679"/>
            <a:ext cx="10117995" cy="2808400"/>
          </a:xfrm>
        </p:spPr>
        <p:txBody>
          <a:bodyPr/>
          <a:lstStyle/>
          <a:p>
            <a:r>
              <a:rPr lang="en-US" sz="2400"/>
              <a:t>Personal Protective Equipment (PPE)</a:t>
            </a:r>
          </a:p>
          <a:p>
            <a:endParaRPr lang="en-US" sz="2400"/>
          </a:p>
          <a:p>
            <a:r>
              <a:rPr lang="en-US" sz="2400"/>
              <a:t>The employer shall verify that the required SARS-CoV-2 virus and COVID-19 disease workplace hazard assessment has been performed through a written certification that identifies the workplace evaluated; the person certifying that the evaluation has been performed; the date(s) of the hazard assessment; and, the document as a certification of hazard assessment.</a:t>
            </a:r>
          </a:p>
          <a:p>
            <a:endParaRPr lang="en-US" sz="2400"/>
          </a:p>
          <a:p>
            <a:r>
              <a:rPr lang="en-US" sz="2400"/>
              <a:t>Unless specifically addressed by an industry specific standard applicable to the employer and providing for PPE protections to employees from the SARS-CoV-2 virus or COVID-19 disease (e.g., Parts 1926, 1928, 1915, 1917, or 1918), the requirements of §1910.132 (General requirements) and 1910.134 (Respiratory protection) shall apply to all employers for that purpose.</a:t>
            </a:r>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3402432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B2A1016-34C3-4BE4-94F4-F4215EA18E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BFA14D-8E4F-42D4-B5A0-9588A6A45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024129" y="585216"/>
            <a:ext cx="10329671"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cap="all" spc="100"/>
              <a:t>Very High or High Exposure Risk Requirements</a:t>
            </a:r>
          </a:p>
        </p:txBody>
      </p:sp>
      <p:cxnSp>
        <p:nvCxnSpPr>
          <p:cNvPr id="15" name="Straight Connector 14">
            <a:extLst>
              <a:ext uri="{FF2B5EF4-FFF2-40B4-BE49-F238E27FC236}">
                <a16:creationId xmlns:a16="http://schemas.microsoft.com/office/drawing/2014/main" id="{610B2B88-1A1B-486B-9366-918FE2E71D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subTitle" idx="1"/>
          </p:nvPr>
        </p:nvSpPr>
        <p:spPr>
          <a:xfrm>
            <a:off x="1024129" y="2286000"/>
            <a:ext cx="10329671" cy="3862971"/>
          </a:xfrm>
        </p:spPr>
        <p:txBody>
          <a:bodyPr spcFirstLastPara="1" vert="horz" wrap="square" lIns="45720" tIns="45720" rIns="45720" bIns="45720" rtlCol="0" anchor="b" anchorCtr="0">
            <a:noAutofit/>
          </a:bodyPr>
          <a:lstStyle/>
          <a:p>
            <a:pPr>
              <a:lnSpc>
                <a:spcPct val="90000"/>
              </a:lnSpc>
              <a:spcAft>
                <a:spcPts val="600"/>
              </a:spcAft>
            </a:pPr>
            <a:r>
              <a:rPr lang="en-US" sz="2400">
                <a:solidFill>
                  <a:srgbClr val="FFFFFF"/>
                </a:solidFill>
              </a:rPr>
              <a:t>Personal Protective Equipment (PPE)</a:t>
            </a:r>
          </a:p>
          <a:p>
            <a:pPr>
              <a:lnSpc>
                <a:spcPct val="90000"/>
              </a:lnSpc>
              <a:spcAft>
                <a:spcPts val="600"/>
              </a:spcAft>
            </a:pPr>
            <a:endParaRPr lang="en-US" sz="2400">
              <a:solidFill>
                <a:srgbClr val="FFFFFF"/>
              </a:solidFill>
            </a:endParaRPr>
          </a:p>
          <a:p>
            <a:pPr>
              <a:lnSpc>
                <a:spcPct val="90000"/>
              </a:lnSpc>
              <a:spcAft>
                <a:spcPts val="600"/>
              </a:spcAft>
            </a:pPr>
            <a:r>
              <a:rPr lang="en-US" sz="2400">
                <a:solidFill>
                  <a:srgbClr val="FFFFFF"/>
                </a:solidFill>
              </a:rPr>
              <a:t>The employer shall implement a respiratory protection program in accordance with §1910.134 (b) through (d) (except (d)(1)(iii)), and (f) through (m), which covers each employee required to use a respirator.</a:t>
            </a:r>
          </a:p>
          <a:p>
            <a:pPr>
              <a:lnSpc>
                <a:spcPct val="90000"/>
              </a:lnSpc>
              <a:spcAft>
                <a:spcPts val="600"/>
              </a:spcAft>
            </a:pPr>
            <a:endParaRPr lang="en-US" sz="2400">
              <a:solidFill>
                <a:srgbClr val="FFFFFF"/>
              </a:solidFill>
            </a:endParaRPr>
          </a:p>
          <a:p>
            <a:pPr>
              <a:lnSpc>
                <a:spcPct val="90000"/>
              </a:lnSpc>
              <a:spcAft>
                <a:spcPts val="600"/>
              </a:spcAft>
            </a:pPr>
            <a:r>
              <a:rPr lang="en-US" sz="2400">
                <a:solidFill>
                  <a:srgbClr val="FFFFFF"/>
                </a:solidFill>
              </a:rPr>
              <a:t>Unless contraindicated by a hazard assessment and equipment selection requirements in §16VAC25-220-50.C.1 above, employees classified as very high or high exposure risk shall be provided with and wear gloves, a gown, a face shield or goggles, and a respirator, when in contact with or inside 6 feet of patients, persons know to be, or suspected of being infected with SARS-CoV-2. </a:t>
            </a:r>
          </a:p>
        </p:txBody>
      </p:sp>
    </p:spTree>
    <p:extLst>
      <p:ext uri="{BB962C8B-B14F-4D97-AF65-F5344CB8AC3E}">
        <p14:creationId xmlns:p14="http://schemas.microsoft.com/office/powerpoint/2010/main" val="3026816080"/>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099" y="3011679"/>
            <a:ext cx="10045951" cy="2808400"/>
          </a:xfrm>
        </p:spPr>
        <p:txBody>
          <a:bodyPr/>
          <a:lstStyle/>
          <a:p>
            <a:r>
              <a:rPr lang="en-US" sz="2400"/>
              <a:t>Personal Protective Equipment (PPE)</a:t>
            </a:r>
          </a:p>
          <a:p>
            <a:endParaRPr lang="en-US" sz="2400"/>
          </a:p>
          <a:p>
            <a:r>
              <a:rPr lang="en-US" sz="2400"/>
              <a:t>Where indicated by the hazard assessment and equipment selection requirements in §16VAC25-220-50.C, such employees shall also be provided with and wear a surgical/medical procedure mask.</a:t>
            </a:r>
          </a:p>
          <a:p>
            <a:endParaRPr lang="en-US" sz="2400"/>
          </a:p>
          <a:p>
            <a:r>
              <a:rPr lang="en-US" sz="2400"/>
              <a:t>Gowns shall be large enough to cover areas requiring protection.</a:t>
            </a:r>
          </a:p>
          <a:p>
            <a:endParaRPr lang="en-US" sz="2400"/>
          </a:p>
          <a:p>
            <a:r>
              <a:rPr lang="en-US" sz="2400"/>
              <a:t>Employee training shall be provided in accordance with the requirements of §16VAC25-220-80 of this regulation/standard.</a:t>
            </a:r>
          </a:p>
        </p:txBody>
      </p:sp>
      <p:sp>
        <p:nvSpPr>
          <p:cNvPr id="4" name="Title 1"/>
          <p:cNvSpPr txBox="1">
            <a:spLocks/>
          </p:cNvSpPr>
          <p:nvPr/>
        </p:nvSpPr>
        <p:spPr>
          <a:xfrm>
            <a:off x="960100" y="381920"/>
            <a:ext cx="11040388" cy="856162"/>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Very High or High Exposure Risk Requirements</a:t>
            </a:r>
          </a:p>
        </p:txBody>
      </p:sp>
    </p:spTree>
    <p:extLst>
      <p:ext uri="{BB962C8B-B14F-4D97-AF65-F5344CB8AC3E}">
        <p14:creationId xmlns:p14="http://schemas.microsoft.com/office/powerpoint/2010/main" val="1035736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6" y="1157530"/>
            <a:ext cx="11391901" cy="3786429"/>
          </a:xfrm>
          <a:prstGeom prst="rect">
            <a:avLst/>
          </a:prstGeom>
          <a:noFill/>
          <a:ln>
            <a:noFill/>
          </a:ln>
        </p:spPr>
        <p:txBody>
          <a:bodyPr spcFirstLastPara="1" wrap="square" lIns="121900" tIns="243833" rIns="121900" bIns="0" anchor="ctr" anchorCtr="0">
            <a:noAutofit/>
          </a:bodyPr>
          <a:lstStyle/>
          <a:p>
            <a:pPr algn="ctr"/>
            <a:r>
              <a:rPr lang="en-US" sz="3200" b="1"/>
              <a:t>The following requirements for employers with hazards or job tasks classified as “medium” exposure risk apply in addition to requirements contained in §§16VAC25-220-40, -70, and -80. </a:t>
            </a:r>
          </a:p>
        </p:txBody>
      </p:sp>
      <p:sp>
        <p:nvSpPr>
          <p:cNvPr id="835" name="Google Shape;835;p57"/>
          <p:cNvSpPr txBox="1">
            <a:spLocks noGrp="1"/>
          </p:cNvSpPr>
          <p:nvPr>
            <p:ph type="ctrTitle"/>
          </p:nvPr>
        </p:nvSpPr>
        <p:spPr/>
        <p:txBody>
          <a:bodyPr/>
          <a:lstStyle/>
          <a:p>
            <a:pPr lvl="0"/>
            <a:r>
              <a:rPr lang="en-US"/>
              <a:t>§60 Medium Exposure Risk Requirements</a:t>
            </a:r>
          </a:p>
        </p:txBody>
      </p:sp>
      <p:sp>
        <p:nvSpPr>
          <p:cNvPr id="2" name="Trapezoid 1"/>
          <p:cNvSpPr/>
          <p:nvPr/>
        </p:nvSpPr>
        <p:spPr>
          <a:xfrm>
            <a:off x="3640667" y="4433798"/>
            <a:ext cx="4559945" cy="1899269"/>
          </a:xfrm>
          <a:prstGeom prst="trapezoid">
            <a:avLst>
              <a:gd name="adj" fmla="val 548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rPr>
              <a:t>Medium</a:t>
            </a:r>
          </a:p>
        </p:txBody>
      </p:sp>
    </p:spTree>
    <p:extLst>
      <p:ext uri="{BB962C8B-B14F-4D97-AF65-F5344CB8AC3E}">
        <p14:creationId xmlns:p14="http://schemas.microsoft.com/office/powerpoint/2010/main" val="32575145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6" y="1157530"/>
            <a:ext cx="11391901" cy="5158603"/>
          </a:xfrm>
          <a:prstGeom prst="rect">
            <a:avLst/>
          </a:prstGeom>
          <a:noFill/>
          <a:ln>
            <a:noFill/>
          </a:ln>
        </p:spPr>
        <p:txBody>
          <a:bodyPr spcFirstLastPara="1" wrap="square" lIns="121900" tIns="243833" rIns="121900" bIns="0" anchor="ctr" anchorCtr="0">
            <a:noAutofit/>
          </a:bodyPr>
          <a:lstStyle/>
          <a:p>
            <a:r>
              <a:rPr lang="en-US" sz="3200" b="1"/>
              <a:t>Engineering Controls</a:t>
            </a:r>
          </a:p>
          <a:p>
            <a:endParaRPr lang="en-US" sz="2400"/>
          </a:p>
          <a:p>
            <a:pPr marL="342900" lvl="0" indent="-342900">
              <a:buFont typeface="Arial" panose="020B0604020202020204" pitchFamily="34" charset="0"/>
              <a:buChar char="•"/>
            </a:pPr>
            <a:r>
              <a:rPr lang="en-US" sz="2400"/>
              <a:t>Ensure </a:t>
            </a:r>
            <a:r>
              <a:rPr lang="en-US" sz="2400" b="1"/>
              <a:t>air-handling systems where</a:t>
            </a:r>
            <a:r>
              <a:rPr lang="en-US" sz="2400"/>
              <a:t> </a:t>
            </a:r>
            <a:r>
              <a:rPr lang="en-US" sz="2400" b="1"/>
              <a:t>installed</a:t>
            </a:r>
            <a:r>
              <a:rPr lang="en-US" sz="2400"/>
              <a:t>  are appropriate to address the SARS-CoV-2 virus and COVID-19 disease related hazards and job tasks that occur at the workplace:</a:t>
            </a:r>
          </a:p>
          <a:p>
            <a:pPr marL="800100" lvl="1" indent="-342900">
              <a:buFont typeface="Arial" panose="020B0604020202020204" pitchFamily="34" charset="0"/>
              <a:buChar char="•"/>
            </a:pPr>
            <a:r>
              <a:rPr lang="en-US" sz="2400"/>
              <a:t>Are </a:t>
            </a:r>
            <a:r>
              <a:rPr lang="en-US" sz="2400" b="1"/>
              <a:t>maintained</a:t>
            </a:r>
            <a:r>
              <a:rPr lang="en-US" sz="2400"/>
              <a:t> in accordance with </a:t>
            </a:r>
            <a:r>
              <a:rPr lang="en-US" sz="2400" b="1"/>
              <a:t>manufacturer’s</a:t>
            </a:r>
            <a:r>
              <a:rPr lang="en-US" sz="2400"/>
              <a:t> </a:t>
            </a:r>
            <a:r>
              <a:rPr lang="en-US" sz="2400" b="1"/>
              <a:t>instructions,</a:t>
            </a:r>
          </a:p>
          <a:p>
            <a:pPr marL="800100" lvl="1" indent="-342900">
              <a:buFont typeface="Arial" panose="020B0604020202020204" pitchFamily="34" charset="0"/>
              <a:buChar char="•"/>
            </a:pPr>
            <a:r>
              <a:rPr lang="en-US" sz="2400" b="1"/>
              <a:t>Comply</a:t>
            </a:r>
            <a:r>
              <a:rPr lang="en-US" sz="2400"/>
              <a:t> with </a:t>
            </a:r>
            <a:r>
              <a:rPr lang="en-US" sz="2400" b="1"/>
              <a:t>minimum</a:t>
            </a:r>
            <a:r>
              <a:rPr lang="en-US" sz="2400"/>
              <a:t> American National Standards Institute (</a:t>
            </a:r>
            <a:r>
              <a:rPr lang="en-US" sz="2400" b="1"/>
              <a:t>ANSI</a:t>
            </a:r>
            <a:r>
              <a:rPr lang="en-US" sz="2400"/>
              <a:t>)/American Society of Heating, Refrigerating and Air-Conditioning Engineers (</a:t>
            </a:r>
            <a:r>
              <a:rPr lang="en-US" sz="2400" b="1"/>
              <a:t>ASHRAE</a:t>
            </a:r>
            <a:r>
              <a:rPr lang="en-US" sz="2400"/>
              <a:t>) Standards 62.1 and 62.2 (</a:t>
            </a:r>
            <a:r>
              <a:rPr lang="en-US" sz="2400" b="1"/>
              <a:t>ASHRAE</a:t>
            </a:r>
            <a:r>
              <a:rPr lang="en-US" sz="2400"/>
              <a:t> 2019a, 2019b), which include requirements for outdoor air ventilation in most residential and nonresidential spaces, and </a:t>
            </a:r>
          </a:p>
          <a:p>
            <a:pPr marL="800100" lvl="1" indent="-342900">
              <a:buFont typeface="Arial" panose="020B0604020202020204" pitchFamily="34" charset="0"/>
              <a:buChar char="•"/>
            </a:pPr>
            <a:r>
              <a:rPr lang="en-US" sz="2400" b="1"/>
              <a:t>ANSI/ASHRAE/ASHE</a:t>
            </a:r>
            <a:r>
              <a:rPr lang="en-US" sz="2400"/>
              <a:t> Standard 170 (ASHRAE 2017a) covers both outdoor and total air ventilation in healthcare facilities. </a:t>
            </a:r>
          </a:p>
          <a:p>
            <a:pPr marL="342900" lvl="0" indent="-342900">
              <a:buFont typeface="Arial" panose="020B0604020202020204" pitchFamily="34" charset="0"/>
              <a:buChar char="•"/>
            </a:pPr>
            <a:r>
              <a:rPr lang="en-US" sz="2400"/>
              <a:t>Based on risk </a:t>
            </a:r>
            <a:r>
              <a:rPr lang="en-US" sz="2400" b="1"/>
              <a:t>assessments</a:t>
            </a:r>
            <a:r>
              <a:rPr lang="en-US" sz="2400"/>
              <a:t> or owner project </a:t>
            </a:r>
            <a:r>
              <a:rPr lang="en-US" sz="2400" b="1"/>
              <a:t>requirements</a:t>
            </a:r>
            <a:r>
              <a:rPr lang="en-US" sz="2400"/>
              <a:t>, designers of new and existing facilities can go beyond the minimum requirements of these standards</a:t>
            </a:r>
            <a:r>
              <a:rPr lang="en-US"/>
              <a:t>.</a:t>
            </a:r>
          </a:p>
        </p:txBody>
      </p:sp>
      <p:sp>
        <p:nvSpPr>
          <p:cNvPr id="835" name="Google Shape;835;p57"/>
          <p:cNvSpPr txBox="1">
            <a:spLocks noGrp="1"/>
          </p:cNvSpPr>
          <p:nvPr>
            <p:ph type="ctrTitle"/>
          </p:nvPr>
        </p:nvSpPr>
        <p:spPr/>
        <p:txBody>
          <a:bodyPr/>
          <a:lstStyle/>
          <a:p>
            <a:pPr lvl="0"/>
            <a:r>
              <a:rPr lang="en-US"/>
              <a:t>§60 Medium Exposure Risk Requirements</a:t>
            </a:r>
          </a:p>
        </p:txBody>
      </p:sp>
    </p:spTree>
    <p:extLst>
      <p:ext uri="{BB962C8B-B14F-4D97-AF65-F5344CB8AC3E}">
        <p14:creationId xmlns:p14="http://schemas.microsoft.com/office/powerpoint/2010/main" val="2780509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6" y="1328625"/>
            <a:ext cx="11133667" cy="5113339"/>
          </a:xfrm>
          <a:prstGeom prst="rect">
            <a:avLst/>
          </a:prstGeom>
          <a:noFill/>
          <a:ln>
            <a:noFill/>
          </a:ln>
        </p:spPr>
        <p:txBody>
          <a:bodyPr spcFirstLastPara="1" wrap="square" lIns="121900" tIns="243833" rIns="121900" bIns="0" anchor="ctr" anchorCtr="0">
            <a:noAutofit/>
          </a:bodyPr>
          <a:lstStyle/>
          <a:p>
            <a:r>
              <a:rPr lang="en-US" sz="3200" b="1"/>
              <a:t>Administrative and Work Practice Controls</a:t>
            </a:r>
          </a:p>
          <a:p>
            <a:endParaRPr lang="en-US" sz="2400" b="1"/>
          </a:p>
          <a:p>
            <a:pPr marL="342900" indent="-342900">
              <a:buFont typeface="Arial" panose="020B0604020202020204" pitchFamily="34" charset="0"/>
              <a:buChar char="•"/>
            </a:pPr>
            <a:r>
              <a:rPr lang="en-US" sz="2400"/>
              <a:t>To the </a:t>
            </a:r>
            <a:r>
              <a:rPr lang="en-US" sz="2400" b="1"/>
              <a:t>extent feasible</a:t>
            </a:r>
            <a:r>
              <a:rPr lang="en-US" sz="2400"/>
              <a:t>, employers </a:t>
            </a:r>
            <a:r>
              <a:rPr lang="en-US" sz="2400" b="1">
                <a:solidFill>
                  <a:srgbClr val="FF0000"/>
                </a:solidFill>
              </a:rPr>
              <a:t>shall</a:t>
            </a:r>
            <a:r>
              <a:rPr lang="en-US" sz="2400"/>
              <a:t> implement the following </a:t>
            </a:r>
            <a:r>
              <a:rPr lang="en-US" sz="2400" b="1"/>
              <a:t>administrative</a:t>
            </a:r>
            <a:r>
              <a:rPr lang="en-US" sz="2400"/>
              <a:t> and </a:t>
            </a:r>
            <a:r>
              <a:rPr lang="en-US" sz="2400" b="1"/>
              <a:t>work practice controls</a:t>
            </a:r>
            <a:r>
              <a:rPr lang="en-US" sz="2400"/>
              <a:t>: </a:t>
            </a:r>
          </a:p>
          <a:p>
            <a:pPr lvl="0"/>
            <a:endParaRPr lang="en-US" sz="2400">
              <a:cs typeface="Calibri"/>
            </a:endParaRPr>
          </a:p>
          <a:p>
            <a:pPr marL="800100" lvl="1" indent="-342900">
              <a:buFont typeface="Arial" panose="020B0604020202020204" pitchFamily="34" charset="0"/>
              <a:buChar char="•"/>
            </a:pPr>
            <a:r>
              <a:rPr lang="en-US" sz="2400" b="1"/>
              <a:t>Prior</a:t>
            </a:r>
            <a:r>
              <a:rPr lang="en-US" sz="2400"/>
              <a:t> to the commencement of </a:t>
            </a:r>
            <a:r>
              <a:rPr lang="en-US" sz="2400" b="1"/>
              <a:t>each work shift</a:t>
            </a:r>
            <a:r>
              <a:rPr lang="en-US" sz="2400"/>
              <a:t>, prescreening </a:t>
            </a:r>
            <a:r>
              <a:rPr lang="en-US" sz="2400" b="1"/>
              <a:t>or</a:t>
            </a:r>
            <a:r>
              <a:rPr lang="en-US" sz="2400"/>
              <a:t> surveying </a:t>
            </a:r>
            <a:r>
              <a:rPr lang="en-US" sz="2400" b="1">
                <a:solidFill>
                  <a:srgbClr val="FF0000"/>
                </a:solidFill>
              </a:rPr>
              <a:t>shall</a:t>
            </a:r>
            <a:r>
              <a:rPr lang="en-US" sz="2400"/>
              <a:t> be </a:t>
            </a:r>
            <a:r>
              <a:rPr lang="en-US" sz="2400" b="1"/>
              <a:t>required</a:t>
            </a:r>
            <a:r>
              <a:rPr lang="en-US" sz="2400"/>
              <a:t> to verify each covered employee </a:t>
            </a:r>
            <a:r>
              <a:rPr lang="en-US" sz="2400" b="1"/>
              <a:t>does</a:t>
            </a:r>
            <a:r>
              <a:rPr lang="en-US" sz="2400"/>
              <a:t> </a:t>
            </a:r>
            <a:r>
              <a:rPr lang="en-US" sz="2400" b="1"/>
              <a:t>not</a:t>
            </a:r>
            <a:r>
              <a:rPr lang="en-US" sz="2400"/>
              <a:t> have signs or symptoms of COVID-19.  </a:t>
            </a:r>
          </a:p>
          <a:p>
            <a:pPr lvl="1"/>
            <a:endParaRPr lang="en-US" sz="2400">
              <a:cs typeface="Calibri" panose="020F0502020204030204"/>
            </a:endParaRPr>
          </a:p>
          <a:p>
            <a:pPr marL="800100" lvl="1" indent="-342900">
              <a:buFont typeface="Arial" panose="020B0604020202020204" pitchFamily="34" charset="0"/>
              <a:buChar char="•"/>
            </a:pPr>
            <a:r>
              <a:rPr lang="en-US" sz="2400" b="1"/>
              <a:t>Provide</a:t>
            </a:r>
            <a:r>
              <a:rPr lang="en-US" sz="2400"/>
              <a:t> face </a:t>
            </a:r>
            <a:r>
              <a:rPr lang="en-US" sz="2400" b="1"/>
              <a:t>coverings</a:t>
            </a:r>
            <a:r>
              <a:rPr lang="en-US" sz="2400"/>
              <a:t> to </a:t>
            </a:r>
            <a:r>
              <a:rPr lang="en-US" sz="2400" b="1"/>
              <a:t>suspected to be infected </a:t>
            </a:r>
            <a:r>
              <a:rPr lang="en-US" sz="2400"/>
              <a:t> with SARS-CoV-2 </a:t>
            </a:r>
            <a:r>
              <a:rPr lang="en-US" sz="2400" b="1"/>
              <a:t>non-employees</a:t>
            </a:r>
            <a:r>
              <a:rPr lang="en-US" sz="2400"/>
              <a:t> to contain respiratory secretions until they are </a:t>
            </a:r>
            <a:r>
              <a:rPr lang="en-US" sz="2400" b="1"/>
              <a:t>able</a:t>
            </a:r>
            <a:r>
              <a:rPr lang="en-US" sz="2400"/>
              <a:t> to </a:t>
            </a:r>
            <a:r>
              <a:rPr lang="en-US" sz="2400" b="1"/>
              <a:t>leave the site </a:t>
            </a:r>
            <a:r>
              <a:rPr lang="en-US" sz="2400"/>
              <a:t>(i.e., for medical evaluation/care or to return home).</a:t>
            </a:r>
            <a:endParaRPr lang="en-US" sz="2400">
              <a:cs typeface="Calibri"/>
            </a:endParaRPr>
          </a:p>
        </p:txBody>
      </p:sp>
      <p:sp>
        <p:nvSpPr>
          <p:cNvPr id="835" name="Google Shape;835;p57"/>
          <p:cNvSpPr txBox="1">
            <a:spLocks noGrp="1"/>
          </p:cNvSpPr>
          <p:nvPr>
            <p:ph type="ctrTitle"/>
          </p:nvPr>
        </p:nvSpPr>
        <p:spPr/>
        <p:txBody>
          <a:bodyPr/>
          <a:lstStyle/>
          <a:p>
            <a:pPr lvl="0"/>
            <a:r>
              <a:rPr lang="en-US"/>
              <a:t>Medium Exposure Risk Requirements</a:t>
            </a:r>
          </a:p>
        </p:txBody>
      </p:sp>
    </p:spTree>
    <p:extLst>
      <p:ext uri="{BB962C8B-B14F-4D97-AF65-F5344CB8AC3E}">
        <p14:creationId xmlns:p14="http://schemas.microsoft.com/office/powerpoint/2010/main" val="9679436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Google Shape;835;p57"/>
          <p:cNvSpPr txBox="1">
            <a:spLocks/>
          </p:cNvSpPr>
          <p:nvPr/>
        </p:nvSpPr>
        <p:spPr>
          <a:xfrm>
            <a:off x="1024128" y="585216"/>
            <a:ext cx="8018272"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cap="all" spc="100">
                <a:solidFill>
                  <a:schemeClr val="tx1">
                    <a:lumMod val="90000"/>
                    <a:lumOff val="10000"/>
                  </a:schemeClr>
                </a:solidFill>
              </a:rPr>
              <a:t>Medium Exposure Risk Requirements</a:t>
            </a:r>
          </a:p>
        </p:txBody>
      </p:sp>
      <p:sp>
        <p:nvSpPr>
          <p:cNvPr id="3" name="Content Placeholder 2"/>
          <p:cNvSpPr>
            <a:spLocks noGrp="1"/>
          </p:cNvSpPr>
          <p:nvPr>
            <p:ph type="subTitle" idx="1"/>
          </p:nvPr>
        </p:nvSpPr>
        <p:spPr>
          <a:xfrm>
            <a:off x="1024128" y="2286000"/>
            <a:ext cx="8973454" cy="4023360"/>
          </a:xfrm>
        </p:spPr>
        <p:txBody>
          <a:bodyPr spcFirstLastPara="1" vert="horz" wrap="square" lIns="45720" tIns="45720" rIns="45720" bIns="45720" rtlCol="0" anchor="b" anchorCtr="0">
            <a:noAutofit/>
          </a:bodyPr>
          <a:lstStyle/>
          <a:p>
            <a:pPr>
              <a:lnSpc>
                <a:spcPct val="90000"/>
              </a:lnSpc>
              <a:spcAft>
                <a:spcPts val="600"/>
              </a:spcAft>
            </a:pPr>
            <a:r>
              <a:rPr lang="en-US" sz="2400">
                <a:solidFill>
                  <a:schemeClr val="tx1"/>
                </a:solidFill>
              </a:rPr>
              <a:t>   Administrative &amp; Work Practice Controls </a:t>
            </a:r>
          </a:p>
          <a:p>
            <a:pPr>
              <a:lnSpc>
                <a:spcPct val="90000"/>
              </a:lnSpc>
              <a:spcAft>
                <a:spcPts val="600"/>
              </a:spcAft>
            </a:pPr>
            <a:endParaRPr lang="en-US" sz="2400">
              <a:solidFill>
                <a:schemeClr val="tx1"/>
              </a:solidFill>
            </a:endParaRPr>
          </a:p>
          <a:p>
            <a:pPr marL="264795" lvl="1">
              <a:lnSpc>
                <a:spcPct val="90000"/>
              </a:lnSpc>
              <a:spcAft>
                <a:spcPts val="600"/>
              </a:spcAft>
            </a:pPr>
            <a:r>
              <a:rPr lang="en-US" sz="2400">
                <a:solidFill>
                  <a:schemeClr val="tx1"/>
                </a:solidFill>
              </a:rPr>
              <a:t>Implement flexible worksites / hours – telework, staggered shifts;</a:t>
            </a:r>
          </a:p>
          <a:p>
            <a:pPr marL="264795" lvl="1">
              <a:lnSpc>
                <a:spcPct val="90000"/>
              </a:lnSpc>
              <a:spcAft>
                <a:spcPts val="600"/>
              </a:spcAft>
            </a:pPr>
            <a:r>
              <a:rPr lang="en-US" sz="2400">
                <a:solidFill>
                  <a:schemeClr val="tx1"/>
                </a:solidFill>
              </a:rPr>
              <a:t>Physical distancing for employees and other persons of 6 feet;</a:t>
            </a:r>
          </a:p>
          <a:p>
            <a:pPr marL="264795" lvl="1">
              <a:lnSpc>
                <a:spcPct val="90000"/>
              </a:lnSpc>
              <a:spcAft>
                <a:spcPts val="600"/>
              </a:spcAft>
            </a:pPr>
            <a:r>
              <a:rPr lang="en-US" sz="2400">
                <a:solidFill>
                  <a:schemeClr val="tx1"/>
                </a:solidFill>
              </a:rPr>
              <a:t>Limit number of non-employee accessing worksites;</a:t>
            </a:r>
          </a:p>
          <a:p>
            <a:pPr marL="264795" lvl="1">
              <a:lnSpc>
                <a:spcPct val="90000"/>
              </a:lnSpc>
              <a:spcAft>
                <a:spcPts val="600"/>
              </a:spcAft>
            </a:pPr>
            <a:r>
              <a:rPr lang="en-US" sz="2400">
                <a:solidFill>
                  <a:schemeClr val="tx1"/>
                </a:solidFill>
              </a:rPr>
              <a:t>To the extent feasible, employers shall install physical barriers (e.g., clear plastic sneeze guards, etc.), where such barriers will aid in mitigating the spread of SARS-CoV-2 virus transmission;</a:t>
            </a:r>
          </a:p>
          <a:p>
            <a:pPr marL="264795" lvl="1">
              <a:lnSpc>
                <a:spcPct val="90000"/>
              </a:lnSpc>
              <a:spcAft>
                <a:spcPts val="600"/>
              </a:spcAft>
            </a:pPr>
            <a:r>
              <a:rPr lang="en-US" sz="2400">
                <a:solidFill>
                  <a:schemeClr val="tx1"/>
                </a:solidFill>
              </a:rPr>
              <a:t>Flex meeting and travel options (phone, video, no non-essential travel);</a:t>
            </a:r>
          </a:p>
          <a:p>
            <a:pPr marL="264795" lvl="1">
              <a:lnSpc>
                <a:spcPct val="90000"/>
              </a:lnSpc>
              <a:spcAft>
                <a:spcPts val="600"/>
              </a:spcAft>
            </a:pPr>
            <a:r>
              <a:rPr lang="en-US" sz="2400">
                <a:solidFill>
                  <a:schemeClr val="tx1"/>
                </a:solidFill>
              </a:rPr>
              <a:t>Deliver services remotely, curbside pickup;</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1517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F4F4AF38-8AAD-4B65-9274-0033CABC4A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Google Shape;835;p57"/>
          <p:cNvSpPr txBox="1">
            <a:spLocks/>
          </p:cNvSpPr>
          <p:nvPr/>
        </p:nvSpPr>
        <p:spPr>
          <a:xfrm>
            <a:off x="1024128" y="585216"/>
            <a:ext cx="5902061"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kern="1200" cap="all" spc="100" baseline="0">
                <a:solidFill>
                  <a:schemeClr val="tx1">
                    <a:lumMod val="90000"/>
                    <a:lumOff val="10000"/>
                  </a:schemeClr>
                </a:solidFill>
                <a:latin typeface="+mj-lt"/>
                <a:ea typeface="+mj-ea"/>
                <a:cs typeface="+mj-cs"/>
              </a:rPr>
              <a:t>Medium Exposure Risk Requirements</a:t>
            </a:r>
          </a:p>
        </p:txBody>
      </p:sp>
      <p:sp>
        <p:nvSpPr>
          <p:cNvPr id="3" name="Content Placeholder 2"/>
          <p:cNvSpPr>
            <a:spLocks noGrp="1"/>
          </p:cNvSpPr>
          <p:nvPr>
            <p:ph type="subTitle" idx="1"/>
          </p:nvPr>
        </p:nvSpPr>
        <p:spPr>
          <a:xfrm>
            <a:off x="584100" y="2286000"/>
            <a:ext cx="7222145" cy="3931920"/>
          </a:xfrm>
        </p:spPr>
        <p:txBody>
          <a:bodyPr spcFirstLastPara="1" vert="horz" wrap="square" lIns="45720" tIns="45720" rIns="45720" bIns="45720" rtlCol="0" anchor="b" anchorCtr="0">
            <a:noAutofit/>
          </a:bodyPr>
          <a:lstStyle/>
          <a:p>
            <a:pPr>
              <a:lnSpc>
                <a:spcPct val="90000"/>
              </a:lnSpc>
              <a:spcAft>
                <a:spcPts val="600"/>
              </a:spcAft>
            </a:pPr>
            <a:r>
              <a:rPr lang="en-US" sz="2400">
                <a:solidFill>
                  <a:schemeClr val="tx1"/>
                </a:solidFill>
              </a:rPr>
              <a:t>Administrative &amp; Work Practice Controls </a:t>
            </a:r>
          </a:p>
          <a:p>
            <a:pPr>
              <a:lnSpc>
                <a:spcPct val="90000"/>
              </a:lnSpc>
              <a:spcAft>
                <a:spcPts val="600"/>
              </a:spcAft>
            </a:pPr>
            <a:endParaRPr lang="en-US" sz="2400">
              <a:solidFill>
                <a:schemeClr val="tx1"/>
              </a:solidFill>
            </a:endParaRPr>
          </a:p>
          <a:p>
            <a:pPr lvl="0">
              <a:lnSpc>
                <a:spcPct val="90000"/>
              </a:lnSpc>
              <a:spcAft>
                <a:spcPts val="600"/>
              </a:spcAft>
            </a:pPr>
            <a:r>
              <a:rPr lang="en-US" sz="2400">
                <a:solidFill>
                  <a:schemeClr val="tx1"/>
                </a:solidFill>
              </a:rPr>
              <a:t>Require employers to provide and employees to wear face coverings who, because of job tasks cannot feasibly practice physical distancing from another employee or other person if the hazard assessment has determined that personal protective equipment, such as respirators or surgical masks, was not required for the job task.</a:t>
            </a:r>
          </a:p>
          <a:p>
            <a:pPr>
              <a:lnSpc>
                <a:spcPct val="90000"/>
              </a:lnSpc>
              <a:spcAft>
                <a:spcPts val="600"/>
              </a:spcAft>
            </a:pPr>
            <a:endParaRPr lang="en-US" sz="2400">
              <a:solidFill>
                <a:schemeClr val="tx1"/>
              </a:solidFill>
            </a:endParaRPr>
          </a:p>
          <a:p>
            <a:pPr>
              <a:lnSpc>
                <a:spcPct val="90000"/>
              </a:lnSpc>
              <a:spcAft>
                <a:spcPts val="600"/>
              </a:spcAft>
            </a:pPr>
            <a:r>
              <a:rPr lang="en-US" sz="2400">
                <a:solidFill>
                  <a:schemeClr val="tx1"/>
                </a:solidFill>
              </a:rPr>
              <a:t>Require employers to provide and employees in customer facing jobs to wear face coverings. </a:t>
            </a:r>
          </a:p>
        </p:txBody>
      </p:sp>
      <p:pic>
        <p:nvPicPr>
          <p:cNvPr id="5122" name="Picture 2" descr="Face Mask Cover - Black Twill – The Brown Buffal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66914" y="1071716"/>
            <a:ext cx="3785007" cy="447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5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36814" y="1394401"/>
            <a:ext cx="11250386" cy="5122526"/>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b="1">
                <a:ea typeface="Anaheim"/>
                <a:cs typeface="Anaheim"/>
                <a:sym typeface="Anaheim"/>
              </a:rPr>
              <a:t>Public</a:t>
            </a:r>
            <a:r>
              <a:rPr lang="en-US" sz="2400">
                <a:ea typeface="Anaheim"/>
                <a:cs typeface="Anaheim"/>
                <a:sym typeface="Anaheim"/>
              </a:rPr>
              <a:t> </a:t>
            </a:r>
            <a:r>
              <a:rPr lang="en-US" sz="2400" b="1">
                <a:ea typeface="Anaheim"/>
                <a:cs typeface="Anaheim"/>
                <a:sym typeface="Anaheim"/>
              </a:rPr>
              <a:t>school</a:t>
            </a:r>
            <a:r>
              <a:rPr lang="en-US" sz="2400">
                <a:ea typeface="Anaheim"/>
                <a:cs typeface="Anaheim"/>
                <a:sym typeface="Anaheim"/>
              </a:rPr>
              <a:t> divisions and </a:t>
            </a:r>
            <a:r>
              <a:rPr lang="en-US" sz="2400" b="1">
                <a:ea typeface="Anaheim"/>
                <a:cs typeface="Anaheim"/>
                <a:sym typeface="Anaheim"/>
              </a:rPr>
              <a:t>private</a:t>
            </a:r>
            <a:r>
              <a:rPr lang="en-US" sz="2400">
                <a:ea typeface="Anaheim"/>
                <a:cs typeface="Anaheim"/>
                <a:sym typeface="Anaheim"/>
              </a:rPr>
              <a:t> </a:t>
            </a:r>
            <a:r>
              <a:rPr lang="en-US" sz="2400" b="1">
                <a:ea typeface="Anaheim"/>
                <a:cs typeface="Anaheim"/>
                <a:sym typeface="Anaheim"/>
              </a:rPr>
              <a:t>schools</a:t>
            </a:r>
            <a:r>
              <a:rPr lang="en-US" sz="2400">
                <a:ea typeface="Anaheim"/>
                <a:cs typeface="Anaheim"/>
                <a:sym typeface="Anaheim"/>
              </a:rPr>
              <a:t> that submit their plans to the </a:t>
            </a:r>
            <a:r>
              <a:rPr lang="en-US" sz="2400" i="1">
                <a:ea typeface="Anaheim"/>
                <a:cs typeface="Anaheim"/>
                <a:sym typeface="Anaheim"/>
              </a:rPr>
              <a:t>Virginia Department of Education </a:t>
            </a:r>
            <a:r>
              <a:rPr lang="en-US" sz="2400">
                <a:ea typeface="Anaheim"/>
                <a:cs typeface="Anaheim"/>
                <a:sym typeface="Anaheim"/>
              </a:rPr>
              <a:t>to move to </a:t>
            </a:r>
            <a:r>
              <a:rPr lang="en-US" sz="2400" b="1">
                <a:ea typeface="Anaheim"/>
                <a:cs typeface="Anaheim"/>
                <a:sym typeface="Anaheim"/>
              </a:rPr>
              <a:t>Phase II and Phase III </a:t>
            </a:r>
            <a:r>
              <a:rPr lang="en-US" sz="2400">
                <a:ea typeface="Anaheim"/>
                <a:cs typeface="Anaheim"/>
                <a:sym typeface="Anaheim"/>
              </a:rPr>
              <a:t>that are </a:t>
            </a:r>
            <a:r>
              <a:rPr lang="en-US" sz="2400" b="1">
                <a:ea typeface="Anaheim"/>
                <a:cs typeface="Anaheim"/>
                <a:sym typeface="Anaheim"/>
              </a:rPr>
              <a:t>aligned</a:t>
            </a:r>
            <a:r>
              <a:rPr lang="en-US" sz="2400">
                <a:ea typeface="Anaheim"/>
                <a:cs typeface="Anaheim"/>
                <a:sym typeface="Anaheim"/>
              </a:rPr>
              <a:t> with </a:t>
            </a:r>
            <a:r>
              <a:rPr lang="en-US" sz="2400" b="1">
                <a:ea typeface="Anaheim"/>
                <a:cs typeface="Anaheim"/>
                <a:sym typeface="Anaheim"/>
              </a:rPr>
              <a:t>CDC</a:t>
            </a:r>
            <a:r>
              <a:rPr lang="en-US" sz="2400">
                <a:ea typeface="Anaheim"/>
                <a:cs typeface="Anaheim"/>
                <a:sym typeface="Anaheim"/>
              </a:rPr>
              <a:t> </a:t>
            </a:r>
            <a:r>
              <a:rPr lang="en-US" sz="2400" b="1">
                <a:ea typeface="Anaheim"/>
                <a:cs typeface="Anaheim"/>
                <a:sym typeface="Anaheim"/>
              </a:rPr>
              <a:t>guidance</a:t>
            </a:r>
            <a:r>
              <a:rPr lang="en-US" sz="2400">
                <a:ea typeface="Anaheim"/>
                <a:cs typeface="Anaheim"/>
                <a:sym typeface="Anaheim"/>
              </a:rPr>
              <a:t> for reopening of schools </a:t>
            </a:r>
            <a:r>
              <a:rPr lang="en-US" sz="2400"/>
              <a:t>that provide </a:t>
            </a:r>
            <a:r>
              <a:rPr lang="en-US" sz="2400" b="1"/>
              <a:t>equivalent</a:t>
            </a:r>
            <a:r>
              <a:rPr lang="en-US" sz="2400"/>
              <a:t> or </a:t>
            </a:r>
            <a:r>
              <a:rPr lang="en-US" sz="2400" b="1"/>
              <a:t>greater</a:t>
            </a:r>
            <a:r>
              <a:rPr lang="en-US" sz="2400"/>
              <a:t> levels of employee </a:t>
            </a:r>
            <a:r>
              <a:rPr lang="en-US" sz="2400" b="1"/>
              <a:t>protection</a:t>
            </a:r>
            <a:r>
              <a:rPr lang="en-US" sz="2400"/>
              <a:t> than a provision of this standard </a:t>
            </a:r>
            <a:r>
              <a:rPr lang="en-US" sz="2400" b="1"/>
              <a:t>and</a:t>
            </a:r>
            <a:r>
              <a:rPr lang="en-US" sz="2400"/>
              <a:t> who operate in </a:t>
            </a:r>
            <a:r>
              <a:rPr lang="en-US" sz="2400" b="1"/>
              <a:t>compliance</a:t>
            </a:r>
            <a:r>
              <a:rPr lang="en-US" sz="2400"/>
              <a:t> with the public school division’s or private school's </a:t>
            </a:r>
            <a:r>
              <a:rPr lang="en-US" sz="2400" b="1"/>
              <a:t>submitted plans </a:t>
            </a:r>
            <a:r>
              <a:rPr lang="en-US" sz="2400" b="1">
                <a:solidFill>
                  <a:srgbClr val="FF0000"/>
                </a:solidFill>
              </a:rPr>
              <a:t>shall</a:t>
            </a:r>
            <a:r>
              <a:rPr lang="en-US" sz="2400"/>
              <a:t> be considered </a:t>
            </a:r>
            <a:r>
              <a:rPr lang="en-US" sz="2400" b="1"/>
              <a:t>in compliance</a:t>
            </a:r>
            <a:r>
              <a:rPr lang="en-US" sz="2400"/>
              <a:t> with this standard. </a:t>
            </a:r>
            <a:endParaRPr lang="en-US"/>
          </a:p>
          <a:p>
            <a:endParaRPr lang="en-US" sz="2400">
              <a:cs typeface="Calibri"/>
            </a:endParaRPr>
          </a:p>
          <a:p>
            <a:pPr marL="342900" indent="-342900">
              <a:buFont typeface="Arial" panose="020B0604020202020204" pitchFamily="34" charset="0"/>
              <a:buChar char="•"/>
            </a:pPr>
            <a:r>
              <a:rPr lang="en-US" sz="2400"/>
              <a:t>An institution’s </a:t>
            </a:r>
            <a:r>
              <a:rPr lang="en-US" sz="2400" b="1"/>
              <a:t>actual compliance </a:t>
            </a:r>
            <a:r>
              <a:rPr lang="en-US" sz="2400"/>
              <a:t>with recommendations contained in </a:t>
            </a:r>
            <a:r>
              <a:rPr lang="en-US" sz="2400" b="1"/>
              <a:t>CDC guidelines </a:t>
            </a:r>
            <a:r>
              <a:rPr lang="en-US" sz="2400"/>
              <a:t>or the </a:t>
            </a:r>
            <a:r>
              <a:rPr lang="en-US" sz="2400" i="1"/>
              <a:t>Virginia Department of Education </a:t>
            </a:r>
            <a:r>
              <a:rPr lang="en-US" sz="2400"/>
              <a:t>guidance, whether </a:t>
            </a:r>
            <a:r>
              <a:rPr lang="en-US" sz="2400" b="1"/>
              <a:t>mandatory</a:t>
            </a:r>
            <a:r>
              <a:rPr lang="en-US" sz="2400"/>
              <a:t> or </a:t>
            </a:r>
            <a:r>
              <a:rPr lang="en-US" sz="2400" b="1"/>
              <a:t>non-mandatory</a:t>
            </a:r>
            <a:r>
              <a:rPr lang="en-US" sz="2400"/>
              <a:t>, to mitigate SARS-COV-2 and COVID19 related hazards or job tasks addressed by this standard </a:t>
            </a:r>
            <a:r>
              <a:rPr lang="en-US" sz="2400" b="1">
                <a:solidFill>
                  <a:srgbClr val="FF0000"/>
                </a:solidFill>
              </a:rPr>
              <a:t>shall</a:t>
            </a:r>
            <a:r>
              <a:rPr lang="en-US" sz="2400"/>
              <a:t> be considered </a:t>
            </a:r>
            <a:r>
              <a:rPr lang="en-US" sz="2400" b="1"/>
              <a:t>evidence</a:t>
            </a:r>
            <a:r>
              <a:rPr lang="en-US" sz="2400"/>
              <a:t> of </a:t>
            </a:r>
            <a:r>
              <a:rPr lang="en-US" sz="2400" b="1"/>
              <a:t>good faith </a:t>
            </a:r>
            <a:r>
              <a:rPr lang="en-US" sz="2400"/>
              <a:t>in any </a:t>
            </a:r>
            <a:r>
              <a:rPr lang="en-US" sz="2400" b="1"/>
              <a:t>enforcement</a:t>
            </a:r>
            <a:r>
              <a:rPr lang="en-US" sz="2400"/>
              <a:t> proceeding related to this standard. </a:t>
            </a:r>
            <a:r>
              <a:rPr lang="en-US"/>
              <a:t>	</a:t>
            </a:r>
            <a:endParaRPr lang="en-US">
              <a:cs typeface="Calibri"/>
            </a:endParaRPr>
          </a:p>
        </p:txBody>
      </p:sp>
      <p:sp>
        <p:nvSpPr>
          <p:cNvPr id="835" name="Google Shape;835;p57"/>
          <p:cNvSpPr txBox="1">
            <a:spLocks noGrp="1"/>
          </p:cNvSpPr>
          <p:nvPr>
            <p:ph type="ctrTitle"/>
          </p:nvPr>
        </p:nvSpPr>
        <p:spPr/>
        <p:txBody>
          <a:bodyPr/>
          <a:lstStyle/>
          <a:p>
            <a:r>
              <a:rPr lang="en-US"/>
              <a:t>Compliance  - Education</a:t>
            </a:r>
          </a:p>
        </p:txBody>
      </p:sp>
    </p:spTree>
    <p:extLst>
      <p:ext uri="{BB962C8B-B14F-4D97-AF65-F5344CB8AC3E}">
        <p14:creationId xmlns:p14="http://schemas.microsoft.com/office/powerpoint/2010/main" val="1444448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flipH="1">
            <a:off x="960100" y="3011679"/>
            <a:ext cx="10404126" cy="2808400"/>
          </a:xfrm>
        </p:spPr>
        <p:txBody>
          <a:bodyPr/>
          <a:lstStyle/>
          <a:p>
            <a:r>
              <a:rPr lang="en-US"/>
              <a:t>Personal Protective Equipment (PPE)</a:t>
            </a:r>
          </a:p>
          <a:p>
            <a:endParaRPr lang="en-US"/>
          </a:p>
          <a:p>
            <a:r>
              <a:rPr lang="en-US"/>
              <a:t>Employers covered by this section and not otherwise covered by the VOSH Standards for General Industry (Part 1910), shall comply with the following requirements for a SARS-CoV-2 virus and COVID-19 disease related hazard assessment, and personal protective equipment selection:</a:t>
            </a:r>
          </a:p>
          <a:p>
            <a:endParaRPr lang="en-US"/>
          </a:p>
          <a:p>
            <a:pPr lvl="1"/>
            <a:r>
              <a:rPr lang="en-US"/>
              <a:t>Assess the workplace to determine if SAS-CoV-2 or COVID-19 hazards or job tasks are present, likely to be present which requires use of PPE.  The employer shall provide for employee and employee representative involvement in the assessment process. If hazard or task are present, or likely to be present, the employer shall:</a:t>
            </a:r>
          </a:p>
          <a:p>
            <a:pPr lvl="1"/>
            <a:endParaRPr lang="en-US"/>
          </a:p>
          <a:p>
            <a:pPr lvl="2"/>
            <a:r>
              <a:rPr lang="en-US"/>
              <a:t>Select and require affected employees use proper PPE;</a:t>
            </a:r>
          </a:p>
          <a:p>
            <a:pPr lvl="2"/>
            <a:r>
              <a:rPr lang="en-US"/>
              <a:t>Communicate selection decisions to each affected employee; and,</a:t>
            </a:r>
          </a:p>
          <a:p>
            <a:pPr lvl="2"/>
            <a:r>
              <a:rPr lang="en-US"/>
              <a:t>Select PPE that properly fits each affected employee.</a:t>
            </a:r>
          </a:p>
        </p:txBody>
      </p:sp>
      <p:sp>
        <p:nvSpPr>
          <p:cNvPr id="5" name="Google Shape;835;p57"/>
          <p:cNvSpPr txBox="1">
            <a:spLocks/>
          </p:cNvSpPr>
          <p:nvPr/>
        </p:nvSpPr>
        <p:spPr>
          <a:xfrm>
            <a:off x="1677026" y="294625"/>
            <a:ext cx="9687200" cy="688400"/>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r>
              <a:rPr lang="en-US" b="1">
                <a:solidFill>
                  <a:schemeClr val="tx1"/>
                </a:solidFill>
              </a:rPr>
              <a:t>Medium Exposure Risk Requirements</a:t>
            </a:r>
          </a:p>
        </p:txBody>
      </p:sp>
    </p:spTree>
    <p:extLst>
      <p:ext uri="{BB962C8B-B14F-4D97-AF65-F5344CB8AC3E}">
        <p14:creationId xmlns:p14="http://schemas.microsoft.com/office/powerpoint/2010/main" val="40532933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B2A1016-34C3-4BE4-94F4-F4215EA18E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BFA14D-8E4F-42D4-B5A0-9588A6A45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5;p57"/>
          <p:cNvSpPr txBox="1">
            <a:spLocks/>
          </p:cNvSpPr>
          <p:nvPr/>
        </p:nvSpPr>
        <p:spPr>
          <a:xfrm>
            <a:off x="1024129" y="585216"/>
            <a:ext cx="10329671" cy="1499616"/>
          </a:xfrm>
          <a:prstGeom prst="rect">
            <a:avLst/>
          </a:prstGeom>
        </p:spPr>
        <p:txBody>
          <a:bodyPr spcFirstLastPara="1" vert="horz" lIns="91440" tIns="45720" rIns="91440" bIns="45720" rtlCol="0" anchor="ctr" anchorCtr="0">
            <a:normAutofit/>
          </a:bodyPr>
          <a:lstStyle>
            <a:lvl1pPr lvl="0" algn="l" defTabSz="914400" rtl="0" eaLnBrk="1" latinLnBrk="0" hangingPunct="1">
              <a:lnSpc>
                <a:spcPct val="90000"/>
              </a:lnSpc>
              <a:spcBef>
                <a:spcPts val="0"/>
              </a:spcBef>
              <a:spcAft>
                <a:spcPts val="0"/>
              </a:spcAft>
              <a:buNone/>
              <a:defRPr sz="4400" kern="1200">
                <a:solidFill>
                  <a:srgbClr val="FFFFFF"/>
                </a:solidFill>
                <a:latin typeface="+mj-lt"/>
                <a:ea typeface="+mj-ea"/>
                <a:cs typeface="+mj-cs"/>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pPr>
              <a:lnSpc>
                <a:spcPct val="80000"/>
              </a:lnSpc>
              <a:spcBef>
                <a:spcPct val="0"/>
              </a:spcBef>
              <a:spcAft>
                <a:spcPts val="600"/>
              </a:spcAft>
            </a:pPr>
            <a:r>
              <a:rPr lang="en-US" sz="5000" b="1" cap="all" spc="100"/>
              <a:t>Medium Exposure Risk Requirements</a:t>
            </a:r>
          </a:p>
        </p:txBody>
      </p:sp>
      <p:cxnSp>
        <p:nvCxnSpPr>
          <p:cNvPr id="16" name="Straight Connector 15">
            <a:extLst>
              <a:ext uri="{FF2B5EF4-FFF2-40B4-BE49-F238E27FC236}">
                <a16:creationId xmlns:a16="http://schemas.microsoft.com/office/drawing/2014/main" id="{610B2B88-1A1B-486B-9366-918FE2E71D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subTitle" idx="1"/>
          </p:nvPr>
        </p:nvSpPr>
        <p:spPr>
          <a:xfrm>
            <a:off x="1024129" y="2286000"/>
            <a:ext cx="10329671" cy="3862971"/>
          </a:xfrm>
        </p:spPr>
        <p:txBody>
          <a:bodyPr spcFirstLastPara="1" vert="horz" wrap="square" lIns="45720" tIns="45720" rIns="45720" bIns="45720" rtlCol="0" anchor="b" anchorCtr="0">
            <a:noAutofit/>
          </a:bodyPr>
          <a:lstStyle/>
          <a:p>
            <a:pPr>
              <a:lnSpc>
                <a:spcPct val="90000"/>
              </a:lnSpc>
              <a:spcAft>
                <a:spcPts val="600"/>
              </a:spcAft>
            </a:pPr>
            <a:r>
              <a:rPr lang="en-US" sz="2000">
                <a:solidFill>
                  <a:srgbClr val="FFFFFF"/>
                </a:solidFill>
              </a:rPr>
              <a:t>Personal Protective Equipment (PPE)</a:t>
            </a:r>
          </a:p>
          <a:p>
            <a:pPr>
              <a:lnSpc>
                <a:spcPct val="90000"/>
              </a:lnSpc>
              <a:spcAft>
                <a:spcPts val="600"/>
              </a:spcAft>
            </a:pPr>
            <a:endParaRPr lang="en-US" sz="2000">
              <a:solidFill>
                <a:srgbClr val="FFFFFF"/>
              </a:solidFill>
            </a:endParaRPr>
          </a:p>
          <a:p>
            <a:pPr>
              <a:lnSpc>
                <a:spcPct val="90000"/>
              </a:lnSpc>
              <a:spcAft>
                <a:spcPts val="600"/>
              </a:spcAft>
            </a:pPr>
            <a:r>
              <a:rPr lang="en-US" sz="2000">
                <a:solidFill>
                  <a:srgbClr val="FFFFFF"/>
                </a:solidFill>
              </a:rPr>
              <a:t>Employers covered by this section and not otherwise covered by the VOSH Standards for General Industry (Part 1910), shall comply with the following requirements for a SARS-CoV-2 virus and COVID-19 disease related hazard assessment, and personal protective equipment selection:</a:t>
            </a:r>
          </a:p>
          <a:p>
            <a:pPr>
              <a:lnSpc>
                <a:spcPct val="90000"/>
              </a:lnSpc>
              <a:spcAft>
                <a:spcPts val="600"/>
              </a:spcAft>
            </a:pPr>
            <a:endParaRPr lang="en-US" sz="2000">
              <a:solidFill>
                <a:srgbClr val="FFFFFF"/>
              </a:solidFill>
            </a:endParaRPr>
          </a:p>
          <a:p>
            <a:pPr marL="264795" lvl="1">
              <a:lnSpc>
                <a:spcPct val="90000"/>
              </a:lnSpc>
              <a:spcAft>
                <a:spcPts val="600"/>
              </a:spcAft>
            </a:pPr>
            <a:r>
              <a:rPr lang="en-US" sz="2000">
                <a:solidFill>
                  <a:srgbClr val="FFFFFF"/>
                </a:solidFill>
              </a:rPr>
              <a:t>Assess the workplace to determine if SAS-CoV-2 or COVID-19 hazards or job tasks are present, likely to be present which requires use of PPE.  The employer shall provide for employee and employee representative involvement in the assessment process. If hazard or task are present, or likely to be present, the employer shall:</a:t>
            </a:r>
          </a:p>
          <a:p>
            <a:pPr marL="264795" lvl="1">
              <a:lnSpc>
                <a:spcPct val="90000"/>
              </a:lnSpc>
              <a:spcAft>
                <a:spcPts val="600"/>
              </a:spcAft>
            </a:pPr>
            <a:endParaRPr lang="en-US" sz="2000">
              <a:solidFill>
                <a:srgbClr val="FFFFFF"/>
              </a:solidFill>
            </a:endParaRPr>
          </a:p>
          <a:p>
            <a:pPr marL="447675" lvl="2">
              <a:lnSpc>
                <a:spcPct val="90000"/>
              </a:lnSpc>
              <a:spcAft>
                <a:spcPts val="600"/>
              </a:spcAft>
            </a:pPr>
            <a:r>
              <a:rPr lang="en-US" sz="2000">
                <a:solidFill>
                  <a:srgbClr val="FFFFFF"/>
                </a:solidFill>
              </a:rPr>
              <a:t>Select and require affected employees use proper PPE;</a:t>
            </a:r>
          </a:p>
          <a:p>
            <a:pPr marL="447675" lvl="2">
              <a:lnSpc>
                <a:spcPct val="90000"/>
              </a:lnSpc>
              <a:spcAft>
                <a:spcPts val="600"/>
              </a:spcAft>
            </a:pPr>
            <a:r>
              <a:rPr lang="en-US" sz="2000">
                <a:solidFill>
                  <a:srgbClr val="FFFFFF"/>
                </a:solidFill>
              </a:rPr>
              <a:t>Communicate selection decisions to each affected employee; and,</a:t>
            </a:r>
          </a:p>
          <a:p>
            <a:pPr marL="447675" lvl="2">
              <a:lnSpc>
                <a:spcPct val="90000"/>
              </a:lnSpc>
              <a:spcAft>
                <a:spcPts val="600"/>
              </a:spcAft>
            </a:pPr>
            <a:r>
              <a:rPr lang="en-US" sz="2000">
                <a:solidFill>
                  <a:srgbClr val="FFFFFF"/>
                </a:solidFill>
              </a:rPr>
              <a:t>Select PPE that properly fits each affected employee.</a:t>
            </a:r>
          </a:p>
        </p:txBody>
      </p:sp>
    </p:spTree>
    <p:extLst>
      <p:ext uri="{BB962C8B-B14F-4D97-AF65-F5344CB8AC3E}">
        <p14:creationId xmlns:p14="http://schemas.microsoft.com/office/powerpoint/2010/main" val="2313497375"/>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84207" y="1365478"/>
            <a:ext cx="11133667" cy="3519519"/>
          </a:xfrm>
          <a:prstGeom prst="rect">
            <a:avLst/>
          </a:prstGeom>
          <a:noFill/>
          <a:ln>
            <a:noFill/>
          </a:ln>
        </p:spPr>
        <p:txBody>
          <a:bodyPr spcFirstLastPara="1" wrap="square" lIns="121900" tIns="243833" rIns="121900" bIns="0" anchor="ctr" anchorCtr="0">
            <a:noAutofit/>
          </a:bodyPr>
          <a:lstStyle/>
          <a:p>
            <a:pPr marL="342900" indent="-342900">
              <a:buFont typeface="Arial" panose="020B0604020202020204" pitchFamily="34" charset="0"/>
              <a:buChar char="•"/>
            </a:pPr>
            <a:r>
              <a:rPr lang="en-US" sz="2400"/>
              <a:t>Employers in exposure risk levels </a:t>
            </a:r>
            <a:r>
              <a:rPr lang="en-US" sz="2400" b="1" u="sng"/>
              <a:t>very high</a:t>
            </a:r>
            <a:r>
              <a:rPr lang="en-US" sz="2400" b="1"/>
              <a:t>, and  </a:t>
            </a:r>
            <a:r>
              <a:rPr lang="en-US" sz="2400" b="1" u="sng"/>
              <a:t>high</a:t>
            </a:r>
            <a:r>
              <a:rPr lang="en-US" sz="2400"/>
              <a:t>, </a:t>
            </a:r>
            <a:r>
              <a:rPr lang="en-US" sz="2400" b="1">
                <a:solidFill>
                  <a:srgbClr val="FF0000"/>
                </a:solidFill>
              </a:rPr>
              <a:t>shall</a:t>
            </a:r>
            <a:r>
              <a:rPr lang="en-US" sz="2400"/>
              <a:t> develop and implement a </a:t>
            </a:r>
            <a:r>
              <a:rPr lang="en-US" sz="2400" b="1" u="sng"/>
              <a:t>written</a:t>
            </a:r>
            <a:r>
              <a:rPr lang="en-US" sz="2400"/>
              <a:t> Infectious Disease Preparedness and Response Plan.</a:t>
            </a:r>
            <a:endParaRPr lang="en-US"/>
          </a:p>
          <a:p>
            <a:pPr lvl="0"/>
            <a:endParaRPr lang="en-US" sz="2400">
              <a:cs typeface="Calibri"/>
            </a:endParaRPr>
          </a:p>
          <a:p>
            <a:pPr marL="342900" indent="-342900">
              <a:buFont typeface="Arial" panose="020B0604020202020204" pitchFamily="34" charset="0"/>
              <a:buChar char="•"/>
            </a:pPr>
            <a:r>
              <a:rPr lang="en-US" sz="2400" b="1" u="sng"/>
              <a:t>Medium</a:t>
            </a:r>
            <a:r>
              <a:rPr lang="en-US" sz="2400"/>
              <a:t> with </a:t>
            </a:r>
            <a:r>
              <a:rPr lang="en-US" sz="2400" b="1" u="sng"/>
              <a:t>11 or more employees </a:t>
            </a:r>
            <a:r>
              <a:rPr lang="en-US" sz="2400" b="1">
                <a:solidFill>
                  <a:srgbClr val="FF0000"/>
                </a:solidFill>
              </a:rPr>
              <a:t>shall</a:t>
            </a:r>
            <a:r>
              <a:rPr lang="en-US" sz="2400"/>
              <a:t> develop and implement a </a:t>
            </a:r>
            <a:r>
              <a:rPr lang="en-US" sz="2400" b="1" u="sng"/>
              <a:t>written</a:t>
            </a:r>
            <a:r>
              <a:rPr lang="en-US" sz="2400"/>
              <a:t> Infectious Disease Preparedness and Response Plan.</a:t>
            </a:r>
            <a:endParaRPr lang="en-US" sz="2400">
              <a:cs typeface="Calibri"/>
            </a:endParaRPr>
          </a:p>
          <a:p>
            <a:endParaRPr lang="en-US" sz="2400">
              <a:cs typeface="Calibri"/>
            </a:endParaRPr>
          </a:p>
          <a:p>
            <a:pPr marL="285750" indent="-285750">
              <a:buFont typeface="Arial" panose="020B0604020202020204" pitchFamily="34" charset="0"/>
              <a:buChar char="•"/>
            </a:pPr>
            <a:r>
              <a:rPr lang="en-US" sz="2400"/>
              <a:t>The </a:t>
            </a:r>
            <a:r>
              <a:rPr lang="en-US" sz="2400" b="1"/>
              <a:t>plan</a:t>
            </a:r>
            <a:r>
              <a:rPr lang="en-US" sz="2400"/>
              <a:t> and </a:t>
            </a:r>
            <a:r>
              <a:rPr lang="en-US" sz="2400" b="1"/>
              <a:t>training</a:t>
            </a:r>
            <a:r>
              <a:rPr lang="en-US" sz="2400"/>
              <a:t> </a:t>
            </a:r>
            <a:r>
              <a:rPr lang="en-US" sz="2400" b="1"/>
              <a:t>requirements</a:t>
            </a:r>
            <a:r>
              <a:rPr lang="en-US" sz="2400"/>
              <a:t> tied to the plan </a:t>
            </a:r>
            <a:r>
              <a:rPr lang="en-US" sz="2400" b="1">
                <a:solidFill>
                  <a:srgbClr val="FF0000"/>
                </a:solidFill>
              </a:rPr>
              <a:t>shall</a:t>
            </a:r>
            <a:r>
              <a:rPr lang="en-US" sz="2400"/>
              <a:t> only </a:t>
            </a:r>
            <a:r>
              <a:rPr lang="en-US" sz="2400" b="1"/>
              <a:t>apply</a:t>
            </a:r>
            <a:r>
              <a:rPr lang="en-US" sz="2400"/>
              <a:t> to those </a:t>
            </a:r>
            <a:r>
              <a:rPr lang="en-US" sz="2400" b="1"/>
              <a:t>employees</a:t>
            </a:r>
            <a:r>
              <a:rPr lang="en-US" sz="2400"/>
              <a:t> classified as “</a:t>
            </a:r>
            <a:r>
              <a:rPr lang="en-US" sz="2400" b="1"/>
              <a:t>very high,” “high,” and “medium</a:t>
            </a:r>
            <a:r>
              <a:rPr lang="en-US" sz="2400"/>
              <a:t>” covered by this section.</a:t>
            </a:r>
            <a:endParaRPr lang="en-US" sz="2400">
              <a:cs typeface="Calibri"/>
            </a:endParaRPr>
          </a:p>
          <a:p>
            <a:pPr marL="285750" indent="-285750">
              <a:buFont typeface="Arial" panose="020B0604020202020204" pitchFamily="34" charset="0"/>
              <a:buChar char="•"/>
            </a:pPr>
            <a:r>
              <a:rPr lang="en-US" sz="2400"/>
              <a:t>Employers </a:t>
            </a:r>
            <a:r>
              <a:rPr lang="en-US" sz="2400" b="1">
                <a:solidFill>
                  <a:srgbClr val="FF0000"/>
                </a:solidFill>
              </a:rPr>
              <a:t>shall</a:t>
            </a:r>
            <a:r>
              <a:rPr lang="en-US" sz="2400"/>
              <a:t> </a:t>
            </a:r>
            <a:r>
              <a:rPr lang="en-US" sz="2400" b="1"/>
              <a:t>designate</a:t>
            </a:r>
            <a:r>
              <a:rPr lang="en-US" sz="2400"/>
              <a:t> a person to be </a:t>
            </a:r>
            <a:r>
              <a:rPr lang="en-US" sz="2400" b="1"/>
              <a:t>responsible</a:t>
            </a:r>
            <a:r>
              <a:rPr lang="en-US" sz="2400"/>
              <a:t> for </a:t>
            </a:r>
            <a:r>
              <a:rPr lang="en-US" sz="2400" b="1"/>
              <a:t>implementing</a:t>
            </a:r>
            <a:r>
              <a:rPr lang="en-US" sz="2400"/>
              <a:t> their plan.</a:t>
            </a:r>
          </a:p>
        </p:txBody>
      </p:sp>
      <p:sp>
        <p:nvSpPr>
          <p:cNvPr id="835" name="Google Shape;835;p57"/>
          <p:cNvSpPr txBox="1">
            <a:spLocks noGrp="1"/>
          </p:cNvSpPr>
          <p:nvPr>
            <p:ph type="ctrTitle"/>
          </p:nvPr>
        </p:nvSpPr>
        <p:spPr/>
        <p:txBody>
          <a:bodyPr/>
          <a:lstStyle/>
          <a:p>
            <a:pPr lvl="0"/>
            <a:r>
              <a:rPr lang="en-US"/>
              <a:t>§70 Infectious Disease Preparedness &amp; Response Plan</a:t>
            </a:r>
          </a:p>
        </p:txBody>
      </p:sp>
      <p:pic>
        <p:nvPicPr>
          <p:cNvPr id="1026" name="Picture 2" descr="PLAN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506" y="5036234"/>
            <a:ext cx="3581773"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644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cxnSp>
        <p:nvCxnSpPr>
          <p:cNvPr id="837" name="Straight Connector 71">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835;p57"/>
          <p:cNvSpPr txBox="1">
            <a:spLocks noGrp="1"/>
          </p:cNvSpPr>
          <p:nvPr>
            <p:ph type="ctrTitle"/>
          </p:nvPr>
        </p:nvSpPr>
        <p:spPr>
          <a:xfrm>
            <a:off x="643468" y="643467"/>
            <a:ext cx="3415612" cy="5571066"/>
          </a:xfrm>
        </p:spPr>
        <p:txBody>
          <a:bodyPr vert="horz" lIns="91440" tIns="45720" rIns="91440" bIns="45720" rtlCol="0" anchor="ctr">
            <a:normAutofit/>
          </a:bodyPr>
          <a:lstStyle/>
          <a:p>
            <a:pPr lvl="0" algn="l">
              <a:spcBef>
                <a:spcPct val="0"/>
              </a:spcBef>
            </a:pPr>
            <a:r>
              <a:rPr lang="en-US" sz="5000">
                <a:solidFill>
                  <a:srgbClr val="FFFFFF"/>
                </a:solidFill>
              </a:rPr>
              <a:t>Infectious Disease Preparedness &amp; Response Plan</a:t>
            </a:r>
          </a:p>
        </p:txBody>
      </p:sp>
      <p:graphicFrame>
        <p:nvGraphicFramePr>
          <p:cNvPr id="838" name="Google Shape;834;p57">
            <a:extLst>
              <a:ext uri="{FF2B5EF4-FFF2-40B4-BE49-F238E27FC236}">
                <a16:creationId xmlns:a16="http://schemas.microsoft.com/office/drawing/2014/main" id="{601F8539-0DDC-46D3-A01B-5723E55FCF3B}"/>
              </a:ext>
            </a:extLst>
          </p:cNvPr>
          <p:cNvGraphicFramePr/>
          <p:nvPr>
            <p:extLst>
              <p:ext uri="{D42A27DB-BD31-4B8C-83A1-F6EECF244321}">
                <p14:modId xmlns:p14="http://schemas.microsoft.com/office/powerpoint/2010/main" val="299526025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1411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5;p57"/>
          <p:cNvSpPr txBox="1">
            <a:spLocks noGrp="1"/>
          </p:cNvSpPr>
          <p:nvPr>
            <p:ph type="ctrTitle"/>
          </p:nvPr>
        </p:nvSpPr>
        <p:spPr>
          <a:xfrm>
            <a:off x="643468" y="643467"/>
            <a:ext cx="3415612" cy="5571066"/>
          </a:xfrm>
        </p:spPr>
        <p:txBody>
          <a:bodyPr vert="horz" lIns="91440" tIns="45720" rIns="91440" bIns="45720" rtlCol="0" anchor="ctr">
            <a:normAutofit/>
          </a:bodyPr>
          <a:lstStyle/>
          <a:p>
            <a:pPr lvl="0" algn="l">
              <a:spcBef>
                <a:spcPct val="0"/>
              </a:spcBef>
            </a:pPr>
            <a:r>
              <a:rPr lang="en-US" sz="5000">
                <a:solidFill>
                  <a:srgbClr val="FFFFFF"/>
                </a:solidFill>
              </a:rPr>
              <a:t>Infectious Disease Preparedness &amp; Response Plan</a:t>
            </a:r>
          </a:p>
        </p:txBody>
      </p:sp>
      <p:graphicFrame>
        <p:nvGraphicFramePr>
          <p:cNvPr id="836" name="Google Shape;834;p57">
            <a:extLst>
              <a:ext uri="{FF2B5EF4-FFF2-40B4-BE49-F238E27FC236}">
                <a16:creationId xmlns:a16="http://schemas.microsoft.com/office/drawing/2014/main" id="{AB13E58E-A437-4332-BBF9-023035611C15}"/>
              </a:ext>
            </a:extLst>
          </p:cNvPr>
          <p:cNvGraphicFramePr/>
          <p:nvPr>
            <p:extLst>
              <p:ext uri="{D42A27DB-BD31-4B8C-83A1-F6EECF244321}">
                <p14:modId xmlns:p14="http://schemas.microsoft.com/office/powerpoint/2010/main" val="241712877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56354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5;p57"/>
          <p:cNvSpPr txBox="1">
            <a:spLocks noGrp="1"/>
          </p:cNvSpPr>
          <p:nvPr>
            <p:ph type="ctrTitle"/>
          </p:nvPr>
        </p:nvSpPr>
        <p:spPr>
          <a:xfrm>
            <a:off x="643468" y="643467"/>
            <a:ext cx="3415612" cy="5571066"/>
          </a:xfrm>
        </p:spPr>
        <p:txBody>
          <a:bodyPr vert="horz" lIns="91440" tIns="45720" rIns="91440" bIns="45720" rtlCol="0" anchor="ctr">
            <a:normAutofit/>
          </a:bodyPr>
          <a:lstStyle/>
          <a:p>
            <a:pPr lvl="0" algn="l">
              <a:spcBef>
                <a:spcPct val="0"/>
              </a:spcBef>
            </a:pPr>
            <a:r>
              <a:rPr lang="en-US" sz="5000">
                <a:solidFill>
                  <a:srgbClr val="FFFFFF"/>
                </a:solidFill>
              </a:rPr>
              <a:t>Infectious Disease Preparedness &amp; Response Plan</a:t>
            </a:r>
          </a:p>
        </p:txBody>
      </p:sp>
      <p:graphicFrame>
        <p:nvGraphicFramePr>
          <p:cNvPr id="836" name="Google Shape;834;p57">
            <a:extLst>
              <a:ext uri="{FF2B5EF4-FFF2-40B4-BE49-F238E27FC236}">
                <a16:creationId xmlns:a16="http://schemas.microsoft.com/office/drawing/2014/main" id="{E972E04E-8A44-438E-BC3D-7CBF94AA19C7}"/>
              </a:ext>
            </a:extLst>
          </p:cNvPr>
          <p:cNvGraphicFramePr/>
          <p:nvPr>
            <p:extLst>
              <p:ext uri="{D42A27DB-BD31-4B8C-83A1-F6EECF244321}">
                <p14:modId xmlns:p14="http://schemas.microsoft.com/office/powerpoint/2010/main" val="51682613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74089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0E117F94-4A49-4CCB-AB97-121615AE4F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5;p57"/>
          <p:cNvSpPr txBox="1">
            <a:spLocks noGrp="1"/>
          </p:cNvSpPr>
          <p:nvPr>
            <p:ph type="ctrTitle"/>
          </p:nvPr>
        </p:nvSpPr>
        <p:spPr>
          <a:xfrm>
            <a:off x="643468" y="643467"/>
            <a:ext cx="3415612" cy="5571066"/>
          </a:xfrm>
        </p:spPr>
        <p:txBody>
          <a:bodyPr vert="horz" lIns="91440" tIns="45720" rIns="91440" bIns="45720" rtlCol="0" anchor="ctr">
            <a:normAutofit/>
          </a:bodyPr>
          <a:lstStyle/>
          <a:p>
            <a:pPr lvl="0" algn="l">
              <a:spcBef>
                <a:spcPct val="0"/>
              </a:spcBef>
            </a:pPr>
            <a:r>
              <a:rPr lang="en-US" sz="5000">
                <a:solidFill>
                  <a:srgbClr val="FFFFFF"/>
                </a:solidFill>
              </a:rPr>
              <a:t>Infectious Disease Preparedness &amp; Response Plan</a:t>
            </a:r>
          </a:p>
        </p:txBody>
      </p:sp>
      <p:graphicFrame>
        <p:nvGraphicFramePr>
          <p:cNvPr id="836" name="Google Shape;834;p57">
            <a:extLst>
              <a:ext uri="{FF2B5EF4-FFF2-40B4-BE49-F238E27FC236}">
                <a16:creationId xmlns:a16="http://schemas.microsoft.com/office/drawing/2014/main" id="{A40196C3-12CB-4294-81BF-3493162B7D49}"/>
              </a:ext>
            </a:extLst>
          </p:cNvPr>
          <p:cNvGraphicFramePr/>
          <p:nvPr>
            <p:extLst>
              <p:ext uri="{D42A27DB-BD31-4B8C-83A1-F6EECF244321}">
                <p14:modId xmlns:p14="http://schemas.microsoft.com/office/powerpoint/2010/main" val="398569060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6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33"/>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B2A1016-34C3-4BE4-94F4-F4215EA18E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BBFA14D-8E4F-42D4-B5A0-9588A6A45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35;p57"/>
          <p:cNvSpPr txBox="1">
            <a:spLocks noGrp="1"/>
          </p:cNvSpPr>
          <p:nvPr>
            <p:ph type="ctrTitle"/>
          </p:nvPr>
        </p:nvSpPr>
        <p:spPr>
          <a:xfrm>
            <a:off x="1024129" y="585216"/>
            <a:ext cx="10329671" cy="1499616"/>
          </a:xfrm>
        </p:spPr>
        <p:txBody>
          <a:bodyPr vert="horz" lIns="91440" tIns="45720" rIns="91440" bIns="45720" rtlCol="0" anchor="ctr">
            <a:normAutofit/>
          </a:bodyPr>
          <a:lstStyle/>
          <a:p>
            <a:pPr lvl="0" algn="l">
              <a:spcBef>
                <a:spcPct val="0"/>
              </a:spcBef>
            </a:pPr>
            <a:r>
              <a:rPr lang="en-US" sz="5000">
                <a:solidFill>
                  <a:srgbClr val="FFFFFF"/>
                </a:solidFill>
              </a:rPr>
              <a:t>Infectious Disease Preparedness &amp; Response Plan</a:t>
            </a:r>
          </a:p>
        </p:txBody>
      </p:sp>
      <p:cxnSp>
        <p:nvCxnSpPr>
          <p:cNvPr id="77" name="Straight Connector 76">
            <a:extLst>
              <a:ext uri="{FF2B5EF4-FFF2-40B4-BE49-F238E27FC236}">
                <a16:creationId xmlns:a16="http://schemas.microsoft.com/office/drawing/2014/main" id="{610B2B88-1A1B-486B-9366-918FE2E71D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34" name="Google Shape;834;p57"/>
          <p:cNvSpPr txBox="1"/>
          <p:nvPr/>
        </p:nvSpPr>
        <p:spPr>
          <a:xfrm>
            <a:off x="1024129" y="2286000"/>
            <a:ext cx="10329671" cy="3862971"/>
          </a:xfrm>
          <a:prstGeom prst="rect">
            <a:avLst/>
          </a:prstGeom>
        </p:spPr>
        <p:txBody>
          <a:bodyPr spcFirstLastPara="1" vert="horz" lIns="45720" tIns="45720" rIns="45720" bIns="45720" rtlCol="0" anchor="t" anchorCtr="0">
            <a:normAutofit lnSpcReduction="10000"/>
          </a:bodyPr>
          <a:lstStyle/>
          <a:p>
            <a:pPr lvl="0" defTabSz="914400">
              <a:lnSpc>
                <a:spcPct val="90000"/>
              </a:lnSpc>
              <a:spcAft>
                <a:spcPts val="600"/>
              </a:spcAft>
              <a:buClr>
                <a:schemeClr val="accent2"/>
              </a:buClr>
            </a:pPr>
            <a:r>
              <a:rPr lang="en-US" b="1">
                <a:solidFill>
                  <a:srgbClr val="FFFFFF"/>
                </a:solidFill>
              </a:rPr>
              <a:t>T</a:t>
            </a:r>
            <a:r>
              <a:rPr lang="en-US" sz="2400" b="1">
                <a:solidFill>
                  <a:srgbClr val="FFFFFF"/>
                </a:solidFill>
              </a:rPr>
              <a:t>he plan shall contain:</a:t>
            </a:r>
          </a:p>
          <a:p>
            <a:pPr lvl="0" defTabSz="914400">
              <a:lnSpc>
                <a:spcPct val="90000"/>
              </a:lnSpc>
              <a:spcAft>
                <a:spcPts val="600"/>
              </a:spcAft>
              <a:buClr>
                <a:schemeClr val="accent2"/>
              </a:buClr>
            </a:pPr>
            <a:endParaRPr lang="en-US" sz="2400" b="1">
              <a:solidFill>
                <a:srgbClr val="FFFFFF"/>
              </a:solidFill>
            </a:endParaRPr>
          </a:p>
          <a:p>
            <a:pPr marL="342900" indent="-342900" defTabSz="914400">
              <a:lnSpc>
                <a:spcPct val="90000"/>
              </a:lnSpc>
              <a:spcAft>
                <a:spcPts val="600"/>
              </a:spcAft>
              <a:buClr>
                <a:schemeClr val="accent2"/>
              </a:buClr>
              <a:buFont typeface="Arial" panose="020B0604020202020204" pitchFamily="34" charset="0"/>
              <a:buChar char="•"/>
            </a:pPr>
            <a:r>
              <a:rPr lang="en-US" sz="2400">
                <a:solidFill>
                  <a:srgbClr val="FFFFFF"/>
                </a:solidFill>
              </a:rPr>
              <a:t>Provide for the </a:t>
            </a:r>
            <a:r>
              <a:rPr lang="en-US" sz="2400" b="1">
                <a:solidFill>
                  <a:srgbClr val="FFFFFF"/>
                </a:solidFill>
              </a:rPr>
              <a:t>prompt identification </a:t>
            </a:r>
            <a:r>
              <a:rPr lang="en-US" sz="2400">
                <a:solidFill>
                  <a:srgbClr val="FFFFFF"/>
                </a:solidFill>
              </a:rPr>
              <a:t>and </a:t>
            </a:r>
            <a:r>
              <a:rPr lang="en-US" sz="2400" b="1">
                <a:solidFill>
                  <a:srgbClr val="FFFFFF"/>
                </a:solidFill>
              </a:rPr>
              <a:t>isolation</a:t>
            </a:r>
            <a:r>
              <a:rPr lang="en-US" sz="2400">
                <a:solidFill>
                  <a:srgbClr val="FFFFFF"/>
                </a:solidFill>
              </a:rPr>
              <a:t> of known or suspected to be infected with SARS-CoV-2 employees </a:t>
            </a:r>
            <a:r>
              <a:rPr lang="en-US" sz="2400" b="1">
                <a:solidFill>
                  <a:srgbClr val="FFFFFF"/>
                </a:solidFill>
              </a:rPr>
              <a:t>away</a:t>
            </a:r>
            <a:r>
              <a:rPr lang="en-US" sz="2400">
                <a:solidFill>
                  <a:srgbClr val="FFFFFF"/>
                </a:solidFill>
              </a:rPr>
              <a:t> from work, including </a:t>
            </a:r>
            <a:r>
              <a:rPr lang="en-US" sz="2400" b="1">
                <a:solidFill>
                  <a:srgbClr val="FFFFFF"/>
                </a:solidFill>
              </a:rPr>
              <a:t>procedures</a:t>
            </a:r>
            <a:r>
              <a:rPr lang="en-US" sz="2400">
                <a:solidFill>
                  <a:srgbClr val="FFFFFF"/>
                </a:solidFill>
              </a:rPr>
              <a:t> for employees to </a:t>
            </a:r>
            <a:r>
              <a:rPr lang="en-US" sz="2400" b="1">
                <a:solidFill>
                  <a:srgbClr val="FFFFFF"/>
                </a:solidFill>
              </a:rPr>
              <a:t>report</a:t>
            </a:r>
            <a:r>
              <a:rPr lang="en-US" sz="2400">
                <a:solidFill>
                  <a:srgbClr val="FFFFFF"/>
                </a:solidFill>
              </a:rPr>
              <a:t> when they are experiencing symptoms of COVID-19.</a:t>
            </a:r>
            <a:endParaRPr lang="en-US" sz="2400" b="1">
              <a:solidFill>
                <a:srgbClr val="FFFFFF"/>
              </a:solidFill>
            </a:endParaRPr>
          </a:p>
          <a:p>
            <a:pPr defTabSz="914400">
              <a:lnSpc>
                <a:spcPct val="90000"/>
              </a:lnSpc>
              <a:spcAft>
                <a:spcPts val="600"/>
              </a:spcAft>
              <a:buClr>
                <a:schemeClr val="accent2"/>
              </a:buClr>
            </a:pPr>
            <a:endParaRPr lang="en-US" sz="2400">
              <a:solidFill>
                <a:srgbClr val="FFFFFF"/>
              </a:solidFill>
            </a:endParaRPr>
          </a:p>
          <a:p>
            <a:pPr marL="342900" lvl="0" indent="-342900" defTabSz="914400">
              <a:lnSpc>
                <a:spcPct val="90000"/>
              </a:lnSpc>
              <a:spcAft>
                <a:spcPts val="600"/>
              </a:spcAft>
              <a:buClr>
                <a:schemeClr val="accent2"/>
              </a:buClr>
              <a:buFont typeface="Arial" panose="020B0604020202020204" pitchFamily="34" charset="0"/>
              <a:buChar char="•"/>
            </a:pPr>
            <a:r>
              <a:rPr lang="en-US" sz="2400">
                <a:solidFill>
                  <a:srgbClr val="FFFFFF"/>
                </a:solidFill>
              </a:rPr>
              <a:t>Address Infectious disease </a:t>
            </a:r>
            <a:r>
              <a:rPr lang="en-US" sz="2400" b="1">
                <a:solidFill>
                  <a:srgbClr val="FFFFFF"/>
                </a:solidFill>
              </a:rPr>
              <a:t>preparedness</a:t>
            </a:r>
            <a:r>
              <a:rPr lang="en-US" sz="2400">
                <a:solidFill>
                  <a:srgbClr val="FFFFFF"/>
                </a:solidFill>
              </a:rPr>
              <a:t> and </a:t>
            </a:r>
            <a:r>
              <a:rPr lang="en-US" sz="2400" b="1">
                <a:solidFill>
                  <a:srgbClr val="FFFFFF"/>
                </a:solidFill>
              </a:rPr>
              <a:t>response</a:t>
            </a:r>
            <a:r>
              <a:rPr lang="en-US" sz="2400">
                <a:solidFill>
                  <a:srgbClr val="FFFFFF"/>
                </a:solidFill>
              </a:rPr>
              <a:t> with </a:t>
            </a:r>
            <a:r>
              <a:rPr lang="en-US" sz="2400" b="1">
                <a:solidFill>
                  <a:srgbClr val="FFFFFF"/>
                </a:solidFill>
              </a:rPr>
              <a:t>outside businesses</a:t>
            </a:r>
            <a:r>
              <a:rPr lang="en-US" sz="2400">
                <a:solidFill>
                  <a:srgbClr val="FFFFFF"/>
                </a:solidFill>
              </a:rPr>
              <a:t>, including but not limited to </a:t>
            </a:r>
            <a:r>
              <a:rPr lang="en-US" sz="2400" b="1">
                <a:solidFill>
                  <a:srgbClr val="FFFFFF"/>
                </a:solidFill>
              </a:rPr>
              <a:t>subcontractors</a:t>
            </a:r>
            <a:r>
              <a:rPr lang="en-US" sz="2400">
                <a:solidFill>
                  <a:srgbClr val="FFFFFF"/>
                </a:solidFill>
              </a:rPr>
              <a:t> that enter the place of employment, </a:t>
            </a:r>
            <a:r>
              <a:rPr lang="en-US" sz="2400" b="1">
                <a:solidFill>
                  <a:srgbClr val="FFFFFF"/>
                </a:solidFill>
              </a:rPr>
              <a:t>business</a:t>
            </a:r>
            <a:r>
              <a:rPr lang="en-US" sz="2400">
                <a:solidFill>
                  <a:srgbClr val="FFFFFF"/>
                </a:solidFill>
              </a:rPr>
              <a:t> that provide or contract or </a:t>
            </a:r>
            <a:r>
              <a:rPr lang="en-US" sz="2400" b="1">
                <a:solidFill>
                  <a:srgbClr val="FFFFFF"/>
                </a:solidFill>
              </a:rPr>
              <a:t>temporary employees </a:t>
            </a:r>
            <a:r>
              <a:rPr lang="en-US" sz="2400">
                <a:solidFill>
                  <a:srgbClr val="FFFFFF"/>
                </a:solidFill>
              </a:rPr>
              <a:t>to the employer, as well as other persons accessing the place of employment to </a:t>
            </a:r>
            <a:r>
              <a:rPr lang="en-US" sz="2400" b="1">
                <a:solidFill>
                  <a:srgbClr val="FFFFFF"/>
                </a:solidFill>
              </a:rPr>
              <a:t>comply</a:t>
            </a:r>
            <a:r>
              <a:rPr lang="en-US" sz="2400">
                <a:solidFill>
                  <a:srgbClr val="FFFFFF"/>
                </a:solidFill>
              </a:rPr>
              <a:t> with the </a:t>
            </a:r>
            <a:r>
              <a:rPr lang="en-US" sz="2400" b="1">
                <a:solidFill>
                  <a:srgbClr val="FFFFFF"/>
                </a:solidFill>
              </a:rPr>
              <a:t>requirements</a:t>
            </a:r>
            <a:r>
              <a:rPr lang="en-US" sz="2400">
                <a:solidFill>
                  <a:srgbClr val="FFFFFF"/>
                </a:solidFill>
              </a:rPr>
              <a:t> of this standard and the employer’s </a:t>
            </a:r>
            <a:r>
              <a:rPr lang="en-US" sz="2400" b="1">
                <a:solidFill>
                  <a:srgbClr val="FFFFFF"/>
                </a:solidFill>
              </a:rPr>
              <a:t>plan.</a:t>
            </a:r>
          </a:p>
        </p:txBody>
      </p:sp>
    </p:spTree>
    <p:extLst>
      <p:ext uri="{BB962C8B-B14F-4D97-AF65-F5344CB8AC3E}">
        <p14:creationId xmlns:p14="http://schemas.microsoft.com/office/powerpoint/2010/main" val="3122813771"/>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29167" y="1483606"/>
            <a:ext cx="11133667" cy="4717742"/>
          </a:xfrm>
          <a:prstGeom prst="rect">
            <a:avLst/>
          </a:prstGeom>
          <a:noFill/>
          <a:ln>
            <a:noFill/>
          </a:ln>
        </p:spPr>
        <p:txBody>
          <a:bodyPr spcFirstLastPara="1" wrap="square" lIns="121900" tIns="243833" rIns="121900" bIns="0" anchor="ctr" anchorCtr="0">
            <a:noAutofit/>
          </a:bodyPr>
          <a:lstStyle/>
          <a:p>
            <a:pPr lvl="0"/>
            <a:r>
              <a:rPr lang="en-US" sz="3200" b="1"/>
              <a:t>The plan shall contain:</a:t>
            </a:r>
          </a:p>
          <a:p>
            <a:pPr lvl="0"/>
            <a:endParaRPr lang="en-US" sz="2400" b="1"/>
          </a:p>
          <a:p>
            <a:pPr marL="342900" indent="-342900">
              <a:buFont typeface="Arial" panose="020B0604020202020204" pitchFamily="34" charset="0"/>
              <a:buChar char="•"/>
            </a:pPr>
            <a:r>
              <a:rPr lang="en-US" sz="2400"/>
              <a:t>Identify the </a:t>
            </a:r>
            <a:r>
              <a:rPr lang="en-US" sz="2400" b="1"/>
              <a:t>mandatory</a:t>
            </a:r>
            <a:r>
              <a:rPr lang="en-US" sz="2400"/>
              <a:t> and </a:t>
            </a:r>
            <a:r>
              <a:rPr lang="en-US" sz="2400" b="1"/>
              <a:t>non-mandatory</a:t>
            </a:r>
            <a:r>
              <a:rPr lang="en-US" sz="2400"/>
              <a:t> recommendations in any </a:t>
            </a:r>
            <a:r>
              <a:rPr lang="en-US" sz="2400" b="1"/>
              <a:t>CDC guidelines</a:t>
            </a:r>
            <a:r>
              <a:rPr lang="en-US" sz="2400"/>
              <a:t> or Commonwealth of Virginia guidance documents the employer is complying with, if any, in lieu of a provision of this standard, as provided for in section §§16VAC25-220-10.G.1 and -10.G.2.</a:t>
            </a:r>
            <a:endParaRPr lang="en-US" sz="2400">
              <a:cs typeface="Calibri"/>
            </a:endParaRPr>
          </a:p>
          <a:p>
            <a:endParaRPr lang="en-US">
              <a:cs typeface="Calibri" panose="020F0502020204030204"/>
            </a:endParaRPr>
          </a:p>
          <a:p>
            <a:pPr marL="342900" lvl="0" indent="-342900">
              <a:buFont typeface="Arial" panose="020B0604020202020204" pitchFamily="34" charset="0"/>
              <a:buChar char="•"/>
            </a:pPr>
            <a:r>
              <a:rPr lang="en-US" sz="2400"/>
              <a:t>Ensure compliance with mandatory requirements of any applicable Virginia executive order or order of public health emergency related to the SARS-CoV-2 virus or COVID-19 disease.</a:t>
            </a:r>
            <a:endParaRPr lang="en-US" sz="2400">
              <a:cs typeface="Calibri"/>
            </a:endParaRPr>
          </a:p>
        </p:txBody>
      </p:sp>
      <p:sp>
        <p:nvSpPr>
          <p:cNvPr id="5" name="Google Shape;835;p57"/>
          <p:cNvSpPr txBox="1">
            <a:spLocks noGrp="1"/>
          </p:cNvSpPr>
          <p:nvPr>
            <p:ph type="ctrTitle"/>
          </p:nvPr>
        </p:nvSpPr>
        <p:spPr/>
        <p:txBody>
          <a:bodyPr/>
          <a:lstStyle/>
          <a:p>
            <a:pPr lvl="0"/>
            <a:r>
              <a:rPr lang="en-US"/>
              <a:t>Infectious Disease Preparedness &amp; Response Plan</a:t>
            </a:r>
          </a:p>
        </p:txBody>
      </p:sp>
    </p:spTree>
    <p:extLst>
      <p:ext uri="{BB962C8B-B14F-4D97-AF65-F5344CB8AC3E}">
        <p14:creationId xmlns:p14="http://schemas.microsoft.com/office/powerpoint/2010/main" val="375960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539538" y="1623160"/>
            <a:ext cx="9325431" cy="4791734"/>
          </a:xfrm>
          <a:prstGeom prst="rect">
            <a:avLst/>
          </a:prstGeom>
          <a:noFill/>
          <a:ln>
            <a:noFill/>
          </a:ln>
        </p:spPr>
        <p:txBody>
          <a:bodyPr spcFirstLastPara="1" wrap="square" lIns="121900" tIns="243833" rIns="121900" bIns="0" anchor="t" anchorCtr="0">
            <a:noAutofit/>
          </a:bodyPr>
          <a:lstStyle/>
          <a:p>
            <a:pPr marL="342900" lvl="0" indent="-342900">
              <a:buFont typeface="Arial" panose="020B0604020202020204" pitchFamily="34" charset="0"/>
              <a:buChar char="•"/>
            </a:pPr>
            <a:r>
              <a:rPr lang="en-US" sz="2400"/>
              <a:t>Employers with hazards or job tasks classified at “</a:t>
            </a:r>
            <a:r>
              <a:rPr lang="en-US" sz="2400" b="1"/>
              <a:t>very high</a:t>
            </a:r>
            <a:r>
              <a:rPr lang="en-US" sz="2400"/>
              <a:t>”, “</a:t>
            </a:r>
            <a:r>
              <a:rPr lang="en-US" sz="2400" b="1"/>
              <a:t>high</a:t>
            </a:r>
            <a:r>
              <a:rPr lang="en-US" sz="2400"/>
              <a:t>” or “</a:t>
            </a:r>
            <a:r>
              <a:rPr lang="en-US" sz="2400" b="1"/>
              <a:t>medium</a:t>
            </a:r>
            <a:r>
              <a:rPr lang="en-US" sz="2400"/>
              <a:t>” exposure risk at a place of employment </a:t>
            </a:r>
            <a:r>
              <a:rPr lang="en-US" sz="2400" b="1">
                <a:solidFill>
                  <a:srgbClr val="FF0000"/>
                </a:solidFill>
              </a:rPr>
              <a:t>shall</a:t>
            </a:r>
            <a:r>
              <a:rPr lang="en-US" sz="2400"/>
              <a:t> provide </a:t>
            </a:r>
            <a:r>
              <a:rPr lang="en-US" sz="2400" b="1"/>
              <a:t>training</a:t>
            </a:r>
            <a:r>
              <a:rPr lang="en-US" sz="2400"/>
              <a:t> to all employee(s) working at the place of employment </a:t>
            </a:r>
            <a:r>
              <a:rPr lang="en-US" sz="2400" b="1"/>
              <a:t>regardless</a:t>
            </a:r>
            <a:r>
              <a:rPr lang="en-US" sz="2400"/>
              <a:t> of employee risk </a:t>
            </a:r>
            <a:r>
              <a:rPr lang="en-US" sz="2400" b="1"/>
              <a:t>classification on the hazards and characteristics of the SARS-CoV-2 virus and COVID-19 disease.</a:t>
            </a:r>
          </a:p>
          <a:p>
            <a:endParaRPr lang="en-US" sz="2400" b="1">
              <a:cs typeface="Calibri" panose="020F0502020204030204"/>
            </a:endParaRPr>
          </a:p>
          <a:p>
            <a:pPr marL="342900" lvl="0" indent="-342900">
              <a:buFont typeface="Arial" panose="020B0604020202020204" pitchFamily="34" charset="0"/>
              <a:buChar char="•"/>
            </a:pPr>
            <a:r>
              <a:rPr lang="en-US" sz="2400"/>
              <a:t>The program </a:t>
            </a:r>
            <a:r>
              <a:rPr lang="en-US" sz="2400" b="1">
                <a:solidFill>
                  <a:srgbClr val="FF0000"/>
                </a:solidFill>
              </a:rPr>
              <a:t>shall</a:t>
            </a:r>
            <a:r>
              <a:rPr lang="en-US" sz="2400"/>
              <a:t> enable each employee to </a:t>
            </a:r>
            <a:r>
              <a:rPr lang="en-US" sz="2400" b="1"/>
              <a:t>recognize</a:t>
            </a:r>
            <a:r>
              <a:rPr lang="en-US" sz="2400"/>
              <a:t> the </a:t>
            </a:r>
            <a:r>
              <a:rPr lang="en-US" sz="2400" b="1"/>
              <a:t>hazards</a:t>
            </a:r>
            <a:r>
              <a:rPr lang="en-US" sz="2400"/>
              <a:t> of SARS-CoV-2 virus and </a:t>
            </a:r>
            <a:r>
              <a:rPr lang="en-US" sz="2400" b="1"/>
              <a:t>signs</a:t>
            </a:r>
            <a:r>
              <a:rPr lang="en-US" sz="2400"/>
              <a:t> and </a:t>
            </a:r>
            <a:r>
              <a:rPr lang="en-US" sz="2400" b="1"/>
              <a:t>symptoms</a:t>
            </a:r>
            <a:r>
              <a:rPr lang="en-US" sz="2400"/>
              <a:t> of COVID-19 disease and </a:t>
            </a:r>
            <a:r>
              <a:rPr lang="en-US" sz="2400" b="1">
                <a:solidFill>
                  <a:srgbClr val="FF0000"/>
                </a:solidFill>
              </a:rPr>
              <a:t>shall</a:t>
            </a:r>
            <a:r>
              <a:rPr lang="en-US" sz="2400"/>
              <a:t> train each employee in the </a:t>
            </a:r>
            <a:r>
              <a:rPr lang="en-US" sz="2400" b="1"/>
              <a:t>procedures</a:t>
            </a:r>
            <a:r>
              <a:rPr lang="en-US" sz="2400"/>
              <a:t> to be </a:t>
            </a:r>
            <a:r>
              <a:rPr lang="en-US" sz="2400" b="1"/>
              <a:t>followed</a:t>
            </a:r>
            <a:r>
              <a:rPr lang="en-US" sz="2400"/>
              <a:t> in order to minimize the hazards.</a:t>
            </a:r>
            <a:endParaRPr lang="en-US" sz="2400">
              <a:cs typeface="Calibri"/>
            </a:endParaRPr>
          </a:p>
        </p:txBody>
      </p:sp>
      <p:sp>
        <p:nvSpPr>
          <p:cNvPr id="835" name="Google Shape;835;p57"/>
          <p:cNvSpPr txBox="1">
            <a:spLocks noGrp="1"/>
          </p:cNvSpPr>
          <p:nvPr>
            <p:ph type="ctrTitle"/>
          </p:nvPr>
        </p:nvSpPr>
        <p:spPr/>
        <p:txBody>
          <a:bodyPr/>
          <a:lstStyle/>
          <a:p>
            <a:pPr lvl="0"/>
            <a:r>
              <a:rPr lang="en-US"/>
              <a:t>§80 Training</a:t>
            </a:r>
          </a:p>
        </p:txBody>
      </p:sp>
    </p:spTree>
    <p:extLst>
      <p:ext uri="{BB962C8B-B14F-4D97-AF65-F5344CB8AC3E}">
        <p14:creationId xmlns:p14="http://schemas.microsoft.com/office/powerpoint/2010/main" val="1347613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5152CCD9CBDB4CB06F22A48766E978" ma:contentTypeVersion="2" ma:contentTypeDescription="Create a new document." ma:contentTypeScope="" ma:versionID="7fb8ad91b3d7a12672d43c658e831ab1">
  <xsd:schema xmlns:xsd="http://www.w3.org/2001/XMLSchema" xmlns:xs="http://www.w3.org/2001/XMLSchema" xmlns:p="http://schemas.microsoft.com/office/2006/metadata/properties" xmlns:ns2="2c298026-9db9-489f-a931-3c88a6ce67a0" targetNamespace="http://schemas.microsoft.com/office/2006/metadata/properties" ma:root="true" ma:fieldsID="65abea77ef60ca855f40b2c8a14f1c80" ns2:_="">
    <xsd:import namespace="2c298026-9db9-489f-a931-3c88a6ce67a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98026-9db9-489f-a931-3c88a6ce6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2A026-D819-4248-A3C1-0A6A8D76FF2D}">
  <ds:schemaRefs>
    <ds:schemaRef ds:uri="2c298026-9db9-489f-a931-3c88a6ce67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FC01A4-BDF2-45CE-BA08-9263044AC1D8}">
  <ds:schemaRefs>
    <ds:schemaRef ds:uri="2c298026-9db9-489f-a931-3c88a6ce67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2D3678-22CC-4213-A619-814F0B4C8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7</TotalTime>
  <Words>10661</Words>
  <Application>Microsoft Office PowerPoint</Application>
  <PresentationFormat>Widescreen</PresentationFormat>
  <Paragraphs>710</Paragraphs>
  <Slides>109</Slides>
  <Notes>95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109</vt:i4>
      </vt:variant>
    </vt:vector>
  </HeadingPairs>
  <TitlesOfParts>
    <vt:vector size="121" baseType="lpstr">
      <vt:lpstr>Anaheim</vt:lpstr>
      <vt:lpstr>Arial</vt:lpstr>
      <vt:lpstr>Calibri</vt:lpstr>
      <vt:lpstr>Calibri Light</vt:lpstr>
      <vt:lpstr>Courier New</vt:lpstr>
      <vt:lpstr>Roboto Slab Regular</vt:lpstr>
      <vt:lpstr>Tw Cen MT</vt:lpstr>
      <vt:lpstr>Tw Cen MT</vt:lpstr>
      <vt:lpstr>Tw Cen MT Condensed</vt:lpstr>
      <vt:lpstr>Wingdings 3</vt:lpstr>
      <vt:lpstr>Integral</vt:lpstr>
      <vt:lpstr>Custom Design</vt:lpstr>
      <vt:lpstr>Infectious Disease Prevention: SARS-CoV-2 Virus That Causes COVID-19  16 VAC 25-220 </vt:lpstr>
      <vt:lpstr>DISCLAIMER</vt:lpstr>
      <vt:lpstr>§10 Purpose &amp; Applicability</vt:lpstr>
      <vt:lpstr>Determining Exposure Risk Level</vt:lpstr>
      <vt:lpstr>Determining Exposure Risk Level</vt:lpstr>
      <vt:lpstr>Compliance</vt:lpstr>
      <vt:lpstr>Compliance</vt:lpstr>
      <vt:lpstr>Compliance – Education </vt:lpstr>
      <vt:lpstr>Compliance  - Education</vt:lpstr>
      <vt:lpstr>Contact Tracing</vt:lpstr>
      <vt:lpstr>§20 Dates</vt:lpstr>
      <vt:lpstr>§20 Dates</vt:lpstr>
      <vt:lpstr>§30 Important Definitions</vt:lpstr>
      <vt:lpstr>§30 Important Definitions</vt:lpstr>
      <vt:lpstr>§30 Important Definitions</vt:lpstr>
      <vt:lpstr>§30 Important Definitions</vt:lpstr>
      <vt:lpstr>§30 Important Definitions</vt:lpstr>
      <vt:lpstr>§30 Important Definitions</vt:lpstr>
      <vt:lpstr>Levels of Risk</vt:lpstr>
      <vt:lpstr>Examples of “VERY HIGH” risk level include </vt:lpstr>
      <vt:lpstr>Levels of Risk</vt:lpstr>
      <vt:lpstr>Examples of “HIGH” risk level include</vt:lpstr>
      <vt:lpstr>Examples of “HIGH” risk level include </vt:lpstr>
      <vt:lpstr>Levels of Risk</vt:lpstr>
      <vt:lpstr>Examples of “Medium” risk level may include </vt:lpstr>
      <vt:lpstr>Examples of “Medium” risk level may include </vt:lpstr>
      <vt:lpstr>Lower Levels of Risk</vt:lpstr>
      <vt:lpstr>Achieve Minimal Occupational Contact Through Work Practice Controls</vt:lpstr>
      <vt:lpstr>Work Practice Controls</vt:lpstr>
      <vt:lpstr>Important Definitions</vt:lpstr>
      <vt:lpstr>Important Definitions</vt:lpstr>
      <vt:lpstr>Important Definitions</vt:lpstr>
      <vt:lpstr>Important Definitions</vt:lpstr>
      <vt:lpstr>Important Definitions</vt:lpstr>
      <vt:lpstr>Important Definitions</vt:lpstr>
      <vt:lpstr>Important Definitions</vt:lpstr>
      <vt:lpstr>Important Definitions</vt:lpstr>
      <vt:lpstr>Important Definitions</vt:lpstr>
      <vt:lpstr>Important Definitions</vt:lpstr>
      <vt:lpstr>§40 A. Mandatory Requirements – All Employers</vt:lpstr>
      <vt:lpstr>§40 Mandatory Requirements – All Employers</vt:lpstr>
      <vt:lpstr>§40 Mandatory Requirements – All Employers</vt:lpstr>
      <vt:lpstr>Mandatory Requirements</vt:lpstr>
      <vt:lpstr>Contract/Temporary Workers Mandatory Requirements</vt:lpstr>
      <vt:lpstr>Notification of Positive Test</vt:lpstr>
      <vt:lpstr>Notification of Positive Test</vt:lpstr>
      <vt:lpstr>Exposure and Medical Records Access</vt:lpstr>
      <vt:lpstr>§40 B. Return to Work</vt:lpstr>
      <vt:lpstr>System and Test Based Strategies</vt:lpstr>
      <vt:lpstr>Return to Work </vt:lpstr>
      <vt:lpstr>Return to Work – Asymptomatic</vt:lpstr>
      <vt:lpstr>Return to Work – Time Based</vt:lpstr>
      <vt:lpstr>Return to Work  - Test Based</vt:lpstr>
      <vt:lpstr>§40 C. Physical Distancing</vt:lpstr>
      <vt:lpstr>Common Areas - Physical Distancing</vt:lpstr>
      <vt:lpstr>Common Areas  - PhysicalDistancing</vt:lpstr>
      <vt:lpstr>Common Areas-Physical Distancing</vt:lpstr>
      <vt:lpstr>Physical Distancing – Face Covering Information</vt:lpstr>
      <vt:lpstr>Physical Distancing – Face Covering Waiver</vt:lpstr>
      <vt:lpstr>Sanitation and Disinfecting</vt:lpstr>
      <vt:lpstr>Sanitation &amp; Disinfecting</vt:lpstr>
      <vt:lpstr>Sanitation &amp; Disinfecting</vt:lpstr>
      <vt:lpstr>Sanitation &amp; Disinfecting</vt:lpstr>
      <vt:lpstr>Sanitation &amp; Disinfecting</vt:lpstr>
      <vt:lpstr>§50  Very High or High Exposure Risk Requirements</vt:lpstr>
      <vt:lpstr>Very High or High Exposure Risk Requirements</vt:lpstr>
      <vt:lpstr>Very High or High Exposure Risk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Very High or High Exposure Risk Requirements</vt:lpstr>
      <vt:lpstr>Very High or High Exposure Risk Requirements</vt:lpstr>
      <vt:lpstr>PowerPoint Presentation</vt:lpstr>
      <vt:lpstr>PowerPoint Presentation</vt:lpstr>
      <vt:lpstr>PowerPoint Presentation</vt:lpstr>
      <vt:lpstr>§60 Medium Exposure Risk Requirements</vt:lpstr>
      <vt:lpstr>§60 Medium Exposure Risk Requirements</vt:lpstr>
      <vt:lpstr>Medium Exposure Risk Requirements</vt:lpstr>
      <vt:lpstr>PowerPoint Presentation</vt:lpstr>
      <vt:lpstr>PowerPoint Presentation</vt:lpstr>
      <vt:lpstr>PowerPoint Presentation</vt:lpstr>
      <vt:lpstr>PowerPoint Presentation</vt:lpstr>
      <vt:lpstr>§70 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§80 Training</vt:lpstr>
      <vt:lpstr>Training</vt:lpstr>
      <vt:lpstr>Training</vt:lpstr>
      <vt:lpstr>Training - Certification</vt:lpstr>
      <vt:lpstr>Training - Certification</vt:lpstr>
      <vt:lpstr>Training - Retraining</vt:lpstr>
      <vt:lpstr>Training – “Lower” exposure</vt:lpstr>
      <vt:lpstr>Information Provided for “Lower” exposure</vt:lpstr>
      <vt:lpstr>§90 Discrimination</vt:lpstr>
      <vt:lpstr>§90 Discrimination</vt:lpstr>
      <vt:lpstr>Question or Need More Information?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Temporary Standard</dc:title>
  <dc:creator>Fitzpatrick, Tracy (DOLI)</dc:creator>
  <cp:lastModifiedBy>VITA Program</cp:lastModifiedBy>
  <cp:revision>4</cp:revision>
  <dcterms:created xsi:type="dcterms:W3CDTF">2020-06-15T13:30:38Z</dcterms:created>
  <dcterms:modified xsi:type="dcterms:W3CDTF">2020-08-19T17:45:55Z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0x010100565152CCD9CBDB4CB06F22A48766E978</vt:lpwstr>
  </property>
</Properties>
</file>