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9" r:id="rId3"/>
    <p:sldId id="260" r:id="rId4"/>
    <p:sldId id="261" r:id="rId5"/>
    <p:sldId id="262" r:id="rId6"/>
    <p:sldId id="263" r:id="rId7"/>
    <p:sldId id="264" r:id="rId8"/>
    <p:sldId id="265" r:id="rId9"/>
    <p:sldId id="267" r:id="rId10"/>
    <p:sldId id="269" r:id="rId11"/>
    <p:sldId id="270" r:id="rId12"/>
    <p:sldId id="271" r:id="rId13"/>
    <p:sldId id="272" r:id="rId14"/>
    <p:sldId id="274" r:id="rId15"/>
    <p:sldId id="275" r:id="rId16"/>
    <p:sldId id="276" r:id="rId17"/>
    <p:sldId id="281" r:id="rId18"/>
    <p:sldId id="282" r:id="rId19"/>
    <p:sldId id="283" r:id="rId20"/>
    <p:sldId id="284" r:id="rId21"/>
    <p:sldId id="285" r:id="rId22"/>
    <p:sldId id="286" r:id="rId23"/>
    <p:sldId id="289" r:id="rId24"/>
    <p:sldId id="290" r:id="rId25"/>
    <p:sldId id="29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7" d="100"/>
          <a:sy n="87"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E7DE078-16C8-4991-9042-6B5B548CE51E}"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80F8-620A-41B1-B7B8-525380FEA4E2}"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74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7DE078-16C8-4991-9042-6B5B548CE51E}"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80F8-620A-41B1-B7B8-525380FEA4E2}" type="slidenum">
              <a:rPr lang="en-US" smtClean="0"/>
              <a:t>‹#›</a:t>
            </a:fld>
            <a:endParaRPr lang="en-US"/>
          </a:p>
        </p:txBody>
      </p:sp>
    </p:spTree>
    <p:extLst>
      <p:ext uri="{BB962C8B-B14F-4D97-AF65-F5344CB8AC3E}">
        <p14:creationId xmlns:p14="http://schemas.microsoft.com/office/powerpoint/2010/main" val="486457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7DE078-16C8-4991-9042-6B5B548CE51E}"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80F8-620A-41B1-B7B8-525380FEA4E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8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7DE078-16C8-4991-9042-6B5B548CE51E}"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80F8-620A-41B1-B7B8-525380FEA4E2}" type="slidenum">
              <a:rPr lang="en-US" smtClean="0"/>
              <a:t>‹#›</a:t>
            </a:fld>
            <a:endParaRPr lang="en-US"/>
          </a:p>
        </p:txBody>
      </p:sp>
    </p:spTree>
    <p:extLst>
      <p:ext uri="{BB962C8B-B14F-4D97-AF65-F5344CB8AC3E}">
        <p14:creationId xmlns:p14="http://schemas.microsoft.com/office/powerpoint/2010/main" val="69604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7DE078-16C8-4991-9042-6B5B548CE51E}"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80F8-620A-41B1-B7B8-525380FEA4E2}"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88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7DE078-16C8-4991-9042-6B5B548CE51E}"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80F8-620A-41B1-B7B8-525380FEA4E2}" type="slidenum">
              <a:rPr lang="en-US" smtClean="0"/>
              <a:t>‹#›</a:t>
            </a:fld>
            <a:endParaRPr lang="en-US"/>
          </a:p>
        </p:txBody>
      </p:sp>
    </p:spTree>
    <p:extLst>
      <p:ext uri="{BB962C8B-B14F-4D97-AF65-F5344CB8AC3E}">
        <p14:creationId xmlns:p14="http://schemas.microsoft.com/office/powerpoint/2010/main" val="202754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7DE078-16C8-4991-9042-6B5B548CE51E}"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480F8-620A-41B1-B7B8-525380FEA4E2}" type="slidenum">
              <a:rPr lang="en-US" smtClean="0"/>
              <a:t>‹#›</a:t>
            </a:fld>
            <a:endParaRPr lang="en-US"/>
          </a:p>
        </p:txBody>
      </p:sp>
    </p:spTree>
    <p:extLst>
      <p:ext uri="{BB962C8B-B14F-4D97-AF65-F5344CB8AC3E}">
        <p14:creationId xmlns:p14="http://schemas.microsoft.com/office/powerpoint/2010/main" val="259724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7DE078-16C8-4991-9042-6B5B548CE51E}"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480F8-620A-41B1-B7B8-525380FEA4E2}" type="slidenum">
              <a:rPr lang="en-US" smtClean="0"/>
              <a:t>‹#›</a:t>
            </a:fld>
            <a:endParaRPr lang="en-US"/>
          </a:p>
        </p:txBody>
      </p:sp>
    </p:spTree>
    <p:extLst>
      <p:ext uri="{BB962C8B-B14F-4D97-AF65-F5344CB8AC3E}">
        <p14:creationId xmlns:p14="http://schemas.microsoft.com/office/powerpoint/2010/main" val="75616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DE078-16C8-4991-9042-6B5B548CE51E}"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480F8-620A-41B1-B7B8-525380FEA4E2}" type="slidenum">
              <a:rPr lang="en-US" smtClean="0"/>
              <a:t>‹#›</a:t>
            </a:fld>
            <a:endParaRPr lang="en-US"/>
          </a:p>
        </p:txBody>
      </p:sp>
    </p:spTree>
    <p:extLst>
      <p:ext uri="{BB962C8B-B14F-4D97-AF65-F5344CB8AC3E}">
        <p14:creationId xmlns:p14="http://schemas.microsoft.com/office/powerpoint/2010/main" val="350823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7DE078-16C8-4991-9042-6B5B548CE51E}"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80F8-620A-41B1-B7B8-525380FEA4E2}" type="slidenum">
              <a:rPr lang="en-US" smtClean="0"/>
              <a:t>‹#›</a:t>
            </a:fld>
            <a:endParaRPr lang="en-US"/>
          </a:p>
        </p:txBody>
      </p:sp>
    </p:spTree>
    <p:extLst>
      <p:ext uri="{BB962C8B-B14F-4D97-AF65-F5344CB8AC3E}">
        <p14:creationId xmlns:p14="http://schemas.microsoft.com/office/powerpoint/2010/main" val="368904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7DE078-16C8-4991-9042-6B5B548CE51E}"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80F8-620A-41B1-B7B8-525380FEA4E2}"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02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E7DE078-16C8-4991-9042-6B5B548CE51E}" type="datetimeFigureOut">
              <a:rPr lang="en-US" smtClean="0"/>
              <a:t>8/19/2020</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64480F8-620A-41B1-B7B8-525380FEA4E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9942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pa.gov/pesticide-registration/list-n-disinfectants-use-against-sars-cov-2-covid-1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jpeg">
            <a:extLst>
              <a:ext uri="{FF2B5EF4-FFF2-40B4-BE49-F238E27FC236}">
                <a16:creationId xmlns:a16="http://schemas.microsoft.com/office/drawing/2014/main" id="{438E00E7-5396-426F-A4B2-6ABE14A92587}"/>
              </a:ext>
            </a:extLst>
          </p:cNvPr>
          <p:cNvPicPr/>
          <p:nvPr/>
        </p:nvPicPr>
        <p:blipFill>
          <a:blip r:embed="rId2" cstate="print"/>
          <a:stretch>
            <a:fillRect/>
          </a:stretch>
        </p:blipFill>
        <p:spPr>
          <a:xfrm>
            <a:off x="9387389" y="4802212"/>
            <a:ext cx="1627224" cy="1655762"/>
          </a:xfrm>
          <a:prstGeom prst="rect">
            <a:avLst/>
          </a:prstGeom>
        </p:spPr>
      </p:pic>
      <p:sp>
        <p:nvSpPr>
          <p:cNvPr id="2" name="Title 1">
            <a:extLst>
              <a:ext uri="{FF2B5EF4-FFF2-40B4-BE49-F238E27FC236}">
                <a16:creationId xmlns:a16="http://schemas.microsoft.com/office/drawing/2014/main" id="{D285FA41-F57D-4407-B3B2-CA593E1BE94C}"/>
              </a:ext>
            </a:extLst>
          </p:cNvPr>
          <p:cNvSpPr>
            <a:spLocks noGrp="1"/>
          </p:cNvSpPr>
          <p:nvPr>
            <p:ph type="ctrTitle"/>
          </p:nvPr>
        </p:nvSpPr>
        <p:spPr>
          <a:xfrm>
            <a:off x="2580968" y="452430"/>
            <a:ext cx="9363382" cy="1463040"/>
          </a:xfrm>
        </p:spPr>
        <p:txBody>
          <a:bodyPr>
            <a:normAutofit fontScale="90000"/>
          </a:bodyPr>
          <a:lstStyle/>
          <a:p>
            <a:r>
              <a:rPr lang="en-US" dirty="0" smtClean="0"/>
              <a:t>Medium Exposure Risk Level Training</a:t>
            </a:r>
            <a:br>
              <a:rPr lang="en-US" dirty="0" smtClean="0"/>
            </a:br>
            <a:r>
              <a:rPr lang="en-US" dirty="0" smtClean="0"/>
              <a:t>COVID-19 Emergency Temporary Standard, 16VAC25-220</a:t>
            </a:r>
            <a:endParaRPr lang="en-US" dirty="0"/>
          </a:p>
        </p:txBody>
      </p:sp>
      <p:sp>
        <p:nvSpPr>
          <p:cNvPr id="6" name="Subtitle 5"/>
          <p:cNvSpPr>
            <a:spLocks noGrp="1"/>
          </p:cNvSpPr>
          <p:nvPr>
            <p:ph type="subTitle" idx="1"/>
          </p:nvPr>
        </p:nvSpPr>
        <p:spPr>
          <a:xfrm>
            <a:off x="4171950" y="4994934"/>
            <a:ext cx="4102894" cy="1463040"/>
          </a:xfrm>
        </p:spPr>
        <p:txBody>
          <a:bodyPr>
            <a:normAutofit/>
          </a:bodyPr>
          <a:lstStyle/>
          <a:p>
            <a:r>
              <a:rPr lang="en-US" dirty="0" smtClean="0"/>
              <a:t>Virginia Department of Labor and Industry</a:t>
            </a:r>
          </a:p>
          <a:p>
            <a:r>
              <a:rPr lang="en-US" dirty="0" smtClean="0"/>
              <a:t>8/14/2020</a:t>
            </a:r>
          </a:p>
          <a:p>
            <a:r>
              <a:rPr lang="en-US" dirty="0" smtClean="0"/>
              <a:t>www.doli.virginia.gov</a:t>
            </a:r>
            <a:endParaRPr lang="en-US" dirty="0"/>
          </a:p>
        </p:txBody>
      </p:sp>
    </p:spTree>
    <p:extLst>
      <p:ext uri="{BB962C8B-B14F-4D97-AF65-F5344CB8AC3E}">
        <p14:creationId xmlns:p14="http://schemas.microsoft.com/office/powerpoint/2010/main" val="361094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The characteristics and methods of transmission of the SARS-CoV-2 virus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Coronaviruses are named for the crown-like spikes on their surface. SARS-CoV-2" is a betacoronavirus, like MERS-CoV and SARS-CoV. The Coronavirus SARS-CoV-2 causes the Coronavirus Disease 2019 (COVID-19). Coronavirus Disease 2019 (COVID-19) is a respiratory disease caused by the SARS-CoV-2 virus. It is spread mainly through close contact from person-to-person (inside 6 feet), by way of airborne transmission of respiratory droplets produced when an infected person coughs, sneezes, or talks.</a:t>
            </a:r>
            <a:endParaRPr lang="en-US" dirty="0"/>
          </a:p>
        </p:txBody>
      </p:sp>
    </p:spTree>
    <p:extLst>
      <p:ext uri="{BB962C8B-B14F-4D97-AF65-F5344CB8AC3E}">
        <p14:creationId xmlns:p14="http://schemas.microsoft.com/office/powerpoint/2010/main" val="307676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The signs and symptoms of the COVID-19 disease</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COVID-19 can affect each person differently, with symptoms ranging from mild to severe. COVID-19 symptoms may appear 2-14 days after exposure to the virus. Employers and employees need to be able to recognize the most common COVID-19 signs and symptoms. Stay home if you are sick or experiencing any of these:</a:t>
            </a:r>
          </a:p>
          <a:p>
            <a:pPr lvl="1"/>
            <a:r>
              <a:rPr lang="en-US" smtClean="0"/>
              <a:t>Signs of COVID-19 include trouble breathing, persistent pain or pressure in the chest, new confusion, inability to wake or stay awake, bluish lips or face.</a:t>
            </a:r>
          </a:p>
          <a:p>
            <a:pPr lvl="1"/>
            <a:r>
              <a:rPr lang="en-US" smtClean="0"/>
              <a:t>Common symptoms include fever or chills, cough, shortness of breath or difficulty breathing, fatigue, muscle or body aches, headache, new loss of taste or smell, sore throat, congestion or runny nose, nausea or vomiting, diarrhea.</a:t>
            </a:r>
          </a:p>
          <a:p>
            <a:endParaRPr lang="en-US" dirty="0"/>
          </a:p>
        </p:txBody>
      </p:sp>
    </p:spTree>
    <p:extLst>
      <p:ext uri="{BB962C8B-B14F-4D97-AF65-F5344CB8AC3E}">
        <p14:creationId xmlns:p14="http://schemas.microsoft.com/office/powerpoint/2010/main" val="9446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COVID-19 can be Deadly</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People of any age with the following conditions are at increased risk of severe illness from COVID-19: chronic kidney disease; COPD (chronic obstructive pulmonary disease); immunocompromised state (weakened immune system) from solid organ transplant; obesity (body mass index [BMI] of 40 or higher); serious heart conditions, such as heart failure, coronary artery disease, or cardiomyopathies; sickle cell disease; type 2 diabetes mellitus).</a:t>
            </a:r>
            <a:endParaRPr lang="en-US" dirty="0"/>
          </a:p>
        </p:txBody>
      </p:sp>
    </p:spTree>
    <p:extLst>
      <p:ext uri="{BB962C8B-B14F-4D97-AF65-F5344CB8AC3E}">
        <p14:creationId xmlns:p14="http://schemas.microsoft.com/office/powerpoint/2010/main" val="144091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normAutofit fontScale="90000"/>
          </a:bodyPr>
          <a:lstStyle/>
          <a:p>
            <a:r>
              <a:rPr lang="en-US" smtClean="0"/>
              <a:t>Ability of pre-symptomatic and asymptomatic COVID-19 persons to transmit the SARS-CoV-2 virus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There are indications that some infected people may not exhibit signs or symptoms of COVID-19. There is emerging evidence that pre-symptomatic (SARS-CoV-2 detected before symptom onset) and asymptomatic people (SARS-CoV-2 detected but symptoms never develop) can unknowingly spread COVID 19 to others.</a:t>
            </a:r>
            <a:endParaRPr lang="en-US" dirty="0"/>
          </a:p>
        </p:txBody>
      </p:sp>
    </p:spTree>
    <p:extLst>
      <p:ext uri="{BB962C8B-B14F-4D97-AF65-F5344CB8AC3E}">
        <p14:creationId xmlns:p14="http://schemas.microsoft.com/office/powerpoint/2010/main" val="145974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Implement work practices and control measures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normAutofit/>
          </a:bodyPr>
          <a:lstStyle/>
          <a:p>
            <a:r>
              <a:rPr lang="en-US" smtClean="0"/>
              <a:t>Employees are required to self-report symptoms and conduct a pre-shift screening for signs and symptoms of COVID-19.</a:t>
            </a:r>
          </a:p>
          <a:p>
            <a:r>
              <a:rPr lang="en-US" smtClean="0"/>
              <a:t>Employees or other persons known or suspected to be infected with SARS-CoV-2 virus are prohibited from reporting to or remainomg at the work site or engageing in work at a customer or client location until cleared for return to work</a:t>
            </a:r>
          </a:p>
          <a:p>
            <a:r>
              <a:rPr lang="en-US" smtClean="0"/>
              <a:t>Avoid physical contact with others (maintaining a distance of at least 6 feet from employees, customers and other individuals); </a:t>
            </a:r>
          </a:p>
          <a:p>
            <a:r>
              <a:rPr lang="en-US" smtClean="0"/>
              <a:t>Utilize cloth face masks or coverings or appropriate PPE (surgical/medical masks or N95 respirator) whenever 6 feet distancing cannot be achieved and/or maintained on work-sites; to include vehicles.</a:t>
            </a:r>
            <a:endParaRPr lang="en-US" dirty="0"/>
          </a:p>
        </p:txBody>
      </p:sp>
    </p:spTree>
    <p:extLst>
      <p:ext uri="{BB962C8B-B14F-4D97-AF65-F5344CB8AC3E}">
        <p14:creationId xmlns:p14="http://schemas.microsoft.com/office/powerpoint/2010/main" val="162033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Other Control Measures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Wash hands frequently with soap and water for at least 20 seconds, if soap and water are not immediately available, use alcohol-based hand sanitizer that contains at least 60 % alcohol and rub hands until they are completely dry.</a:t>
            </a:r>
          </a:p>
          <a:p>
            <a:r>
              <a:rPr lang="en-US" smtClean="0"/>
              <a:t>Ensure appropriate respiratory etiquette, cover coughs and sneezes.</a:t>
            </a:r>
          </a:p>
          <a:p>
            <a:r>
              <a:rPr lang="en-US" smtClean="0"/>
              <a:t>Avoid touching your eyes , nose , or mouth (face in general) with unwashed hands.</a:t>
            </a:r>
            <a:endParaRPr lang="en-US" dirty="0"/>
          </a:p>
        </p:txBody>
      </p:sp>
    </p:spTree>
    <p:extLst>
      <p:ext uri="{BB962C8B-B14F-4D97-AF65-F5344CB8AC3E}">
        <p14:creationId xmlns:p14="http://schemas.microsoft.com/office/powerpoint/2010/main" val="74132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Sanitation/Disinfection</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Ensure that frequently touched work tools, equipment, vehicles, and contracted equipment is routinely cleaned and disinfected. Cleaning can be achieved utilizing soap and water. Disinfecting can be achieved utilizing substances approved by OSHS and sourced from the EPA’s “N” List, or bleach intended for disinfection and has a sodium hypochlorite concentration of 5%--6%.</a:t>
            </a:r>
          </a:p>
          <a:p>
            <a:r>
              <a:rPr lang="en-US" smtClean="0">
                <a:hlinkClick r:id="rId2"/>
              </a:rPr>
              <a:t>https://www.epa.gov/pesticide-registration/list-n-disinfectants-use-against-sars-cov-2-covid-19</a:t>
            </a:r>
            <a:r>
              <a:rPr lang="en-US" smtClean="0"/>
              <a:t> </a:t>
            </a:r>
          </a:p>
          <a:p>
            <a:endParaRPr lang="en-US" dirty="0"/>
          </a:p>
        </p:txBody>
      </p:sp>
    </p:spTree>
    <p:extLst>
      <p:ext uri="{BB962C8B-B14F-4D97-AF65-F5344CB8AC3E}">
        <p14:creationId xmlns:p14="http://schemas.microsoft.com/office/powerpoint/2010/main" val="2995130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Social / Physical Distancing</a:t>
            </a:r>
            <a:endParaRPr lang="en-US" dirty="0"/>
          </a:p>
        </p:txBody>
      </p:sp>
      <p:sp>
        <p:nvSpPr>
          <p:cNvPr id="8" name="Content Placeholder 2">
            <a:extLst>
              <a:ext uri="{FF2B5EF4-FFF2-40B4-BE49-F238E27FC236}">
                <a16:creationId xmlns:a16="http://schemas.microsoft.com/office/drawing/2014/main" id="{4BDB10DB-9992-44C1-85DE-95BB6A1CF78C}"/>
              </a:ext>
            </a:extLst>
          </p:cNvPr>
          <p:cNvSpPr>
            <a:spLocks noGrp="1"/>
          </p:cNvSpPr>
          <p:nvPr>
            <p:ph idx="1"/>
          </p:nvPr>
        </p:nvSpPr>
        <p:spPr/>
        <p:txBody>
          <a:bodyPr/>
          <a:lstStyle/>
          <a:p>
            <a:r>
              <a:rPr lang="en-US" smtClean="0"/>
              <a:t>We have posted signage, visual cues and made announcements on Beachnet</a:t>
            </a:r>
          </a:p>
          <a:p>
            <a:r>
              <a:rPr lang="en-US" smtClean="0"/>
              <a:t>Decreased worksite density</a:t>
            </a:r>
          </a:p>
          <a:p>
            <a:r>
              <a:rPr lang="en-US" smtClean="0"/>
              <a:t>Controlled Access</a:t>
            </a:r>
            <a:endParaRPr lang="en-US" dirty="0"/>
          </a:p>
        </p:txBody>
      </p:sp>
      <p:pic>
        <p:nvPicPr>
          <p:cNvPr id="7" name="Picture 6">
            <a:extLst>
              <a:ext uri="{FF2B5EF4-FFF2-40B4-BE49-F238E27FC236}">
                <a16:creationId xmlns:a16="http://schemas.microsoft.com/office/drawing/2014/main" id="{CE9E910D-493F-4B68-8A13-2D27E6A00846}"/>
              </a:ext>
            </a:extLst>
          </p:cNvPr>
          <p:cNvPicPr>
            <a:picLocks noChangeAspect="1"/>
          </p:cNvPicPr>
          <p:nvPr/>
        </p:nvPicPr>
        <p:blipFill>
          <a:blip r:embed="rId2"/>
          <a:stretch>
            <a:fillRect/>
          </a:stretch>
        </p:blipFill>
        <p:spPr>
          <a:xfrm>
            <a:off x="6298566" y="2083718"/>
            <a:ext cx="5749055" cy="4447486"/>
          </a:xfrm>
          <a:prstGeom prst="rect">
            <a:avLst/>
          </a:prstGeom>
        </p:spPr>
      </p:pic>
    </p:spTree>
    <p:extLst>
      <p:ext uri="{BB962C8B-B14F-4D97-AF65-F5344CB8AC3E}">
        <p14:creationId xmlns:p14="http://schemas.microsoft.com/office/powerpoint/2010/main" val="330793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Common Areas - Physical Distancing</a:t>
            </a:r>
            <a:endParaRPr lang="en-US" dirty="0"/>
          </a:p>
        </p:txBody>
      </p:sp>
      <p:sp>
        <p:nvSpPr>
          <p:cNvPr id="4" name="Content Placeholder 2">
            <a:extLst>
              <a:ext uri="{FF2B5EF4-FFF2-40B4-BE49-F238E27FC236}">
                <a16:creationId xmlns:a16="http://schemas.microsoft.com/office/drawing/2014/main" id="{EBB73B39-9036-4FDD-A42E-A18580F2B157}"/>
              </a:ext>
            </a:extLst>
          </p:cNvPr>
          <p:cNvSpPr>
            <a:spLocks noGrp="1"/>
          </p:cNvSpPr>
          <p:nvPr>
            <p:ph idx="1"/>
          </p:nvPr>
        </p:nvSpPr>
        <p:spPr/>
        <p:txBody>
          <a:bodyPr/>
          <a:lstStyle/>
          <a:p>
            <a:r>
              <a:rPr lang="en-US" smtClean="0"/>
              <a:t>Entrance Posting</a:t>
            </a:r>
          </a:p>
          <a:p>
            <a:pPr lvl="1"/>
            <a:r>
              <a:rPr lang="en-US" smtClean="0"/>
              <a:t>Occupancy of the space</a:t>
            </a:r>
          </a:p>
          <a:p>
            <a:pPr lvl="1"/>
            <a:r>
              <a:rPr lang="en-US" smtClean="0"/>
              <a:t>Physical distancing</a:t>
            </a:r>
          </a:p>
          <a:p>
            <a:pPr lvl="1"/>
            <a:r>
              <a:rPr lang="en-US" smtClean="0"/>
              <a:t>Washing/Hand sanitizing</a:t>
            </a:r>
          </a:p>
          <a:p>
            <a:pPr lvl="1"/>
            <a:r>
              <a:rPr lang="en-US" smtClean="0"/>
              <a:t>Cleaning and Disinfecting shared surfaces</a:t>
            </a:r>
            <a:endParaRPr lang="en-US" dirty="0" smtClean="0"/>
          </a:p>
        </p:txBody>
      </p:sp>
      <p:pic>
        <p:nvPicPr>
          <p:cNvPr id="3" name="Picture 2">
            <a:extLst>
              <a:ext uri="{FF2B5EF4-FFF2-40B4-BE49-F238E27FC236}">
                <a16:creationId xmlns:a16="http://schemas.microsoft.com/office/drawing/2014/main" id="{13D6C508-54DE-4127-B9BF-FE48D6000474}"/>
              </a:ext>
            </a:extLst>
          </p:cNvPr>
          <p:cNvPicPr>
            <a:picLocks noChangeAspect="1"/>
          </p:cNvPicPr>
          <p:nvPr/>
        </p:nvPicPr>
        <p:blipFill>
          <a:blip r:embed="rId2"/>
          <a:stretch>
            <a:fillRect/>
          </a:stretch>
        </p:blipFill>
        <p:spPr>
          <a:xfrm>
            <a:off x="6777790" y="3022162"/>
            <a:ext cx="4636978" cy="3076892"/>
          </a:xfrm>
          <a:prstGeom prst="rect">
            <a:avLst/>
          </a:prstGeom>
        </p:spPr>
      </p:pic>
    </p:spTree>
    <p:extLst>
      <p:ext uri="{BB962C8B-B14F-4D97-AF65-F5344CB8AC3E}">
        <p14:creationId xmlns:p14="http://schemas.microsoft.com/office/powerpoint/2010/main" val="162581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Wear PPE</a:t>
            </a:r>
            <a:endParaRPr lang="en-US" dirty="0"/>
          </a:p>
        </p:txBody>
      </p:sp>
      <p:sp>
        <p:nvSpPr>
          <p:cNvPr id="4" name="Content Placeholder 2">
            <a:extLst>
              <a:ext uri="{FF2B5EF4-FFF2-40B4-BE49-F238E27FC236}">
                <a16:creationId xmlns:a16="http://schemas.microsoft.com/office/drawing/2014/main" id="{EBB73B39-9036-4FDD-A42E-A18580F2B157}"/>
              </a:ext>
            </a:extLst>
          </p:cNvPr>
          <p:cNvSpPr>
            <a:spLocks noGrp="1"/>
          </p:cNvSpPr>
          <p:nvPr>
            <p:ph idx="1"/>
          </p:nvPr>
        </p:nvSpPr>
        <p:spPr/>
        <p:txBody>
          <a:bodyPr>
            <a:normAutofit/>
          </a:bodyPr>
          <a:lstStyle/>
          <a:p>
            <a:r>
              <a:rPr lang="en-US" sz="2800" smtClean="0"/>
              <a:t>Wear a face covering, clinical mask, or respirator if indicated.</a:t>
            </a:r>
          </a:p>
          <a:p>
            <a:pPr lvl="1"/>
            <a:r>
              <a:rPr lang="en-US" sz="2800" smtClean="0"/>
              <a:t>Dependent on hazard exposure level</a:t>
            </a:r>
            <a:endParaRPr lang="en-US" sz="2800" dirty="0"/>
          </a:p>
        </p:txBody>
      </p:sp>
      <p:pic>
        <p:nvPicPr>
          <p:cNvPr id="5" name="Picture 4">
            <a:extLst>
              <a:ext uri="{FF2B5EF4-FFF2-40B4-BE49-F238E27FC236}">
                <a16:creationId xmlns:a16="http://schemas.microsoft.com/office/drawing/2014/main" id="{31A1DEB0-2574-4080-A9FF-6046AE91AB53}"/>
              </a:ext>
            </a:extLst>
          </p:cNvPr>
          <p:cNvPicPr>
            <a:picLocks noChangeAspect="1"/>
          </p:cNvPicPr>
          <p:nvPr/>
        </p:nvPicPr>
        <p:blipFill>
          <a:blip r:embed="rId2"/>
          <a:stretch>
            <a:fillRect/>
          </a:stretch>
        </p:blipFill>
        <p:spPr>
          <a:xfrm>
            <a:off x="8141110" y="2789827"/>
            <a:ext cx="3088864" cy="3161505"/>
          </a:xfrm>
          <a:prstGeom prst="rect">
            <a:avLst/>
          </a:prstGeom>
        </p:spPr>
      </p:pic>
    </p:spTree>
    <p:extLst>
      <p:ext uri="{BB962C8B-B14F-4D97-AF65-F5344CB8AC3E}">
        <p14:creationId xmlns:p14="http://schemas.microsoft.com/office/powerpoint/2010/main" val="347482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F08DA6-AC56-486D-8222-B3C91D80D610}"/>
              </a:ext>
            </a:extLst>
          </p:cNvPr>
          <p:cNvPicPr>
            <a:picLocks noChangeAspect="1"/>
          </p:cNvPicPr>
          <p:nvPr/>
        </p:nvPicPr>
        <p:blipFill>
          <a:blip r:embed="rId2"/>
          <a:stretch>
            <a:fillRect/>
          </a:stretch>
        </p:blipFill>
        <p:spPr>
          <a:xfrm>
            <a:off x="6845099" y="1031681"/>
            <a:ext cx="5283601" cy="5725080"/>
          </a:xfrm>
          <a:prstGeom prst="rect">
            <a:avLst/>
          </a:prstGeom>
        </p:spPr>
      </p:pic>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Exposure Risk Levels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Our workplace contains job tasks that are </a:t>
            </a:r>
          </a:p>
          <a:p>
            <a:r>
              <a:rPr lang="en-US" smtClean="0"/>
              <a:t>Medium Exposure Risk Levels</a:t>
            </a:r>
            <a:endParaRPr lang="en-US" dirty="0"/>
          </a:p>
        </p:txBody>
      </p:sp>
    </p:spTree>
    <p:extLst>
      <p:ext uri="{BB962C8B-B14F-4D97-AF65-F5344CB8AC3E}">
        <p14:creationId xmlns:p14="http://schemas.microsoft.com/office/powerpoint/2010/main" val="3330298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Infectious Disease Preparedness &amp; Response Plan</a:t>
            </a:r>
            <a:endParaRPr lang="en-US" dirty="0"/>
          </a:p>
        </p:txBody>
      </p:sp>
      <p:sp>
        <p:nvSpPr>
          <p:cNvPr id="4" name="Content Placeholder 3"/>
          <p:cNvSpPr>
            <a:spLocks noGrp="1"/>
          </p:cNvSpPr>
          <p:nvPr>
            <p:ph idx="1"/>
          </p:nvPr>
        </p:nvSpPr>
        <p:spPr/>
        <p:txBody>
          <a:bodyPr>
            <a:normAutofit/>
          </a:bodyPr>
          <a:lstStyle/>
          <a:p>
            <a:r>
              <a:rPr lang="en-US" sz="3200" smtClean="0"/>
              <a:t>Required for:</a:t>
            </a:r>
          </a:p>
          <a:p>
            <a:r>
              <a:rPr lang="en-US" sz="3200" smtClean="0"/>
              <a:t>Very High</a:t>
            </a:r>
          </a:p>
          <a:p>
            <a:r>
              <a:rPr lang="en-US" sz="3200" smtClean="0"/>
              <a:t>High</a:t>
            </a:r>
          </a:p>
          <a:p>
            <a:r>
              <a:rPr lang="en-US" sz="3200" smtClean="0"/>
              <a:t>Medium with 11+ employees</a:t>
            </a:r>
            <a:endParaRPr lang="en-US" sz="3200" dirty="0"/>
          </a:p>
        </p:txBody>
      </p:sp>
      <p:sp>
        <p:nvSpPr>
          <p:cNvPr id="9" name="Rectangle 8">
            <a:extLst>
              <a:ext uri="{FF2B5EF4-FFF2-40B4-BE49-F238E27FC236}">
                <a16:creationId xmlns:a16="http://schemas.microsoft.com/office/drawing/2014/main" id="{E02C413A-F91F-459C-9F4C-F040144C32B1}"/>
              </a:ext>
            </a:extLst>
          </p:cNvPr>
          <p:cNvSpPr/>
          <p:nvPr/>
        </p:nvSpPr>
        <p:spPr>
          <a:xfrm>
            <a:off x="99421" y="5033028"/>
            <a:ext cx="261610" cy="369332"/>
          </a:xfrm>
          <a:prstGeom prst="rect">
            <a:avLst/>
          </a:prstGeom>
        </p:spPr>
        <p:txBody>
          <a:bodyPr wrap="none">
            <a:spAutoFit/>
          </a:bodyPr>
          <a:lstStyle/>
          <a:p>
            <a:r>
              <a:rPr lang="en-US" b="1" dirty="0" smtClean="0">
                <a:solidFill>
                  <a:srgbClr val="0070C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1166134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Infectious Disease Preparedness &amp; Response Plan</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normAutofit lnSpcReduction="10000"/>
          </a:bodyPr>
          <a:lstStyle/>
          <a:p>
            <a:r>
              <a:rPr lang="en-US" sz="2800" smtClean="0"/>
              <a:t>The Plan contains;</a:t>
            </a:r>
          </a:p>
          <a:p>
            <a:pPr lvl="1"/>
            <a:r>
              <a:rPr lang="en-US" sz="2800" smtClean="0"/>
              <a:t>The name(s) and title(s) if the person(s) responsible for administering the Plan</a:t>
            </a:r>
          </a:p>
          <a:p>
            <a:pPr lvl="1"/>
            <a:r>
              <a:rPr lang="en-US" sz="2800" smtClean="0"/>
              <a:t>Provide for employee involvement</a:t>
            </a:r>
          </a:p>
          <a:p>
            <a:pPr lvl="1"/>
            <a:r>
              <a:rPr lang="en-US" sz="2800" smtClean="0"/>
              <a:t>Define and illustrate Exposure Risk Levels</a:t>
            </a:r>
          </a:p>
          <a:p>
            <a:pPr lvl="1"/>
            <a:r>
              <a:rPr lang="en-US" sz="2800" smtClean="0"/>
              <a:t>Where, how, and what sources might be</a:t>
            </a:r>
          </a:p>
          <a:p>
            <a:pPr lvl="1"/>
            <a:r>
              <a:rPr lang="en-US" sz="2800" smtClean="0"/>
              <a:t>Engineering Controls, Administrative Controls, Work Practices, and PPE</a:t>
            </a:r>
          </a:p>
          <a:p>
            <a:pPr lvl="1"/>
            <a:r>
              <a:rPr lang="en-US" sz="2800" smtClean="0"/>
              <a:t>Contingency plans for outbreaks</a:t>
            </a:r>
          </a:p>
          <a:p>
            <a:pPr lvl="1"/>
            <a:endParaRPr lang="en-US" dirty="0"/>
          </a:p>
        </p:txBody>
      </p:sp>
    </p:spTree>
    <p:extLst>
      <p:ext uri="{BB962C8B-B14F-4D97-AF65-F5344CB8AC3E}">
        <p14:creationId xmlns:p14="http://schemas.microsoft.com/office/powerpoint/2010/main" val="246690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normAutofit/>
          </a:bodyPr>
          <a:lstStyle/>
          <a:p>
            <a:r>
              <a:rPr lang="en-US" smtClean="0"/>
              <a:t>Infectious Disease Preparedness &amp; Response Plan, Continued</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noAutofit/>
          </a:bodyPr>
          <a:lstStyle/>
          <a:p>
            <a:r>
              <a:rPr lang="en-US" sz="2400" smtClean="0"/>
              <a:t>The Plan contains;</a:t>
            </a:r>
          </a:p>
          <a:p>
            <a:pPr lvl="1"/>
            <a:r>
              <a:rPr lang="en-US" sz="2400" smtClean="0"/>
              <a:t>Infection prevention and control</a:t>
            </a:r>
          </a:p>
          <a:p>
            <a:pPr lvl="2"/>
            <a:r>
              <a:rPr lang="en-US" sz="2400" smtClean="0"/>
              <a:t>Hand Washing</a:t>
            </a:r>
          </a:p>
          <a:p>
            <a:pPr lvl="2"/>
            <a:r>
              <a:rPr lang="en-US" sz="2400" smtClean="0"/>
              <a:t>Housekeeping/Cleaning</a:t>
            </a:r>
          </a:p>
          <a:p>
            <a:pPr lvl="2"/>
            <a:r>
              <a:rPr lang="en-US" sz="2400" smtClean="0"/>
              <a:t>Workforce and Visitor education</a:t>
            </a:r>
          </a:p>
          <a:p>
            <a:pPr lvl="1"/>
            <a:r>
              <a:rPr lang="en-US" sz="2400" smtClean="0"/>
              <a:t>Identification and isolation</a:t>
            </a:r>
          </a:p>
          <a:p>
            <a:pPr lvl="1"/>
            <a:r>
              <a:rPr lang="en-US" sz="2400" smtClean="0"/>
              <a:t>Employees reporting symptoms of COVID-19</a:t>
            </a:r>
          </a:p>
          <a:p>
            <a:pPr lvl="1"/>
            <a:r>
              <a:rPr lang="en-US" sz="2400" smtClean="0"/>
              <a:t>Contractors, Subcontractors, Vendors, etc</a:t>
            </a:r>
          </a:p>
          <a:p>
            <a:pPr lvl="1"/>
            <a:r>
              <a:rPr lang="en-US" sz="2400" smtClean="0"/>
              <a:t>CDC guidelines or Commonwealth of Virginia guidance documents</a:t>
            </a:r>
          </a:p>
          <a:p>
            <a:pPr lvl="1"/>
            <a:r>
              <a:rPr lang="en-US" sz="2400" smtClean="0"/>
              <a:t>Mandatory Virginia Executive Orders</a:t>
            </a:r>
            <a:endParaRPr lang="en-US" sz="2400" dirty="0"/>
          </a:p>
        </p:txBody>
      </p:sp>
    </p:spTree>
    <p:extLst>
      <p:ext uri="{BB962C8B-B14F-4D97-AF65-F5344CB8AC3E}">
        <p14:creationId xmlns:p14="http://schemas.microsoft.com/office/powerpoint/2010/main" val="1401870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Anti-discrimination provision under the standard;</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normAutofit lnSpcReduction="10000"/>
          </a:bodyPr>
          <a:lstStyle/>
          <a:p>
            <a:r>
              <a:rPr lang="en-US" sz="2400" smtClean="0"/>
              <a:t>No person shall discharge or in any way discriminate against an employee because the employee has:</a:t>
            </a:r>
          </a:p>
          <a:p>
            <a:pPr lvl="1"/>
            <a:r>
              <a:rPr lang="en-US" sz="2400" smtClean="0"/>
              <a:t>Exercised rights under the safety and health provisions of this standard Title 40.1 of the Code of Virginia, and implementing regulations under 16VAC25-60-110 for themselves or others.</a:t>
            </a:r>
          </a:p>
          <a:p>
            <a:pPr lvl="1"/>
            <a:r>
              <a:rPr lang="en-US" sz="2400" smtClean="0"/>
              <a:t>Voluntarily provided and wears their own personal protective equipment, provided that the PPE does not create a greater hazard to the employee, or create a serious hazard for other employees.</a:t>
            </a:r>
          </a:p>
          <a:p>
            <a:pPr lvl="1"/>
            <a:r>
              <a:rPr lang="en-US" sz="2400" smtClean="0"/>
              <a:t>Raised a reasonable concern about infection control related to the SARS-CoV-2 virus and COVID-19 disease to the employer, other employees, or a government agency, or to the public such as through print, online, social, or any other media.</a:t>
            </a:r>
          </a:p>
          <a:p>
            <a:endParaRPr lang="en-US" dirty="0"/>
          </a:p>
        </p:txBody>
      </p:sp>
    </p:spTree>
    <p:extLst>
      <p:ext uri="{BB962C8B-B14F-4D97-AF65-F5344CB8AC3E}">
        <p14:creationId xmlns:p14="http://schemas.microsoft.com/office/powerpoint/2010/main" val="3438716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Employees' right to refuse unsafe work.</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See §16VAC25-60-110 for requirements concerning discharge or discipline of an employee who has refused to complete an assigned task because of a reasonable fear of injury or death.</a:t>
            </a:r>
            <a:endParaRPr lang="en-US" dirty="0"/>
          </a:p>
        </p:txBody>
      </p:sp>
    </p:spTree>
    <p:extLst>
      <p:ext uri="{BB962C8B-B14F-4D97-AF65-F5344CB8AC3E}">
        <p14:creationId xmlns:p14="http://schemas.microsoft.com/office/powerpoint/2010/main" val="2569513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EB74B48-5D49-4B93-B431-C1A1A2109A85}"/>
              </a:ext>
            </a:extLst>
          </p:cNvPr>
          <p:cNvPicPr>
            <a:picLocks noChangeAspect="1"/>
          </p:cNvPicPr>
          <p:nvPr/>
        </p:nvPicPr>
        <p:blipFill>
          <a:blip r:embed="rId2"/>
          <a:stretch>
            <a:fillRect/>
          </a:stretch>
        </p:blipFill>
        <p:spPr>
          <a:xfrm>
            <a:off x="1780311" y="542060"/>
            <a:ext cx="8059881" cy="6215494"/>
          </a:xfrm>
          <a:prstGeom prst="rect">
            <a:avLst/>
          </a:prstGeo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1002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EXPOSURE RISK LEVELS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LOWER RISK</a:t>
            </a:r>
          </a:p>
          <a:p>
            <a:pPr lvl="1"/>
            <a:r>
              <a:rPr lang="en-US" smtClean="0"/>
              <a:t>Typically does not require contact inside six feet</a:t>
            </a:r>
          </a:p>
          <a:p>
            <a:pPr lvl="1"/>
            <a:r>
              <a:rPr lang="en-US" smtClean="0"/>
              <a:t>Minimal occupational contact</a:t>
            </a:r>
          </a:p>
          <a:p>
            <a:pPr lvl="1"/>
            <a:r>
              <a:rPr lang="en-US" smtClean="0"/>
              <a:t>Or - can achieve minimal occupational contact</a:t>
            </a:r>
          </a:p>
          <a:p>
            <a:r>
              <a:rPr lang="en-US" sz="1800" smtClean="0"/>
              <a:t>i.e Office personnel with limited required interaction with public, clients, or generally able to maintain physical distance from work colleagues, vendors or contractors.</a:t>
            </a:r>
          </a:p>
          <a:p>
            <a:endParaRPr lang="en-US" smtClean="0"/>
          </a:p>
          <a:p>
            <a:endParaRPr lang="en-US" smtClean="0"/>
          </a:p>
          <a:p>
            <a:endParaRPr lang="en-US" dirty="0"/>
          </a:p>
        </p:txBody>
      </p:sp>
    </p:spTree>
    <p:extLst>
      <p:ext uri="{BB962C8B-B14F-4D97-AF65-F5344CB8AC3E}">
        <p14:creationId xmlns:p14="http://schemas.microsoft.com/office/powerpoint/2010/main" val="4025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EXPOSURE RISK LEVELS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MEDIUM RISK</a:t>
            </a:r>
          </a:p>
          <a:p>
            <a:pPr lvl="1"/>
            <a:r>
              <a:rPr lang="en-US" sz="2000" smtClean="0"/>
              <a:t>Require more than minimal occupational contact inside six feet</a:t>
            </a:r>
          </a:p>
          <a:p>
            <a:r>
              <a:rPr lang="en-US" sz="2000" smtClean="0"/>
              <a:t>i.e. personnel with regular required interaction with public, clients, or work colleagues, vendors or contractors all without known or suspected sources of COVID-19.</a:t>
            </a:r>
          </a:p>
          <a:p>
            <a:endParaRPr lang="en-US" smtClean="0"/>
          </a:p>
          <a:p>
            <a:endParaRPr lang="en-US" smtClean="0"/>
          </a:p>
          <a:p>
            <a:endParaRPr lang="en-US" smtClean="0"/>
          </a:p>
          <a:p>
            <a:endParaRPr lang="en-US" dirty="0"/>
          </a:p>
        </p:txBody>
      </p:sp>
    </p:spTree>
    <p:extLst>
      <p:ext uri="{BB962C8B-B14F-4D97-AF65-F5344CB8AC3E}">
        <p14:creationId xmlns:p14="http://schemas.microsoft.com/office/powerpoint/2010/main" val="92460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EXPOSURE RISK LEVELS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HIGH RISK</a:t>
            </a:r>
          </a:p>
          <a:p>
            <a:pPr lvl="1"/>
            <a:r>
              <a:rPr lang="en-US" sz="2000" smtClean="0"/>
              <a:t>High potential for employee exposure inside six feet</a:t>
            </a:r>
          </a:p>
          <a:p>
            <a:r>
              <a:rPr lang="en-US" sz="2000" smtClean="0"/>
              <a:t>These are going to be personnel with regular required interaction with clients, patients or others all with unknown or suspected sources of COVID-19.  (e.g., First Responders, Medical Transport providers, non-medical support staff, Home Healthcare/Group Homes where direct client or patient contact occurs, etc).</a:t>
            </a:r>
          </a:p>
          <a:p>
            <a:endParaRPr lang="en-US" smtClean="0"/>
          </a:p>
          <a:p>
            <a:endParaRPr lang="en-US" smtClean="0"/>
          </a:p>
          <a:p>
            <a:endParaRPr lang="en-US" smtClean="0"/>
          </a:p>
          <a:p>
            <a:endParaRPr lang="en-US" dirty="0"/>
          </a:p>
        </p:txBody>
      </p:sp>
    </p:spTree>
    <p:extLst>
      <p:ext uri="{BB962C8B-B14F-4D97-AF65-F5344CB8AC3E}">
        <p14:creationId xmlns:p14="http://schemas.microsoft.com/office/powerpoint/2010/main" val="157767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EXPOSURE RISK LEVELS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VERY HIGH RISK</a:t>
            </a:r>
          </a:p>
          <a:p>
            <a:pPr lvl="1"/>
            <a:r>
              <a:rPr lang="en-US" sz="2000" smtClean="0"/>
              <a:t>High potential for employee exposure inside six feet</a:t>
            </a:r>
          </a:p>
          <a:p>
            <a:r>
              <a:rPr lang="en-US" sz="2000" smtClean="0"/>
              <a:t>i.e performing specific medical procedures (e.g., aerosol generating procedures such as Paramedics (both EMS and Fire)</a:t>
            </a:r>
          </a:p>
          <a:p>
            <a:endParaRPr lang="en-US" smtClean="0"/>
          </a:p>
          <a:p>
            <a:endParaRPr lang="en-US" smtClean="0"/>
          </a:p>
          <a:p>
            <a:endParaRPr lang="en-US" dirty="0"/>
          </a:p>
        </p:txBody>
      </p:sp>
    </p:spTree>
    <p:extLst>
      <p:ext uri="{BB962C8B-B14F-4D97-AF65-F5344CB8AC3E}">
        <p14:creationId xmlns:p14="http://schemas.microsoft.com/office/powerpoint/2010/main" val="424598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Determining Exposure Risk Levels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We evaluated the following;</a:t>
            </a:r>
          </a:p>
          <a:p>
            <a:pPr lvl="1"/>
            <a:r>
              <a:rPr lang="en-US" smtClean="0"/>
              <a:t>Tasks</a:t>
            </a:r>
          </a:p>
          <a:p>
            <a:pPr lvl="1"/>
            <a:r>
              <a:rPr lang="en-US" smtClean="0"/>
              <a:t>Work Environment</a:t>
            </a:r>
          </a:p>
          <a:p>
            <a:pPr lvl="1"/>
            <a:r>
              <a:rPr lang="en-US" smtClean="0"/>
              <a:t>Presence of the Virus</a:t>
            </a:r>
          </a:p>
          <a:p>
            <a:pPr lvl="1"/>
            <a:r>
              <a:rPr lang="en-US" smtClean="0"/>
              <a:t>Number of employees and size of work area</a:t>
            </a:r>
          </a:p>
          <a:p>
            <a:pPr lvl="1"/>
            <a:r>
              <a:rPr lang="en-US" smtClean="0"/>
              <a:t>Working distances</a:t>
            </a:r>
          </a:p>
          <a:p>
            <a:pPr lvl="1"/>
            <a:r>
              <a:rPr lang="en-US" smtClean="0"/>
              <a:t>Duration/Frequency of exposure</a:t>
            </a:r>
          </a:p>
          <a:p>
            <a:pPr lvl="1"/>
            <a:r>
              <a:rPr lang="en-US" smtClean="0"/>
              <a:t>Hazards encountered</a:t>
            </a:r>
          </a:p>
          <a:p>
            <a:endParaRPr lang="en-US" smtClean="0"/>
          </a:p>
          <a:p>
            <a:endParaRPr lang="en-US" smtClean="0"/>
          </a:p>
          <a:p>
            <a:endParaRPr lang="en-US" smtClean="0"/>
          </a:p>
          <a:p>
            <a:endParaRPr lang="en-US" smtClean="0"/>
          </a:p>
          <a:p>
            <a:endParaRPr lang="en-US" dirty="0"/>
          </a:p>
        </p:txBody>
      </p:sp>
      <p:pic>
        <p:nvPicPr>
          <p:cNvPr id="5" name="Picture 4">
            <a:extLst>
              <a:ext uri="{FF2B5EF4-FFF2-40B4-BE49-F238E27FC236}">
                <a16:creationId xmlns:a16="http://schemas.microsoft.com/office/drawing/2014/main" id="{416CBA84-E317-4BA3-8CCD-0C8EC1C63374}"/>
              </a:ext>
            </a:extLst>
          </p:cNvPr>
          <p:cNvPicPr>
            <a:picLocks noChangeAspect="1"/>
          </p:cNvPicPr>
          <p:nvPr/>
        </p:nvPicPr>
        <p:blipFill>
          <a:blip r:embed="rId2"/>
          <a:stretch>
            <a:fillRect/>
          </a:stretch>
        </p:blipFill>
        <p:spPr>
          <a:xfrm>
            <a:off x="7636042" y="1685173"/>
            <a:ext cx="4307305" cy="4561537"/>
          </a:xfrm>
          <a:prstGeom prst="rect">
            <a:avLst/>
          </a:prstGeom>
        </p:spPr>
      </p:pic>
    </p:spTree>
    <p:extLst>
      <p:ext uri="{BB962C8B-B14F-4D97-AF65-F5344CB8AC3E}">
        <p14:creationId xmlns:p14="http://schemas.microsoft.com/office/powerpoint/2010/main" val="29178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Standard Requirements</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VERY HIGH, HIGH and MEDIUM RISK</a:t>
            </a:r>
          </a:p>
          <a:p>
            <a:pPr lvl="1"/>
            <a:r>
              <a:rPr lang="en-US" smtClean="0"/>
              <a:t>Training</a:t>
            </a:r>
          </a:p>
          <a:p>
            <a:pPr lvl="2"/>
            <a:r>
              <a:rPr lang="en-US" smtClean="0"/>
              <a:t>Requirements of this Standard</a:t>
            </a:r>
          </a:p>
          <a:p>
            <a:pPr lvl="2"/>
            <a:r>
              <a:rPr lang="en-US" smtClean="0"/>
              <a:t>Characteristics and methods of the spread of the disease</a:t>
            </a:r>
          </a:p>
          <a:p>
            <a:pPr lvl="2"/>
            <a:r>
              <a:rPr lang="en-US" smtClean="0"/>
              <a:t>Risk Factors</a:t>
            </a:r>
          </a:p>
          <a:p>
            <a:pPr lvl="2"/>
            <a:r>
              <a:rPr lang="en-US" smtClean="0"/>
              <a:t>Awareness and Training</a:t>
            </a:r>
          </a:p>
          <a:p>
            <a:pPr lvl="2"/>
            <a:r>
              <a:rPr lang="en-US" smtClean="0"/>
              <a:t>Safe and Healthy Work Practices</a:t>
            </a:r>
          </a:p>
          <a:p>
            <a:pPr lvl="1"/>
            <a:r>
              <a:rPr lang="en-US" smtClean="0"/>
              <a:t>PPE</a:t>
            </a:r>
          </a:p>
          <a:p>
            <a:pPr lvl="1"/>
            <a:r>
              <a:rPr lang="en-US" smtClean="0"/>
              <a:t>Anti-Discrimination</a:t>
            </a:r>
          </a:p>
          <a:p>
            <a:pPr lvl="1"/>
            <a:r>
              <a:rPr lang="en-US" smtClean="0"/>
              <a:t>Infectious Disease Preparedness and Response Plan (To be briefed/trained in September)</a:t>
            </a:r>
          </a:p>
          <a:p>
            <a:pPr lvl="1"/>
            <a:r>
              <a:rPr lang="en-US" smtClean="0"/>
              <a:t>Families First Coronovirus Response Act</a:t>
            </a:r>
          </a:p>
          <a:p>
            <a:pPr lvl="1"/>
            <a:endParaRPr lang="en-US" smtClean="0"/>
          </a:p>
          <a:p>
            <a:endParaRPr lang="en-US" smtClean="0"/>
          </a:p>
          <a:p>
            <a:endParaRPr lang="en-US" smtClean="0"/>
          </a:p>
          <a:p>
            <a:endParaRPr lang="en-US" smtClean="0"/>
          </a:p>
          <a:p>
            <a:endParaRPr lang="en-US" dirty="0"/>
          </a:p>
        </p:txBody>
      </p:sp>
    </p:spTree>
    <p:extLst>
      <p:ext uri="{BB962C8B-B14F-4D97-AF65-F5344CB8AC3E}">
        <p14:creationId xmlns:p14="http://schemas.microsoft.com/office/powerpoint/2010/main" val="387014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7414-34C5-4176-AEF3-9AFEDB7DA95D}"/>
              </a:ext>
            </a:extLst>
          </p:cNvPr>
          <p:cNvSpPr>
            <a:spLocks noGrp="1"/>
          </p:cNvSpPr>
          <p:nvPr>
            <p:ph type="title"/>
          </p:nvPr>
        </p:nvSpPr>
        <p:spPr/>
        <p:txBody>
          <a:bodyPr/>
          <a:lstStyle/>
          <a:p>
            <a:r>
              <a:rPr lang="en-US" smtClean="0"/>
              <a:t>Standard Requirements, Continued</a:t>
            </a:r>
            <a:endParaRPr lang="en-US" dirty="0"/>
          </a:p>
        </p:txBody>
      </p:sp>
      <p:sp>
        <p:nvSpPr>
          <p:cNvPr id="3" name="Content Placeholder 2">
            <a:extLst>
              <a:ext uri="{FF2B5EF4-FFF2-40B4-BE49-F238E27FC236}">
                <a16:creationId xmlns:a16="http://schemas.microsoft.com/office/drawing/2014/main" id="{7EF6016C-77CF-496B-82C4-D8CEA85F7E36}"/>
              </a:ext>
            </a:extLst>
          </p:cNvPr>
          <p:cNvSpPr>
            <a:spLocks noGrp="1"/>
          </p:cNvSpPr>
          <p:nvPr>
            <p:ph idx="1"/>
          </p:nvPr>
        </p:nvSpPr>
        <p:spPr/>
        <p:txBody>
          <a:bodyPr/>
          <a:lstStyle/>
          <a:p>
            <a:r>
              <a:rPr lang="en-US" smtClean="0"/>
              <a:t>LOWER RISK</a:t>
            </a:r>
          </a:p>
          <a:p>
            <a:pPr lvl="1"/>
            <a:r>
              <a:rPr lang="en-US" sz="2000" smtClean="0"/>
              <a:t>General awareness training for all affected.</a:t>
            </a:r>
          </a:p>
          <a:p>
            <a:pPr lvl="2"/>
            <a:r>
              <a:rPr lang="en-US" sz="2000" smtClean="0"/>
              <a:t>Some employees identified to be in Lower Risk categories may also work occasionally in a Medium Risk category.  Therefore requiring this training.</a:t>
            </a:r>
          </a:p>
          <a:p>
            <a:endParaRPr lang="en-US" smtClean="0"/>
          </a:p>
          <a:p>
            <a:endParaRPr lang="en-US" dirty="0"/>
          </a:p>
        </p:txBody>
      </p:sp>
    </p:spTree>
    <p:extLst>
      <p:ext uri="{BB962C8B-B14F-4D97-AF65-F5344CB8AC3E}">
        <p14:creationId xmlns:p14="http://schemas.microsoft.com/office/powerpoint/2010/main" val="34739848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11</TotalTime>
  <Words>1337</Words>
  <Application>Microsoft Office PowerPoint</Application>
  <PresentationFormat>Widescreen</PresentationFormat>
  <Paragraphs>129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Tw Cen MT</vt:lpstr>
      <vt:lpstr>Tw Cen MT Condensed</vt:lpstr>
      <vt:lpstr>Wingdings 3</vt:lpstr>
      <vt:lpstr>Integral</vt:lpstr>
      <vt:lpstr>Medium Exposure Risk Level Training COVID-19 Emergency Temporary Standard, 16VAC25-220</vt:lpstr>
      <vt:lpstr>Exposure Risk Levels</vt:lpstr>
      <vt:lpstr>EXPOSURE RISK LEVELS</vt:lpstr>
      <vt:lpstr>EXPOSURE RISK LEVELS</vt:lpstr>
      <vt:lpstr>EXPOSURE RISK LEVELS</vt:lpstr>
      <vt:lpstr>EXPOSURE RISK LEVELS</vt:lpstr>
      <vt:lpstr>Determining Exposure Risk Levels</vt:lpstr>
      <vt:lpstr>Standard Requirements</vt:lpstr>
      <vt:lpstr>Standard Requirements, Continued</vt:lpstr>
      <vt:lpstr>The characteristics and methods of transmission of the SARS-CoV-2 virus</vt:lpstr>
      <vt:lpstr>The signs and symptoms of the COVID-19 disease</vt:lpstr>
      <vt:lpstr>COVID-19 can be Deadly</vt:lpstr>
      <vt:lpstr>Ability of pre-symptomatic and asymptomatic COVID-19 persons to transmit the SARS-CoV-2 virus</vt:lpstr>
      <vt:lpstr>Implement work practices and control measures</vt:lpstr>
      <vt:lpstr>Other Control Measures</vt:lpstr>
      <vt:lpstr>Sanitation/Disinfection</vt:lpstr>
      <vt:lpstr>Social / Physical Distancing</vt:lpstr>
      <vt:lpstr>Common Areas - Physical Distancing</vt:lpstr>
      <vt:lpstr>Wear PPE</vt:lpstr>
      <vt:lpstr>Infectious Disease Preparedness &amp; Response Plan</vt:lpstr>
      <vt:lpstr>Infectious Disease Preparedness &amp; Response Plan</vt:lpstr>
      <vt:lpstr>Infectious Disease Preparedness &amp; Response Plan, Continued</vt:lpstr>
      <vt:lpstr>Anti-discrimination provision under the standard;</vt:lpstr>
      <vt:lpstr>Employees' right to refuse unsafe work.</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Jennifer (DOLI)</dc:creator>
  <cp:lastModifiedBy>VITA Program</cp:lastModifiedBy>
  <cp:revision>4</cp:revision>
  <dcterms:created xsi:type="dcterms:W3CDTF">2020-08-14T13:00:09Z</dcterms:created>
  <dcterms:modified xsi:type="dcterms:W3CDTF">2020-08-19T17:54:09Z</dcterms:modified>
</cp:coreProperties>
</file>