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6" r:id="rId2"/>
    <p:sldId id="257" r:id="rId3"/>
    <p:sldId id="256" r:id="rId4"/>
    <p:sldId id="290" r:id="rId5"/>
    <p:sldId id="267" r:id="rId6"/>
    <p:sldId id="258" r:id="rId7"/>
    <p:sldId id="259" r:id="rId8"/>
    <p:sldId id="260" r:id="rId9"/>
    <p:sldId id="279" r:id="rId10"/>
    <p:sldId id="280" r:id="rId11"/>
    <p:sldId id="262" r:id="rId12"/>
    <p:sldId id="281" r:id="rId13"/>
    <p:sldId id="261" r:id="rId14"/>
    <p:sldId id="263" r:id="rId15"/>
    <p:sldId id="273" r:id="rId16"/>
    <p:sldId id="278" r:id="rId17"/>
    <p:sldId id="277" r:id="rId18"/>
    <p:sldId id="275" r:id="rId19"/>
    <p:sldId id="264" r:id="rId20"/>
    <p:sldId id="285" r:id="rId21"/>
    <p:sldId id="284" r:id="rId22"/>
    <p:sldId id="282" r:id="rId23"/>
    <p:sldId id="265" r:id="rId24"/>
    <p:sldId id="288" r:id="rId25"/>
    <p:sldId id="283" r:id="rId26"/>
    <p:sldId id="270" r:id="rId27"/>
    <p:sldId id="268" r:id="rId28"/>
    <p:sldId id="269" r:id="rId29"/>
    <p:sldId id="289" r:id="rId30"/>
    <p:sldId id="287"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34" d="100"/>
          <a:sy n="134" d="100"/>
        </p:scale>
        <p:origin x="-954" y="-168"/>
      </p:cViewPr>
      <p:guideLst>
        <p:guide orient="horz" pos="2160"/>
        <p:guide pos="2880"/>
      </p:guideLst>
    </p:cSldViewPr>
  </p:slideViewPr>
  <p:notesTextViewPr>
    <p:cViewPr>
      <p:scale>
        <a:sx n="1" d="1"/>
        <a:sy n="1" d="1"/>
      </p:scale>
      <p:origin x="0" y="0"/>
    </p:cViewPr>
  </p:notesTextViewPr>
  <p:sorterViewPr>
    <p:cViewPr>
      <p:scale>
        <a:sx n="100" d="100"/>
        <a:sy n="100" d="100"/>
      </p:scale>
      <p:origin x="0" y="5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5FB7E80-166A-47E3-A7FD-D59F9DDD88E8}"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E89D16-158A-4B8E-9E82-3D09E4F1AF46}"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FB7E80-166A-47E3-A7FD-D59F9DDD88E8}"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E89D16-158A-4B8E-9E82-3D09E4F1AF4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FB7E80-166A-47E3-A7FD-D59F9DDD88E8}"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E89D16-158A-4B8E-9E82-3D09E4F1AF4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FB7E80-166A-47E3-A7FD-D59F9DDD88E8}"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E89D16-158A-4B8E-9E82-3D09E4F1AF4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FB7E80-166A-47E3-A7FD-D59F9DDD88E8}"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E89D16-158A-4B8E-9E82-3D09E4F1AF46}"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5FB7E80-166A-47E3-A7FD-D59F9DDD88E8}" type="datetimeFigureOut">
              <a:rPr lang="en-US" smtClean="0"/>
              <a:t>7/31/2017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DE89D16-158A-4B8E-9E82-3D09E4F1AF4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FB7E80-166A-47E3-A7FD-D59F9DDD88E8}" type="datetimeFigureOut">
              <a:rPr lang="en-US" smtClean="0"/>
              <a:t>7/31/2017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DE89D16-158A-4B8E-9E82-3D09E4F1AF4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FB7E80-166A-47E3-A7FD-D59F9DDD88E8}" type="datetimeFigureOut">
              <a:rPr lang="en-US" smtClean="0"/>
              <a:t>7/31/2017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DE89D16-158A-4B8E-9E82-3D09E4F1AF4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FB7E80-166A-47E3-A7FD-D59F9DDD88E8}" type="datetimeFigureOut">
              <a:rPr lang="en-US" smtClean="0"/>
              <a:t>7/31/2017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DE89D16-158A-4B8E-9E82-3D09E4F1AF4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FB7E80-166A-47E3-A7FD-D59F9DDD88E8}" type="datetimeFigureOut">
              <a:rPr lang="en-US" smtClean="0"/>
              <a:t>7/31/2017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DE89D16-158A-4B8E-9E82-3D09E4F1AF46}"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5FB7E80-166A-47E3-A7FD-D59F9DDD88E8}" type="datetimeFigureOut">
              <a:rPr lang="en-US" smtClean="0"/>
              <a:t>7/31/2017</a:t>
            </a:fld>
            <a:endParaRPr lang="en-US" dirty="0"/>
          </a:p>
        </p:txBody>
      </p:sp>
      <p:sp>
        <p:nvSpPr>
          <p:cNvPr id="9" name="Slide Number Placeholder 8"/>
          <p:cNvSpPr>
            <a:spLocks noGrp="1"/>
          </p:cNvSpPr>
          <p:nvPr>
            <p:ph type="sldNum" sz="quarter" idx="11"/>
          </p:nvPr>
        </p:nvSpPr>
        <p:spPr/>
        <p:txBody>
          <a:bodyPr/>
          <a:lstStyle/>
          <a:p>
            <a:fld id="{8DE89D16-158A-4B8E-9E82-3D09E4F1AF46}"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DE89D16-158A-4B8E-9E82-3D09E4F1AF46}"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5FB7E80-166A-47E3-A7FD-D59F9DDD88E8}" type="datetimeFigureOut">
              <a:rPr lang="en-US" smtClean="0"/>
              <a:t>7/31/2017</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federalregister.gov/documents/2016/07/01/2016-15378/department-of-labor-federal-civil-penalties-inflation-adjustment-act-catch-up-adjustment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townhall.virginia.gov/L/ViewGDoc.cfm?gdid=5354"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s://www.osha.gov/shpguideline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townhall.virginia.gov/L/ViewGDoc.cfm?gdid=5354"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lis.virginia.gov/cgi-bin/legp604.exe?171+sum+HB1883" TargetMode="Externa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mailto:Dennis.Edwards@doli.virginia.gov" TargetMode="External"/><Relationship Id="rId2" Type="http://schemas.openxmlformats.org/officeDocument/2006/relationships/hyperlink" Target="http://www.doli.virginia.gov/"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Maximum Penalty Increase</a:t>
            </a:r>
            <a:endParaRPr lang="en-US" sz="4000" dirty="0"/>
          </a:p>
        </p:txBody>
      </p:sp>
      <p:sp>
        <p:nvSpPr>
          <p:cNvPr id="3" name="Subtitle 2"/>
          <p:cNvSpPr>
            <a:spLocks noGrp="1"/>
          </p:cNvSpPr>
          <p:nvPr>
            <p:ph type="subTitle" idx="1"/>
          </p:nvPr>
        </p:nvSpPr>
        <p:spPr>
          <a:xfrm>
            <a:off x="685800" y="1676400"/>
            <a:ext cx="7315200" cy="4648200"/>
          </a:xfrm>
        </p:spPr>
        <p:txBody>
          <a:bodyPr>
            <a:noAutofit/>
          </a:bodyPr>
          <a:lstStyle/>
          <a:p>
            <a:pPr marL="457200" indent="-457200">
              <a:buFont typeface="Arial" panose="020B0604020202020204" pitchFamily="34" charset="0"/>
              <a:buChar char="•"/>
            </a:pPr>
            <a:r>
              <a:rPr lang="en-US" sz="3000" dirty="0" smtClean="0"/>
              <a:t>The Department of Labor and Industry (DOLI) operates the Virginia State Plan for Occupational Safety and Health (VOSH) and is required by federal OSHA laws and regulations to maintain maximum penalties that are “at least as effective” as those of federal OSHA.</a:t>
            </a:r>
          </a:p>
          <a:p>
            <a:pPr marL="457200" indent="-457200">
              <a:buFont typeface="Arial" panose="020B0604020202020204" pitchFamily="34" charset="0"/>
              <a:buChar char="•"/>
            </a:pPr>
            <a:r>
              <a:rPr lang="en-US" sz="2400" dirty="0">
                <a:hlinkClick r:id="rId2"/>
              </a:rPr>
              <a:t>https://</a:t>
            </a:r>
            <a:r>
              <a:rPr lang="en-US" sz="2400" dirty="0" smtClean="0">
                <a:hlinkClick r:id="rId2"/>
              </a:rPr>
              <a:t>www.federalregister.gov/documents/2016/07/01/2016-15378/department-of-labor-federal-civil-penalties-inflation-adjustment-act-catch-up-adjustments</a:t>
            </a:r>
            <a:endParaRPr lang="en-US" sz="2400" dirty="0" smtClean="0"/>
          </a:p>
          <a:p>
            <a:pPr marL="457200" indent="-457200">
              <a:buFont typeface="Arial" panose="020B0604020202020204" pitchFamily="34" charset="0"/>
              <a:buChar char="•"/>
            </a:pPr>
            <a:endParaRPr lang="en-US" sz="3200" dirty="0"/>
          </a:p>
          <a:p>
            <a:endParaRPr lang="en-US" sz="3200" dirty="0"/>
          </a:p>
        </p:txBody>
      </p:sp>
    </p:spTree>
    <p:extLst>
      <p:ext uri="{BB962C8B-B14F-4D97-AF65-F5344CB8AC3E}">
        <p14:creationId xmlns:p14="http://schemas.microsoft.com/office/powerpoint/2010/main" val="35103131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Gravity Based Penalty </a:t>
            </a:r>
            <a:endParaRPr lang="en-US" sz="4000" dirty="0"/>
          </a:p>
        </p:txBody>
      </p:sp>
      <p:sp>
        <p:nvSpPr>
          <p:cNvPr id="3" name="Subtitle 2"/>
          <p:cNvSpPr>
            <a:spLocks noGrp="1"/>
          </p:cNvSpPr>
          <p:nvPr>
            <p:ph type="subTitle" idx="1"/>
          </p:nvPr>
        </p:nvSpPr>
        <p:spPr>
          <a:xfrm>
            <a:off x="685800" y="1676400"/>
            <a:ext cx="7315200" cy="4648200"/>
          </a:xfrm>
        </p:spPr>
        <p:txBody>
          <a:bodyPr>
            <a:noAutofit/>
          </a:bodyPr>
          <a:lstStyle/>
          <a:p>
            <a:pPr marL="457200" indent="-457200">
              <a:buFont typeface="Arial" panose="020B0604020202020204" pitchFamily="34" charset="0"/>
              <a:buChar char="•"/>
            </a:pPr>
            <a:r>
              <a:rPr lang="en-US" sz="3200" b="1" dirty="0" smtClean="0">
                <a:solidFill>
                  <a:srgbClr val="FF0000"/>
                </a:solidFill>
              </a:rPr>
              <a:t>“Severity” </a:t>
            </a:r>
            <a:r>
              <a:rPr lang="en-US" sz="3200" dirty="0" smtClean="0"/>
              <a:t>is classified as:</a:t>
            </a:r>
          </a:p>
          <a:p>
            <a:pPr marL="914400" lvl="1" indent="-457200" algn="l">
              <a:buFont typeface="Arial" panose="020B0604020202020204" pitchFamily="34" charset="0"/>
              <a:buChar char="•"/>
            </a:pPr>
            <a:r>
              <a:rPr lang="en-US" sz="3200" dirty="0" smtClean="0"/>
              <a:t>High, Medium or Low</a:t>
            </a:r>
          </a:p>
          <a:p>
            <a:pPr marL="457200" indent="-457200">
              <a:buFont typeface="Arial" panose="020B0604020202020204" pitchFamily="34" charset="0"/>
              <a:buChar char="•"/>
            </a:pPr>
            <a:r>
              <a:rPr lang="en-US" sz="3200" b="1" dirty="0" smtClean="0">
                <a:solidFill>
                  <a:srgbClr val="FF0000"/>
                </a:solidFill>
              </a:rPr>
              <a:t>“Probability”</a:t>
            </a:r>
            <a:r>
              <a:rPr lang="en-US" sz="3200" dirty="0" smtClean="0"/>
              <a:t> is classified as:</a:t>
            </a:r>
          </a:p>
          <a:p>
            <a:pPr marL="914400" lvl="1" indent="-457200" algn="l">
              <a:buFont typeface="Arial" panose="020B0604020202020204" pitchFamily="34" charset="0"/>
              <a:buChar char="•"/>
            </a:pPr>
            <a:r>
              <a:rPr lang="en-US" sz="3200" dirty="0" smtClean="0"/>
              <a:t>Greater or Lesser</a:t>
            </a:r>
          </a:p>
          <a:p>
            <a:pPr lvl="1" algn="l"/>
            <a:r>
              <a:rPr lang="en-US" sz="2400" dirty="0" smtClean="0"/>
              <a:t>Consult Chapter 11 the VOSH Field Operations Manual (FOM) for a detailed discussion on penalty calculation procedures:  </a:t>
            </a:r>
          </a:p>
          <a:p>
            <a:pPr lvl="1" algn="l"/>
            <a:r>
              <a:rPr lang="en-US" sz="2400" dirty="0">
                <a:hlinkClick r:id="rId2"/>
              </a:rPr>
              <a:t>http://</a:t>
            </a:r>
            <a:r>
              <a:rPr lang="en-US" sz="2400" dirty="0" smtClean="0">
                <a:hlinkClick r:id="rId2"/>
              </a:rPr>
              <a:t>townhall.virginia.gov/L/ViewGDoc.cfm?gdid=5354</a:t>
            </a:r>
            <a:endParaRPr lang="en-US" sz="2400" dirty="0" smtClean="0"/>
          </a:p>
          <a:p>
            <a:pPr lvl="1" algn="l"/>
            <a:endParaRPr lang="en-US" sz="2400" dirty="0"/>
          </a:p>
        </p:txBody>
      </p:sp>
    </p:spTree>
    <p:extLst>
      <p:ext uri="{BB962C8B-B14F-4D97-AF65-F5344CB8AC3E}">
        <p14:creationId xmlns:p14="http://schemas.microsoft.com/office/powerpoint/2010/main" val="31219638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Gravity Based Penalty </a:t>
            </a:r>
            <a:endParaRPr lang="en-US" sz="4000" dirty="0"/>
          </a:p>
        </p:txBody>
      </p:sp>
      <p:sp>
        <p:nvSpPr>
          <p:cNvPr id="3" name="Subtitle 2"/>
          <p:cNvSpPr>
            <a:spLocks noGrp="1"/>
          </p:cNvSpPr>
          <p:nvPr>
            <p:ph type="subTitle" idx="1"/>
          </p:nvPr>
        </p:nvSpPr>
        <p:spPr>
          <a:xfrm>
            <a:off x="685800" y="1676400"/>
            <a:ext cx="7315200" cy="4648200"/>
          </a:xfrm>
        </p:spPr>
        <p:txBody>
          <a:bodyPr>
            <a:noAutofit/>
          </a:bodyPr>
          <a:lstStyle/>
          <a:p>
            <a:r>
              <a:rPr lang="en-US" sz="3200" dirty="0" smtClean="0"/>
              <a:t>There are six main Gravity Based Penalty levels for proposed “serious” violations:</a:t>
            </a:r>
          </a:p>
          <a:p>
            <a:pPr marL="457200" indent="-457200">
              <a:buFont typeface="Arial" panose="020B0604020202020204" pitchFamily="34" charset="0"/>
              <a:buChar char="•"/>
            </a:pPr>
            <a:r>
              <a:rPr lang="en-US" sz="3200" dirty="0" smtClean="0"/>
              <a:t>High Severity/Greater Probability</a:t>
            </a:r>
          </a:p>
          <a:p>
            <a:pPr marL="457200" indent="-457200">
              <a:buFont typeface="Arial" panose="020B0604020202020204" pitchFamily="34" charset="0"/>
              <a:buChar char="•"/>
            </a:pPr>
            <a:r>
              <a:rPr lang="en-US" sz="3200" dirty="0" smtClean="0"/>
              <a:t>High Severity/Lesser Probability</a:t>
            </a:r>
          </a:p>
          <a:p>
            <a:pPr marL="457200" indent="-457200">
              <a:buFont typeface="Arial" panose="020B0604020202020204" pitchFamily="34" charset="0"/>
              <a:buChar char="•"/>
            </a:pPr>
            <a:r>
              <a:rPr lang="en-US" sz="3200" dirty="0" smtClean="0"/>
              <a:t>Medium Severity/Greater Probability</a:t>
            </a:r>
          </a:p>
          <a:p>
            <a:pPr marL="457200" indent="-457200">
              <a:buFont typeface="Arial" panose="020B0604020202020204" pitchFamily="34" charset="0"/>
              <a:buChar char="•"/>
            </a:pPr>
            <a:r>
              <a:rPr lang="en-US" sz="3200" dirty="0" smtClean="0"/>
              <a:t>Medium Severity/Lesser Probability</a:t>
            </a:r>
          </a:p>
          <a:p>
            <a:pPr marL="457200" indent="-457200">
              <a:buFont typeface="Arial" panose="020B0604020202020204" pitchFamily="34" charset="0"/>
              <a:buChar char="•"/>
            </a:pPr>
            <a:r>
              <a:rPr lang="en-US" sz="3200" dirty="0" smtClean="0"/>
              <a:t>Low Severity/Greater Probability</a:t>
            </a:r>
          </a:p>
          <a:p>
            <a:pPr marL="457200" indent="-457200">
              <a:buFont typeface="Arial" panose="020B0604020202020204" pitchFamily="34" charset="0"/>
              <a:buChar char="•"/>
            </a:pPr>
            <a:r>
              <a:rPr lang="en-US" sz="3200" dirty="0" smtClean="0"/>
              <a:t>Low Severity/Lesser Probability</a:t>
            </a:r>
          </a:p>
          <a:p>
            <a:endParaRPr lang="en-US" sz="3200" dirty="0"/>
          </a:p>
          <a:p>
            <a:r>
              <a:rPr lang="en-US" sz="3200" dirty="0"/>
              <a:t> </a:t>
            </a:r>
          </a:p>
        </p:txBody>
      </p:sp>
    </p:spTree>
    <p:extLst>
      <p:ext uri="{BB962C8B-B14F-4D97-AF65-F5344CB8AC3E}">
        <p14:creationId xmlns:p14="http://schemas.microsoft.com/office/powerpoint/2010/main" val="5940272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Gravity Based Penalty</a:t>
            </a:r>
            <a:endParaRPr lang="en-US" sz="4000" dirty="0"/>
          </a:p>
        </p:txBody>
      </p:sp>
      <p:sp>
        <p:nvSpPr>
          <p:cNvPr id="3" name="Subtitle 2"/>
          <p:cNvSpPr>
            <a:spLocks noGrp="1"/>
          </p:cNvSpPr>
          <p:nvPr>
            <p:ph type="subTitle" idx="1"/>
          </p:nvPr>
        </p:nvSpPr>
        <p:spPr>
          <a:xfrm>
            <a:off x="685800" y="2057400"/>
            <a:ext cx="7315200" cy="4267200"/>
          </a:xfrm>
        </p:spPr>
        <p:txBody>
          <a:bodyPr>
            <a:noAutofit/>
          </a:bodyPr>
          <a:lstStyle/>
          <a:p>
            <a:pPr marL="457200" indent="-457200">
              <a:buFont typeface="Arial" panose="020B0604020202020204" pitchFamily="34" charset="0"/>
              <a:buChar char="•"/>
            </a:pPr>
            <a:r>
              <a:rPr lang="en-US" sz="3200" dirty="0"/>
              <a:t>Rather than taking </a:t>
            </a:r>
            <a:r>
              <a:rPr lang="en-US" sz="3200" dirty="0" smtClean="0"/>
              <a:t>the previous VOSH Gravity Based Penalty (GBP) </a:t>
            </a:r>
            <a:r>
              <a:rPr lang="en-US" sz="3200" dirty="0"/>
              <a:t>values and </a:t>
            </a:r>
            <a:r>
              <a:rPr lang="en-US" sz="3200" dirty="0" smtClean="0"/>
              <a:t> </a:t>
            </a:r>
            <a:r>
              <a:rPr lang="en-US" sz="3200" dirty="0"/>
              <a:t>multiplying them by the same amount that </a:t>
            </a:r>
            <a:r>
              <a:rPr lang="en-US" sz="3200" dirty="0" smtClean="0"/>
              <a:t>VOSH </a:t>
            </a:r>
            <a:r>
              <a:rPr lang="en-US" sz="3200" dirty="0"/>
              <a:t>maximum penalties were increased by the General </a:t>
            </a:r>
            <a:r>
              <a:rPr lang="en-US" sz="3200" dirty="0" smtClean="0"/>
              <a:t>Assembly </a:t>
            </a:r>
            <a:r>
              <a:rPr lang="en-US" sz="3200" dirty="0"/>
              <a:t>(78.15%), </a:t>
            </a:r>
            <a:r>
              <a:rPr lang="en-US" sz="3200" dirty="0" smtClean="0"/>
              <a:t>the Department used </a:t>
            </a:r>
            <a:r>
              <a:rPr lang="en-US" sz="3200" dirty="0"/>
              <a:t>a </a:t>
            </a:r>
            <a:r>
              <a:rPr lang="en-US" sz="3200" b="1" dirty="0">
                <a:solidFill>
                  <a:srgbClr val="FF0000"/>
                </a:solidFill>
              </a:rPr>
              <a:t>60% multiplier </a:t>
            </a:r>
            <a:r>
              <a:rPr lang="en-US" sz="3200" dirty="0"/>
              <a:t>for the first year (SFY 2017). </a:t>
            </a:r>
          </a:p>
        </p:txBody>
      </p:sp>
    </p:spTree>
    <p:extLst>
      <p:ext uri="{BB962C8B-B14F-4D97-AF65-F5344CB8AC3E}">
        <p14:creationId xmlns:p14="http://schemas.microsoft.com/office/powerpoint/2010/main" val="12995414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GBP Penalty Table</a:t>
            </a:r>
            <a:endParaRPr lang="en-US" sz="4000" dirty="0"/>
          </a:p>
        </p:txBody>
      </p:sp>
      <p:graphicFrame>
        <p:nvGraphicFramePr>
          <p:cNvPr id="4" name="Table 3"/>
          <p:cNvGraphicFramePr>
            <a:graphicFrameLocks noGrp="1"/>
          </p:cNvGraphicFramePr>
          <p:nvPr>
            <p:extLst>
              <p:ext uri="{D42A27DB-BD31-4B8C-83A1-F6EECF244321}">
                <p14:modId xmlns:p14="http://schemas.microsoft.com/office/powerpoint/2010/main" val="1896117899"/>
              </p:ext>
            </p:extLst>
          </p:nvPr>
        </p:nvGraphicFramePr>
        <p:xfrm>
          <a:off x="838200" y="1752600"/>
          <a:ext cx="6756400" cy="4745355"/>
        </p:xfrm>
        <a:graphic>
          <a:graphicData uri="http://schemas.openxmlformats.org/drawingml/2006/table">
            <a:tbl>
              <a:tblPr/>
              <a:tblGrid>
                <a:gridCol w="578530"/>
                <a:gridCol w="3164203"/>
                <a:gridCol w="767437"/>
                <a:gridCol w="767437"/>
                <a:gridCol w="743824"/>
                <a:gridCol w="734969"/>
              </a:tblGrid>
              <a:tr h="0">
                <a:tc>
                  <a:txBody>
                    <a:bodyPr/>
                    <a:lstStyle/>
                    <a:p>
                      <a:pPr algn="ctr" fontAlgn="ctr"/>
                      <a:r>
                        <a:rPr lang="en-US" sz="1200" b="1" i="0" u="none" strike="noStrike" dirty="0">
                          <a:solidFill>
                            <a:srgbClr val="000000"/>
                          </a:solidFill>
                          <a:effectLst/>
                          <a:latin typeface="Times New Roman"/>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a:txBody>
                    <a:bodyPr/>
                    <a:lstStyle/>
                    <a:p>
                      <a:pPr algn="ctr" fontAlgn="ctr"/>
                      <a:r>
                        <a:rPr lang="en-US" sz="1200" b="1" i="0" u="none" strike="noStrike" dirty="0">
                          <a:solidFill>
                            <a:srgbClr val="000000"/>
                          </a:solidFill>
                          <a:effectLst/>
                          <a:latin typeface="Times New Roman"/>
                        </a:rPr>
                        <a:t>Citation/Notice Type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gridSpan="2">
                  <a:txBody>
                    <a:bodyPr/>
                    <a:lstStyle/>
                    <a:p>
                      <a:pPr algn="ctr" fontAlgn="ctr"/>
                      <a:r>
                        <a:rPr lang="en-US" sz="1200" b="1" i="0" u="none" strike="noStrike" dirty="0">
                          <a:solidFill>
                            <a:srgbClr val="000000"/>
                          </a:solidFill>
                          <a:effectLst/>
                          <a:latin typeface="Times New Roman"/>
                        </a:rPr>
                        <a:t>Gravity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hMerge="1">
                  <a:txBody>
                    <a:bodyPr/>
                    <a:lstStyle/>
                    <a:p>
                      <a:endParaRPr lang="en-US"/>
                    </a:p>
                  </a:txBody>
                  <a:tcPr/>
                </a:tc>
                <a:tc gridSpan="2">
                  <a:txBody>
                    <a:bodyPr/>
                    <a:lstStyle/>
                    <a:p>
                      <a:pPr algn="ctr" fontAlgn="ctr"/>
                      <a:r>
                        <a:rPr lang="en-US" sz="1200" b="1" i="0" u="none" strike="noStrike" dirty="0">
                          <a:solidFill>
                            <a:srgbClr val="000000"/>
                          </a:solidFill>
                          <a:effectLst/>
                          <a:latin typeface="Times New Roman"/>
                        </a:rPr>
                        <a:t>GBP</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hMerge="1">
                  <a:txBody>
                    <a:bodyPr/>
                    <a:lstStyle/>
                    <a:p>
                      <a:endParaRPr lang="en-US"/>
                    </a:p>
                  </a:txBody>
                  <a:tcPr/>
                </a:tc>
              </a:tr>
              <a:tr h="200025">
                <a:tc rowSpan="7">
                  <a:txBody>
                    <a:bodyPr/>
                    <a:lstStyle/>
                    <a:p>
                      <a:pPr algn="ctr" fontAlgn="ctr"/>
                      <a:r>
                        <a:rPr lang="en-US" sz="1200" b="1" i="0" u="none" strike="noStrike" dirty="0">
                          <a:solidFill>
                            <a:srgbClr val="000000"/>
                          </a:solidFill>
                          <a:effectLst/>
                          <a:latin typeface="Times New Roman"/>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7">
                  <a:txBody>
                    <a:bodyPr/>
                    <a:lstStyle/>
                    <a:p>
                      <a:pPr algn="l" fontAlgn="ctr"/>
                      <a:r>
                        <a:rPr lang="en-US" sz="1200" b="1" i="0" u="none" strike="noStrike" dirty="0">
                          <a:solidFill>
                            <a:srgbClr val="000000"/>
                          </a:solidFill>
                          <a:effectLst/>
                          <a:latin typeface="Times New Roman"/>
                        </a:rPr>
                        <a:t>Serious and Repeat-serious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Severity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a:txBody>
                    <a:bodyPr/>
                    <a:lstStyle/>
                    <a:p>
                      <a:pPr algn="ctr" fontAlgn="ctr"/>
                      <a:r>
                        <a:rPr lang="en-US" sz="1200" b="1" i="0" u="none" strike="noStrike" dirty="0">
                          <a:solidFill>
                            <a:srgbClr val="000000"/>
                          </a:solidFill>
                          <a:effectLst/>
                          <a:latin typeface="Times New Roman"/>
                        </a:rPr>
                        <a:t>Probability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a:txBody>
                    <a:bodyPr/>
                    <a:lstStyle/>
                    <a:p>
                      <a:pPr algn="ctr" fontAlgn="ctr"/>
                      <a:r>
                        <a:rPr lang="en-US" sz="1200" b="1" i="0" u="none" strike="noStrike" dirty="0">
                          <a:solidFill>
                            <a:srgbClr val="000000"/>
                          </a:solidFill>
                          <a:effectLst/>
                          <a:latin typeface="Times New Roman"/>
                        </a:rPr>
                        <a:t>Old GBP</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a:txBody>
                    <a:bodyPr/>
                    <a:lstStyle/>
                    <a:p>
                      <a:pPr algn="ctr" fontAlgn="ctr"/>
                      <a:r>
                        <a:rPr lang="en-US" sz="1200" b="1" i="0" u="none" strike="noStrike" dirty="0">
                          <a:solidFill>
                            <a:srgbClr val="000000"/>
                          </a:solidFill>
                          <a:effectLst/>
                          <a:latin typeface="Times New Roman"/>
                        </a:rPr>
                        <a:t>New GBP</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r>
              <a:tr h="200025">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High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Greater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$7,000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$12,471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0025">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Medium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Greater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$5,700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$9,120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0025">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Low</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Greater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$4,100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$6,560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0025">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High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Lesser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$6,300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$10,080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0025">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Medium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Lesser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$4,800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$7,680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9550">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Low</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Lesser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$3,300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$5,280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200025">
                <a:tc rowSpan="6">
                  <a:txBody>
                    <a:bodyPr/>
                    <a:lstStyle/>
                    <a:p>
                      <a:pPr algn="ctr" fontAlgn="ctr"/>
                      <a:r>
                        <a:rPr lang="en-US" sz="1200" b="1" i="0" u="none" strike="noStrike" dirty="0">
                          <a:solidFill>
                            <a:srgbClr val="000000"/>
                          </a:solidFill>
                          <a:effectLst/>
                          <a:latin typeface="Times New Roman"/>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6">
                  <a:txBody>
                    <a:bodyPr/>
                    <a:lstStyle/>
                    <a:p>
                      <a:pPr algn="l" fontAlgn="ctr"/>
                      <a:r>
                        <a:rPr lang="en-US" sz="1200" b="1" i="0" u="none" strike="noStrike" dirty="0">
                          <a:solidFill>
                            <a:srgbClr val="000000"/>
                          </a:solidFill>
                          <a:effectLst/>
                          <a:latin typeface="Times New Roman"/>
                        </a:rPr>
                        <a:t>Willful – Serious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High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Greater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$70,000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$124,709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0025">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Medium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Greater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$55,000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$115,000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0025">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Low</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Greater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$55,000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$105,000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0025">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High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Lesser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$55,000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$120,000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0025">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Medium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Lesser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$55,000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$110,000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9550">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Low</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Lesser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$40,000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$100,000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200025">
                <a:tc rowSpan="2">
                  <a:txBody>
                    <a:bodyPr/>
                    <a:lstStyle/>
                    <a:p>
                      <a:pPr algn="ctr" fontAlgn="ctr"/>
                      <a:r>
                        <a:rPr lang="en-US" sz="1200" b="1" i="0" u="none" strike="noStrike" dirty="0">
                          <a:solidFill>
                            <a:srgbClr val="000000"/>
                          </a:solidFill>
                          <a:effectLst/>
                          <a:latin typeface="Times New Roman"/>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l" fontAlgn="ctr"/>
                      <a:r>
                        <a:rPr lang="en-US" sz="1200" b="1" i="0" u="none" strike="noStrike" dirty="0">
                          <a:solidFill>
                            <a:srgbClr val="000000"/>
                          </a:solidFill>
                          <a:effectLst/>
                          <a:latin typeface="Times New Roman"/>
                        </a:rPr>
                        <a:t>Willful - Other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Minimal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Greater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$7,000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9550">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Minimal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Lesser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$5,000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266700">
                <a:tc>
                  <a:txBody>
                    <a:bodyPr/>
                    <a:lstStyle/>
                    <a:p>
                      <a:pPr algn="ctr" fontAlgn="ctr"/>
                      <a:r>
                        <a:rPr lang="en-US" sz="1200" b="1" i="0" u="none" strike="noStrike" dirty="0">
                          <a:solidFill>
                            <a:srgbClr val="000000"/>
                          </a:solidFill>
                          <a:effectLst/>
                          <a:latin typeface="Times New Roman"/>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200" b="1" i="0" u="none" strike="noStrike" dirty="0">
                          <a:solidFill>
                            <a:srgbClr val="000000"/>
                          </a:solidFill>
                          <a:effectLst/>
                          <a:latin typeface="Times New Roman"/>
                        </a:rPr>
                        <a:t>Regulatory Notices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$1,000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$1,300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200025">
                <a:tc rowSpan="2">
                  <a:txBody>
                    <a:bodyPr/>
                    <a:lstStyle/>
                    <a:p>
                      <a:pPr algn="ctr" fontAlgn="ctr"/>
                      <a:r>
                        <a:rPr lang="en-US" sz="1200" b="1" i="0" u="none" strike="noStrike" dirty="0">
                          <a:solidFill>
                            <a:srgbClr val="000000"/>
                          </a:solidFill>
                          <a:effectLst/>
                          <a:latin typeface="Times New Roman"/>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l" fontAlgn="ctr"/>
                      <a:r>
                        <a:rPr lang="en-US" sz="1200" b="1" i="0" u="none" strike="noStrike" dirty="0">
                          <a:solidFill>
                            <a:srgbClr val="000000"/>
                          </a:solidFill>
                          <a:effectLst/>
                          <a:latin typeface="Times New Roman"/>
                        </a:rPr>
                        <a:t>Other-Than-Serious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Minimal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Greater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$1,300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$1,300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9550">
                <a:tc vMerge="1">
                  <a:txBody>
                    <a:bodyPr/>
                    <a:lstStyle/>
                    <a:p>
                      <a:endParaRPr lang="en-US"/>
                    </a:p>
                  </a:txBody>
                  <a:tcPr/>
                </a:tc>
                <a:tc vMerge="1">
                  <a:txBody>
                    <a:bodyPr/>
                    <a:lstStyle/>
                    <a:p>
                      <a:endParaRPr lang="en-US"/>
                    </a:p>
                  </a:txBody>
                  <a:tcPr/>
                </a:tc>
                <a:tc>
                  <a:txBody>
                    <a:bodyPr/>
                    <a:lstStyle/>
                    <a:p>
                      <a:pPr algn="l" fontAlgn="ctr"/>
                      <a:r>
                        <a:rPr lang="en-US" sz="1200" b="0" i="0" u="none" strike="noStrike" dirty="0">
                          <a:solidFill>
                            <a:srgbClr val="000000"/>
                          </a:solidFill>
                          <a:effectLst/>
                          <a:latin typeface="Times New Roman"/>
                        </a:rPr>
                        <a:t>Minimal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Lesser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200025">
                <a:tc rowSpan="3">
                  <a:txBody>
                    <a:bodyPr/>
                    <a:lstStyle/>
                    <a:p>
                      <a:pPr algn="ctr" fontAlgn="ctr"/>
                      <a:r>
                        <a:rPr lang="en-US" sz="1200" b="1" i="0" u="none" strike="noStrike" dirty="0">
                          <a:solidFill>
                            <a:srgbClr val="000000"/>
                          </a:solidFill>
                          <a:effectLst/>
                          <a:latin typeface="Times New Roman"/>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3">
                  <a:txBody>
                    <a:bodyPr/>
                    <a:lstStyle/>
                    <a:p>
                      <a:pPr algn="l" fontAlgn="ctr"/>
                      <a:r>
                        <a:rPr lang="en-US" sz="1200" b="1" i="0" u="none" strike="noStrike" dirty="0">
                          <a:solidFill>
                            <a:srgbClr val="000000"/>
                          </a:solidFill>
                          <a:effectLst/>
                          <a:latin typeface="Times New Roman"/>
                        </a:rPr>
                        <a:t>Repeat - other with Lesser Probability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ctr"/>
                      <a:r>
                        <a:rPr lang="en-US" sz="1200" b="0" i="0" u="none" strike="noStrike" dirty="0">
                          <a:solidFill>
                            <a:srgbClr val="000000"/>
                          </a:solidFill>
                          <a:effectLst/>
                          <a:latin typeface="Times New Roman"/>
                        </a:rPr>
                        <a:t># Times Repeated = 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ctr"/>
                      <a:r>
                        <a:rPr lang="en-US" sz="1200" b="0" i="0" u="none" strike="noStrike" dirty="0">
                          <a:solidFill>
                            <a:srgbClr val="000000"/>
                          </a:solidFill>
                          <a:effectLst/>
                          <a:latin typeface="Times New Roman"/>
                        </a:rPr>
                        <a:t>$0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0025">
                <a:tc vMerge="1">
                  <a:txBody>
                    <a:bodyPr/>
                    <a:lstStyle/>
                    <a:p>
                      <a:endParaRPr lang="en-US"/>
                    </a:p>
                  </a:txBody>
                  <a:tcPr/>
                </a:tc>
                <a:tc vMerge="1">
                  <a:txBody>
                    <a:bodyPr/>
                    <a:lstStyle/>
                    <a:p>
                      <a:endParaRPr lang="en-US"/>
                    </a:p>
                  </a:txBody>
                  <a:tcPr/>
                </a:tc>
                <a:tc gridSpan="2">
                  <a:txBody>
                    <a:bodyPr/>
                    <a:lstStyle/>
                    <a:p>
                      <a:pPr algn="l" fontAlgn="ctr"/>
                      <a:r>
                        <a:rPr lang="en-US" sz="1200" b="0" i="0" u="none" strike="noStrike" dirty="0">
                          <a:solidFill>
                            <a:srgbClr val="000000"/>
                          </a:solidFill>
                          <a:effectLst/>
                          <a:latin typeface="Times New Roman"/>
                        </a:rPr>
                        <a:t># Times Repeated = 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ctr"/>
                      <a:r>
                        <a:rPr lang="en-US" sz="1200" b="0" i="0" u="none" strike="noStrike" dirty="0">
                          <a:solidFill>
                            <a:srgbClr val="000000"/>
                          </a:solidFill>
                          <a:effectLst/>
                          <a:latin typeface="Times New Roman"/>
                        </a:rPr>
                        <a:t>$0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09550">
                <a:tc vMerge="1">
                  <a:txBody>
                    <a:bodyPr/>
                    <a:lstStyle/>
                    <a:p>
                      <a:endParaRPr lang="en-US"/>
                    </a:p>
                  </a:txBody>
                  <a:tcPr/>
                </a:tc>
                <a:tc vMerge="1">
                  <a:txBody>
                    <a:bodyPr/>
                    <a:lstStyle/>
                    <a:p>
                      <a:endParaRPr lang="en-US"/>
                    </a:p>
                  </a:txBody>
                  <a:tcPr/>
                </a:tc>
                <a:tc gridSpan="2">
                  <a:txBody>
                    <a:bodyPr/>
                    <a:lstStyle/>
                    <a:p>
                      <a:pPr algn="l" fontAlgn="ctr"/>
                      <a:r>
                        <a:rPr lang="en-US" sz="1200" b="0" i="0" u="none" strike="noStrike" dirty="0">
                          <a:solidFill>
                            <a:srgbClr val="000000"/>
                          </a:solidFill>
                          <a:effectLst/>
                          <a:latin typeface="Times New Roman"/>
                        </a:rPr>
                        <a:t># Times Repeated = 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ctr"/>
                      <a:r>
                        <a:rPr lang="en-US" sz="1200" b="0" i="0" u="none" strike="noStrike" dirty="0">
                          <a:solidFill>
                            <a:srgbClr val="000000"/>
                          </a:solidFill>
                          <a:effectLst/>
                          <a:latin typeface="Times New Roman"/>
                        </a:rPr>
                        <a:t>$0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200" b="0" i="0" u="none" strike="noStrike" dirty="0">
                          <a:solidFill>
                            <a:srgbClr val="000000"/>
                          </a:solidFill>
                          <a:effectLst/>
                          <a:latin typeface="Times New Roman"/>
                        </a:rPr>
                        <a:t>$0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247650">
                <a:tc>
                  <a:txBody>
                    <a:bodyPr/>
                    <a:lstStyle/>
                    <a:p>
                      <a:pPr algn="ctr" fontAlgn="ctr"/>
                      <a:r>
                        <a:rPr lang="en-US" sz="1200" b="1" i="0" u="none" strike="noStrike" dirty="0">
                          <a:solidFill>
                            <a:srgbClr val="000000"/>
                          </a:solidFill>
                          <a:effectLst/>
                          <a:latin typeface="Times New Roman"/>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1200" b="1" i="0" u="none" strike="noStrike" dirty="0">
                          <a:solidFill>
                            <a:srgbClr val="000000"/>
                          </a:solidFill>
                          <a:effectLst/>
                          <a:latin typeface="Times New Roman"/>
                        </a:rPr>
                        <a:t>Repeat - other with Greater Probability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Minimal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Greater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$1,300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$1,300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bl>
          </a:graphicData>
        </a:graphic>
      </p:graphicFrame>
    </p:spTree>
    <p:extLst>
      <p:ext uri="{BB962C8B-B14F-4D97-AF65-F5344CB8AC3E}">
        <p14:creationId xmlns:p14="http://schemas.microsoft.com/office/powerpoint/2010/main" val="7139626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a:t>VOSH GBP Penalty Table</a:t>
            </a:r>
          </a:p>
        </p:txBody>
      </p:sp>
      <p:sp>
        <p:nvSpPr>
          <p:cNvPr id="3" name="Subtitle 2"/>
          <p:cNvSpPr>
            <a:spLocks noGrp="1"/>
          </p:cNvSpPr>
          <p:nvPr>
            <p:ph type="subTitle" idx="1"/>
          </p:nvPr>
        </p:nvSpPr>
        <p:spPr>
          <a:xfrm>
            <a:off x="685800" y="2362200"/>
            <a:ext cx="7315200" cy="3962400"/>
          </a:xfrm>
        </p:spPr>
        <p:txBody>
          <a:bodyPr>
            <a:noAutofit/>
          </a:bodyPr>
          <a:lstStyle/>
          <a:p>
            <a:pPr marL="457200" indent="-457200">
              <a:buFont typeface="Arial" panose="020B0604020202020204" pitchFamily="34" charset="0"/>
              <a:buChar char="•"/>
            </a:pPr>
            <a:r>
              <a:rPr lang="en-US" sz="3000" dirty="0"/>
              <a:t>Increasing penalties in the table by 60% instead of 78.15% will give </a:t>
            </a:r>
            <a:r>
              <a:rPr lang="en-US" sz="3000" dirty="0" smtClean="0"/>
              <a:t>Virginia </a:t>
            </a:r>
            <a:r>
              <a:rPr lang="en-US" sz="3000" dirty="0"/>
              <a:t>businesses time to adjust to the new penalty structure</a:t>
            </a:r>
            <a:r>
              <a:rPr lang="en-US" sz="3000" dirty="0" smtClean="0"/>
              <a:t>.</a:t>
            </a:r>
          </a:p>
          <a:p>
            <a:r>
              <a:rPr lang="en-US" sz="3200" b="1" dirty="0" smtClean="0">
                <a:solidFill>
                  <a:srgbClr val="FF0000"/>
                </a:solidFill>
              </a:rPr>
              <a:t> </a:t>
            </a:r>
            <a:endParaRPr lang="en-US" sz="3200" b="1" dirty="0">
              <a:solidFill>
                <a:srgbClr val="FF0000"/>
              </a:solidFill>
            </a:endParaRPr>
          </a:p>
          <a:p>
            <a:endParaRPr lang="en-US" sz="3200" dirty="0"/>
          </a:p>
        </p:txBody>
      </p:sp>
    </p:spTree>
    <p:extLst>
      <p:ext uri="{BB962C8B-B14F-4D97-AF65-F5344CB8AC3E}">
        <p14:creationId xmlns:p14="http://schemas.microsoft.com/office/powerpoint/2010/main" val="2691571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a:t>VOSH GBP Penalty Table</a:t>
            </a:r>
          </a:p>
        </p:txBody>
      </p:sp>
      <p:graphicFrame>
        <p:nvGraphicFramePr>
          <p:cNvPr id="5" name="Table 4"/>
          <p:cNvGraphicFramePr>
            <a:graphicFrameLocks noGrp="1"/>
          </p:cNvGraphicFramePr>
          <p:nvPr>
            <p:extLst>
              <p:ext uri="{D42A27DB-BD31-4B8C-83A1-F6EECF244321}">
                <p14:modId xmlns:p14="http://schemas.microsoft.com/office/powerpoint/2010/main" val="143162440"/>
              </p:ext>
            </p:extLst>
          </p:nvPr>
        </p:nvGraphicFramePr>
        <p:xfrm>
          <a:off x="762000" y="1546064"/>
          <a:ext cx="7239000" cy="4267196"/>
        </p:xfrm>
        <a:graphic>
          <a:graphicData uri="http://schemas.openxmlformats.org/drawingml/2006/table">
            <a:tbl>
              <a:tblPr/>
              <a:tblGrid>
                <a:gridCol w="703029"/>
                <a:gridCol w="955680"/>
                <a:gridCol w="703029"/>
                <a:gridCol w="703029"/>
                <a:gridCol w="703029"/>
                <a:gridCol w="1288886"/>
                <a:gridCol w="1083837"/>
                <a:gridCol w="1098481"/>
              </a:tblGrid>
              <a:tr h="239059">
                <a:tc gridSpan="2">
                  <a:txBody>
                    <a:bodyPr/>
                    <a:lstStyle/>
                    <a:p>
                      <a:pPr algn="l" fontAlgn="b"/>
                      <a:r>
                        <a:rPr lang="en-US" sz="1100" b="0" i="0" u="none" strike="noStrike" dirty="0">
                          <a:solidFill>
                            <a:srgbClr val="000000"/>
                          </a:solidFill>
                          <a:effectLst/>
                          <a:latin typeface="Calibri"/>
                        </a:rPr>
                        <a:t> July 1, 2017</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r>
              <a:tr h="239059">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r>
              <a:tr h="251011">
                <a:tc gridSpan="6">
                  <a:txBody>
                    <a:bodyPr/>
                    <a:lstStyle/>
                    <a:p>
                      <a:pPr algn="l" fontAlgn="b"/>
                      <a:r>
                        <a:rPr lang="en-US" sz="1200" b="1" i="0" u="none" strike="noStrike" dirty="0">
                          <a:solidFill>
                            <a:srgbClr val="000000"/>
                          </a:solidFill>
                          <a:effectLst/>
                          <a:latin typeface="Times New Roman"/>
                        </a:rPr>
                        <a:t>VOSH Serious Penalty Chart - Comparison to OSHA</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r>
              <a:tr h="251011">
                <a:tc>
                  <a:txBody>
                    <a:bodyPr/>
                    <a:lstStyle/>
                    <a:p>
                      <a:pPr algn="l" fontAlgn="b"/>
                      <a:endParaRPr lang="en-US" sz="1200" b="1" i="0" u="none" strike="noStrike" dirty="0">
                        <a:solidFill>
                          <a:srgbClr val="000000"/>
                        </a:solidFill>
                        <a:effectLst/>
                        <a:latin typeface="Times New Roman"/>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r>
              <a:tr h="239059">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r>
              <a:tr h="753035">
                <a:tc gridSpan="2">
                  <a:txBody>
                    <a:bodyPr/>
                    <a:lstStyle/>
                    <a:p>
                      <a:pPr algn="ctr" fontAlgn="ctr"/>
                      <a:r>
                        <a:rPr lang="en-US" sz="1200" b="1" i="0" u="none" strike="noStrike" dirty="0">
                          <a:solidFill>
                            <a:srgbClr val="000000"/>
                          </a:solidFill>
                          <a:effectLst/>
                          <a:latin typeface="Times New Roman"/>
                        </a:rPr>
                        <a:t>Gravity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hMerge="1">
                  <a:txBody>
                    <a:bodyPr/>
                    <a:lstStyle/>
                    <a:p>
                      <a:endParaRPr lang="en-US"/>
                    </a:p>
                  </a:txBody>
                  <a:tcPr/>
                </a:tc>
                <a:tc gridSpan="2">
                  <a:txBody>
                    <a:bodyPr/>
                    <a:lstStyle/>
                    <a:p>
                      <a:pPr algn="ctr" fontAlgn="ctr"/>
                      <a:r>
                        <a:rPr lang="en-US" sz="1200" b="1" i="0" u="none" strike="noStrike" dirty="0">
                          <a:solidFill>
                            <a:srgbClr val="000000"/>
                          </a:solidFill>
                          <a:effectLst/>
                          <a:latin typeface="Times New Roman"/>
                        </a:rPr>
                        <a:t>GBP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hMerge="1">
                  <a:txBody>
                    <a:bodyPr/>
                    <a:lstStyle/>
                    <a:p>
                      <a:endParaRPr lang="en-US"/>
                    </a:p>
                  </a:txBody>
                  <a:tcPr/>
                </a:tc>
                <a:tc>
                  <a:txBody>
                    <a:bodyPr/>
                    <a:lstStyle/>
                    <a:p>
                      <a:pPr algn="l" fontAlgn="b"/>
                      <a:endParaRPr lang="en-US" sz="11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0000"/>
                          </a:solidFill>
                          <a:effectLst/>
                          <a:latin typeface="Times New Roman"/>
                        </a:rPr>
                        <a:t>New VOSH Values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endParaRPr lang="en-US" sz="11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r>
              <a:tr h="764988">
                <a:tc>
                  <a:txBody>
                    <a:bodyPr/>
                    <a:lstStyle/>
                    <a:p>
                      <a:pPr algn="ctr" fontAlgn="ctr"/>
                      <a:r>
                        <a:rPr lang="en-US" sz="1200" b="1" i="0" u="none" strike="noStrike" dirty="0">
                          <a:solidFill>
                            <a:srgbClr val="000000"/>
                          </a:solidFill>
                          <a:effectLst/>
                          <a:latin typeface="Times New Roman"/>
                        </a:rPr>
                        <a:t>Severity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a:txBody>
                    <a:bodyPr/>
                    <a:lstStyle/>
                    <a:p>
                      <a:pPr algn="ctr" fontAlgn="ctr"/>
                      <a:r>
                        <a:rPr lang="en-US" sz="1200" b="1" i="0" u="none" strike="noStrike" dirty="0">
                          <a:solidFill>
                            <a:srgbClr val="000000"/>
                          </a:solidFill>
                          <a:effectLst/>
                          <a:latin typeface="Times New Roman"/>
                        </a:rPr>
                        <a:t>Probability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a:txBody>
                    <a:bodyPr/>
                    <a:lstStyle/>
                    <a:p>
                      <a:pPr algn="ctr" fontAlgn="ctr"/>
                      <a:r>
                        <a:rPr lang="en-US" sz="1200" b="1" i="0" u="none" strike="noStrike" dirty="0">
                          <a:solidFill>
                            <a:srgbClr val="000000"/>
                          </a:solidFill>
                          <a:effectLst/>
                          <a:latin typeface="Times New Roman"/>
                        </a:rPr>
                        <a:t>Old VOSH GBP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9646"/>
                    </a:solidFill>
                  </a:tcPr>
                </a:tc>
                <a:tc>
                  <a:txBody>
                    <a:bodyPr/>
                    <a:lstStyle/>
                    <a:p>
                      <a:pPr algn="ctr" fontAlgn="ctr"/>
                      <a:r>
                        <a:rPr lang="en-US" sz="1200" b="1" i="0" u="none" strike="noStrike" dirty="0">
                          <a:solidFill>
                            <a:srgbClr val="000000"/>
                          </a:solidFill>
                          <a:effectLst/>
                          <a:latin typeface="Times New Roman"/>
                        </a:rPr>
                        <a:t>OSHA</a:t>
                      </a:r>
                      <a:br>
                        <a:rPr lang="en-US" sz="1200" b="1" i="0" u="none" strike="noStrike" dirty="0">
                          <a:solidFill>
                            <a:srgbClr val="000000"/>
                          </a:solidFill>
                          <a:effectLst/>
                          <a:latin typeface="Times New Roman"/>
                        </a:rPr>
                      </a:br>
                      <a:r>
                        <a:rPr lang="en-US" sz="1200" b="1" i="0" u="none" strike="noStrike" dirty="0">
                          <a:solidFill>
                            <a:srgbClr val="000000"/>
                          </a:solidFill>
                          <a:effectLst/>
                          <a:latin typeface="Times New Roman"/>
                        </a:rPr>
                        <a:t>2016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OSHA</a:t>
                      </a:r>
                      <a:br>
                        <a:rPr lang="en-US" sz="1200" b="1" i="0" u="none" strike="noStrike" dirty="0">
                          <a:solidFill>
                            <a:srgbClr val="000000"/>
                          </a:solidFill>
                          <a:effectLst/>
                          <a:latin typeface="Times New Roman"/>
                        </a:rPr>
                      </a:br>
                      <a:r>
                        <a:rPr lang="en-US" sz="1200" b="1" i="0" u="none" strike="noStrike" dirty="0">
                          <a:solidFill>
                            <a:srgbClr val="000000"/>
                          </a:solidFill>
                          <a:effectLst/>
                          <a:latin typeface="Times New Roman"/>
                        </a:rPr>
                        <a:t>2017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2DCDB"/>
                    </a:solidFill>
                  </a:tcPr>
                </a:tc>
                <a:tc>
                  <a:txBody>
                    <a:bodyPr/>
                    <a:lstStyle/>
                    <a:p>
                      <a:pPr algn="ctr" fontAlgn="ctr"/>
                      <a:r>
                        <a:rPr lang="en-US" sz="1200" b="1" i="0" u="none" strike="noStrike" dirty="0">
                          <a:solidFill>
                            <a:srgbClr val="000000"/>
                          </a:solidFill>
                          <a:effectLst/>
                          <a:latin typeface="Times New Roman"/>
                        </a:rPr>
                        <a:t>VOSH</a:t>
                      </a:r>
                      <a:br>
                        <a:rPr lang="en-US" sz="1200" b="1" i="0" u="none" strike="noStrike" dirty="0">
                          <a:solidFill>
                            <a:srgbClr val="000000"/>
                          </a:solidFill>
                          <a:effectLst/>
                          <a:latin typeface="Times New Roman"/>
                        </a:rPr>
                      </a:br>
                      <a:r>
                        <a:rPr lang="en-US" sz="1200" b="1" i="0" u="none" strike="noStrike" dirty="0">
                          <a:solidFill>
                            <a:srgbClr val="000000"/>
                          </a:solidFill>
                          <a:effectLst/>
                          <a:latin typeface="Times New Roman"/>
                        </a:rPr>
                        <a:t>78.15%</a:t>
                      </a:r>
                      <a:br>
                        <a:rPr lang="en-US" sz="1200" b="1" i="0" u="none" strike="noStrike" dirty="0">
                          <a:solidFill>
                            <a:srgbClr val="000000"/>
                          </a:solidFill>
                          <a:effectLst/>
                          <a:latin typeface="Times New Roman"/>
                        </a:rPr>
                      </a:br>
                      <a:r>
                        <a:rPr lang="en-US" sz="1200" b="1" i="0" u="none" strike="noStrike" dirty="0">
                          <a:solidFill>
                            <a:srgbClr val="000000"/>
                          </a:solidFill>
                          <a:effectLst/>
                          <a:latin typeface="Times New Roman"/>
                        </a:rPr>
                        <a:t>Multiplier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EBF1DE"/>
                    </a:solidFill>
                  </a:tcPr>
                </a:tc>
                <a:tc>
                  <a:txBody>
                    <a:bodyPr/>
                    <a:lstStyle/>
                    <a:p>
                      <a:pPr algn="ctr" fontAlgn="ctr"/>
                      <a:r>
                        <a:rPr lang="en-US" sz="1200" b="1" i="0" u="none" strike="noStrike" dirty="0">
                          <a:solidFill>
                            <a:srgbClr val="000000"/>
                          </a:solidFill>
                          <a:effectLst/>
                          <a:latin typeface="Times New Roman"/>
                        </a:rPr>
                        <a:t>VOSH</a:t>
                      </a:r>
                      <a:br>
                        <a:rPr lang="en-US" sz="1200" b="1" i="0" u="none" strike="noStrike" dirty="0">
                          <a:solidFill>
                            <a:srgbClr val="000000"/>
                          </a:solidFill>
                          <a:effectLst/>
                          <a:latin typeface="Times New Roman"/>
                        </a:rPr>
                      </a:br>
                      <a:r>
                        <a:rPr lang="en-US" sz="1200" b="1" i="0" u="none" strike="noStrike" dirty="0">
                          <a:solidFill>
                            <a:srgbClr val="000000"/>
                          </a:solidFill>
                          <a:effectLst/>
                          <a:latin typeface="Times New Roman"/>
                        </a:rPr>
                        <a:t>60%</a:t>
                      </a:r>
                      <a:br>
                        <a:rPr lang="en-US" sz="1200" b="1" i="0" u="none" strike="noStrike" dirty="0">
                          <a:solidFill>
                            <a:srgbClr val="000000"/>
                          </a:solidFill>
                          <a:effectLst/>
                          <a:latin typeface="Times New Roman"/>
                        </a:rPr>
                      </a:br>
                      <a:r>
                        <a:rPr lang="en-US" sz="1200" b="1" i="0" u="none" strike="noStrike" dirty="0">
                          <a:solidFill>
                            <a:srgbClr val="000000"/>
                          </a:solidFill>
                          <a:effectLst/>
                          <a:latin typeface="Times New Roman"/>
                        </a:rPr>
                        <a:t>Multiplier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US" sz="1200" b="1" i="0" u="none" strike="noStrike" dirty="0">
                          <a:solidFill>
                            <a:srgbClr val="000000"/>
                          </a:solidFill>
                          <a:effectLst/>
                          <a:latin typeface="Times New Roman"/>
                        </a:rPr>
                        <a:t>Difference from OSHA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E9D9"/>
                    </a:solidFill>
                  </a:tcPr>
                </a:tc>
              </a:tr>
              <a:tr h="262965">
                <a:tc>
                  <a:txBody>
                    <a:bodyPr/>
                    <a:lstStyle/>
                    <a:p>
                      <a:pPr algn="l" fontAlgn="ctr"/>
                      <a:r>
                        <a:rPr lang="en-US" sz="1200" b="0" i="0" u="none" strike="noStrike" dirty="0">
                          <a:solidFill>
                            <a:srgbClr val="000000"/>
                          </a:solidFill>
                          <a:effectLst/>
                          <a:latin typeface="Times New Roman"/>
                        </a:rPr>
                        <a:t>High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Greater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$7,000 </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$12,471</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$12,675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200" b="0" i="0" u="none" strike="noStrike" dirty="0">
                          <a:solidFill>
                            <a:srgbClr val="000000"/>
                          </a:solidFill>
                          <a:effectLst/>
                          <a:latin typeface="Times New Roman"/>
                        </a:rPr>
                        <a:t>$</a:t>
                      </a:r>
                      <a:r>
                        <a:rPr lang="en-US" sz="1200" b="0" i="0" u="none" strike="noStrike" dirty="0" smtClean="0">
                          <a:solidFill>
                            <a:srgbClr val="000000"/>
                          </a:solidFill>
                          <a:effectLst/>
                          <a:latin typeface="Times New Roman"/>
                        </a:rPr>
                        <a:t>12,471*</a:t>
                      </a:r>
                      <a:endParaRPr lang="en-US" sz="1200" b="0" i="0" u="none" strike="noStrike" dirty="0">
                        <a:solidFill>
                          <a:srgbClr val="000000"/>
                        </a:solidFill>
                        <a:effectLst/>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a:t>
                      </a:r>
                      <a:r>
                        <a:rPr lang="en-US" sz="1200" b="0" i="0" u="none" strike="noStrike" dirty="0" smtClean="0">
                          <a:solidFill>
                            <a:srgbClr val="000000"/>
                          </a:solidFill>
                          <a:effectLst/>
                          <a:latin typeface="Times New Roman"/>
                        </a:rPr>
                        <a:t>12,471*</a:t>
                      </a:r>
                      <a:endParaRPr lang="en-US" sz="1200" b="0" i="0" u="none" strike="noStrike" dirty="0">
                        <a:solidFill>
                          <a:srgbClr val="000000"/>
                        </a:solidFill>
                        <a:effectLst/>
                        <a:latin typeface="Times New Roman"/>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en-US" sz="1200" b="0" i="0" u="none" strike="noStrike" dirty="0">
                          <a:solidFill>
                            <a:srgbClr val="000000"/>
                          </a:solidFill>
                          <a:effectLst/>
                          <a:latin typeface="Times New Roman"/>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51011">
                <a:tc>
                  <a:txBody>
                    <a:bodyPr/>
                    <a:lstStyle/>
                    <a:p>
                      <a:pPr algn="l" fontAlgn="ctr"/>
                      <a:r>
                        <a:rPr lang="en-US" sz="1200" b="0" i="0" u="none" strike="noStrike" dirty="0">
                          <a:solidFill>
                            <a:srgbClr val="000000"/>
                          </a:solidFill>
                          <a:effectLst/>
                          <a:latin typeface="Times New Roman"/>
                        </a:rPr>
                        <a:t>Medium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Greater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$5,700 </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$10,689</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$10,864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200" b="0" i="0" u="none" strike="noStrike" dirty="0">
                          <a:solidFill>
                            <a:srgbClr val="000000"/>
                          </a:solidFill>
                          <a:effectLst/>
                          <a:latin typeface="Times New Roman"/>
                        </a:rPr>
                        <a:t>$10,155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$9,120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en-US" sz="1200" b="0" i="0" u="none" strike="noStrike" dirty="0">
                          <a:solidFill>
                            <a:srgbClr val="000000"/>
                          </a:solidFill>
                          <a:effectLst/>
                          <a:latin typeface="Times New Roman"/>
                        </a:rPr>
                        <a:t>-16.1%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51011">
                <a:tc>
                  <a:txBody>
                    <a:bodyPr/>
                    <a:lstStyle/>
                    <a:p>
                      <a:pPr algn="l" fontAlgn="ctr"/>
                      <a:r>
                        <a:rPr lang="en-US" sz="1200" b="0" i="0" u="none" strike="noStrike" dirty="0">
                          <a:solidFill>
                            <a:srgbClr val="000000"/>
                          </a:solidFill>
                          <a:effectLst/>
                          <a:latin typeface="Times New Roman"/>
                        </a:rPr>
                        <a:t>Low</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Greater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$4,100 </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$8,908</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$9,054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200" b="0" i="0" u="none" strike="noStrike" dirty="0">
                          <a:solidFill>
                            <a:srgbClr val="000000"/>
                          </a:solidFill>
                          <a:effectLst/>
                          <a:latin typeface="Times New Roman"/>
                        </a:rPr>
                        <a:t>$7,304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$6,560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en-US" sz="1200" b="0" i="0" u="none" strike="noStrike" dirty="0">
                          <a:solidFill>
                            <a:srgbClr val="000000"/>
                          </a:solidFill>
                          <a:effectLst/>
                          <a:latin typeface="Times New Roman"/>
                        </a:rPr>
                        <a:t>-27.5%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51011">
                <a:tc>
                  <a:txBody>
                    <a:bodyPr/>
                    <a:lstStyle/>
                    <a:p>
                      <a:pPr algn="l" fontAlgn="ctr"/>
                      <a:r>
                        <a:rPr lang="en-US" sz="1200" b="0" i="0" u="none" strike="noStrike" dirty="0">
                          <a:solidFill>
                            <a:srgbClr val="000000"/>
                          </a:solidFill>
                          <a:effectLst/>
                          <a:latin typeface="Times New Roman"/>
                        </a:rPr>
                        <a:t>High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Lesser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$6,300 </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$8,908</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$9,054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200" b="0" i="0" u="none" strike="noStrike" dirty="0">
                          <a:solidFill>
                            <a:srgbClr val="000000"/>
                          </a:solidFill>
                          <a:effectLst/>
                          <a:latin typeface="Times New Roman"/>
                        </a:rPr>
                        <a:t>$11,223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$10,080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en-US" sz="1200" b="0" i="0" u="none" strike="noStrike" dirty="0">
                          <a:solidFill>
                            <a:srgbClr val="000000"/>
                          </a:solidFill>
                          <a:effectLst/>
                          <a:latin typeface="Times New Roman"/>
                        </a:rPr>
                        <a:t>11.3%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51011">
                <a:tc>
                  <a:txBody>
                    <a:bodyPr/>
                    <a:lstStyle/>
                    <a:p>
                      <a:pPr algn="l" fontAlgn="ctr"/>
                      <a:r>
                        <a:rPr lang="en-US" sz="1200" b="0" i="0" u="none" strike="noStrike" dirty="0">
                          <a:solidFill>
                            <a:srgbClr val="000000"/>
                          </a:solidFill>
                          <a:effectLst/>
                          <a:latin typeface="Times New Roman"/>
                        </a:rPr>
                        <a:t>Medium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Lesser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$4,800 </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$7,126</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$7,243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200" b="0" i="0" u="none" strike="noStrike" dirty="0">
                          <a:solidFill>
                            <a:srgbClr val="000000"/>
                          </a:solidFill>
                          <a:effectLst/>
                          <a:latin typeface="Times New Roman"/>
                        </a:rPr>
                        <a:t>$8,551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$7,680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ctr" fontAlgn="b"/>
                      <a:r>
                        <a:rPr lang="en-US" sz="1200" b="0" i="0" u="none" strike="noStrike" dirty="0">
                          <a:solidFill>
                            <a:srgbClr val="000000"/>
                          </a:solidFill>
                          <a:effectLst/>
                          <a:latin typeface="Times New Roman"/>
                        </a:rPr>
                        <a:t>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62965">
                <a:tc>
                  <a:txBody>
                    <a:bodyPr/>
                    <a:lstStyle/>
                    <a:p>
                      <a:pPr algn="l" fontAlgn="ctr"/>
                      <a:r>
                        <a:rPr lang="en-US" sz="1200" b="0" i="0" u="none" strike="noStrike" dirty="0">
                          <a:solidFill>
                            <a:srgbClr val="000000"/>
                          </a:solidFill>
                          <a:effectLst/>
                          <a:latin typeface="Times New Roman"/>
                        </a:rPr>
                        <a:t>Low</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effectLst/>
                          <a:latin typeface="Times New Roman"/>
                        </a:rPr>
                        <a:t>Lesser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Times New Roman"/>
                        </a:rPr>
                        <a:t>$3,300 </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$5,345</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$5,432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2DCDB"/>
                    </a:solidFill>
                  </a:tcPr>
                </a:tc>
                <a:tc>
                  <a:txBody>
                    <a:bodyPr/>
                    <a:lstStyle/>
                    <a:p>
                      <a:pPr algn="ctr" fontAlgn="b"/>
                      <a:r>
                        <a:rPr lang="en-US" sz="1200" b="0" i="0" u="none" strike="noStrike" dirty="0">
                          <a:solidFill>
                            <a:srgbClr val="000000"/>
                          </a:solidFill>
                          <a:effectLst/>
                          <a:latin typeface="Times New Roman"/>
                        </a:rPr>
                        <a:t>$5,879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Times New Roman"/>
                        </a:rPr>
                        <a:t>$5,280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E9D9"/>
                    </a:solidFill>
                  </a:tcPr>
                </a:tc>
                <a:tc>
                  <a:txBody>
                    <a:bodyPr/>
                    <a:lstStyle/>
                    <a:p>
                      <a:pPr algn="ctr" fontAlgn="b"/>
                      <a:r>
                        <a:rPr lang="en-US" sz="1200" b="0" i="0" u="none" strike="noStrike" dirty="0">
                          <a:solidFill>
                            <a:srgbClr val="000000"/>
                          </a:solidFill>
                          <a:effectLst/>
                          <a:latin typeface="Times New Roman"/>
                        </a:rPr>
                        <a:t>-2.8%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DE9D9"/>
                    </a:solidFill>
                  </a:tcPr>
                </a:tc>
              </a:tr>
            </a:tbl>
          </a:graphicData>
        </a:graphic>
      </p:graphicFrame>
      <p:sp>
        <p:nvSpPr>
          <p:cNvPr id="3" name="TextBox 2"/>
          <p:cNvSpPr txBox="1"/>
          <p:nvPr/>
        </p:nvSpPr>
        <p:spPr>
          <a:xfrm>
            <a:off x="762000" y="5943600"/>
            <a:ext cx="3352800" cy="369332"/>
          </a:xfrm>
          <a:prstGeom prst="rect">
            <a:avLst/>
          </a:prstGeom>
          <a:noFill/>
        </p:spPr>
        <p:txBody>
          <a:bodyPr wrap="square" rtlCol="0">
            <a:spAutoFit/>
          </a:bodyPr>
          <a:lstStyle/>
          <a:p>
            <a:r>
              <a:rPr lang="en-US" dirty="0" smtClean="0"/>
              <a:t>*Statutory maximum</a:t>
            </a:r>
            <a:endParaRPr lang="en-US" dirty="0"/>
          </a:p>
        </p:txBody>
      </p:sp>
    </p:spTree>
    <p:extLst>
      <p:ext uri="{BB962C8B-B14F-4D97-AF65-F5344CB8AC3E}">
        <p14:creationId xmlns:p14="http://schemas.microsoft.com/office/powerpoint/2010/main" val="21400693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Penalty Reduction Factors</a:t>
            </a:r>
            <a:endParaRPr lang="en-US" sz="4000" dirty="0"/>
          </a:p>
        </p:txBody>
      </p:sp>
      <p:sp>
        <p:nvSpPr>
          <p:cNvPr id="3" name="Subtitle 2"/>
          <p:cNvSpPr>
            <a:spLocks noGrp="1"/>
          </p:cNvSpPr>
          <p:nvPr>
            <p:ph type="subTitle" idx="1"/>
          </p:nvPr>
        </p:nvSpPr>
        <p:spPr>
          <a:xfrm>
            <a:off x="685800" y="1676400"/>
            <a:ext cx="7315200" cy="4648200"/>
          </a:xfrm>
        </p:spPr>
        <p:txBody>
          <a:bodyPr>
            <a:noAutofit/>
          </a:bodyPr>
          <a:lstStyle/>
          <a:p>
            <a:pPr marL="457200" indent="-457200">
              <a:buFont typeface="Arial" panose="020B0604020202020204" pitchFamily="34" charset="0"/>
              <a:buChar char="•"/>
            </a:pPr>
            <a:r>
              <a:rPr lang="en-US" sz="3000" dirty="0" smtClean="0"/>
              <a:t>Once a Gravity Based Penalty (GBP) is determined for a particular hazard, VOSH will adjust proposed penalties, as provided for in Va. Code §40.1-49.4.A.4(a):</a:t>
            </a:r>
          </a:p>
          <a:p>
            <a:pPr marL="914400" lvl="1" indent="-457200" algn="l">
              <a:buFont typeface="Arial" panose="020B0604020202020204" pitchFamily="34" charset="0"/>
              <a:buChar char="•"/>
            </a:pPr>
            <a:r>
              <a:rPr lang="en-US" sz="3000" b="1" dirty="0" smtClean="0">
                <a:solidFill>
                  <a:srgbClr val="00B050"/>
                </a:solidFill>
              </a:rPr>
              <a:t>the size of the employer’s business, </a:t>
            </a:r>
          </a:p>
          <a:p>
            <a:pPr marL="914400" lvl="1" indent="-457200" algn="l">
              <a:buFont typeface="Arial" panose="020B0604020202020204" pitchFamily="34" charset="0"/>
              <a:buChar char="•"/>
            </a:pPr>
            <a:r>
              <a:rPr lang="en-US" sz="3000" b="1" dirty="0" smtClean="0">
                <a:solidFill>
                  <a:srgbClr val="00B050"/>
                </a:solidFill>
              </a:rPr>
              <a:t>the gravity of the violation, </a:t>
            </a:r>
          </a:p>
          <a:p>
            <a:pPr marL="914400" lvl="1" indent="-457200" algn="l">
              <a:buFont typeface="Arial" panose="020B0604020202020204" pitchFamily="34" charset="0"/>
              <a:buChar char="•"/>
            </a:pPr>
            <a:r>
              <a:rPr lang="en-US" sz="3000" b="1" dirty="0" smtClean="0">
                <a:solidFill>
                  <a:srgbClr val="00B050"/>
                </a:solidFill>
              </a:rPr>
              <a:t>the good faith of the employer, and </a:t>
            </a:r>
          </a:p>
          <a:p>
            <a:pPr marL="914400" lvl="1" indent="-457200" algn="l">
              <a:buFont typeface="Arial" panose="020B0604020202020204" pitchFamily="34" charset="0"/>
              <a:buChar char="•"/>
            </a:pPr>
            <a:r>
              <a:rPr lang="en-US" sz="3000" b="1" dirty="0" smtClean="0">
                <a:solidFill>
                  <a:srgbClr val="00B050"/>
                </a:solidFill>
              </a:rPr>
              <a:t>the history of previous violation.</a:t>
            </a:r>
          </a:p>
          <a:p>
            <a:r>
              <a:rPr lang="en-US" sz="3200" b="1" dirty="0" smtClean="0">
                <a:solidFill>
                  <a:srgbClr val="FF0000"/>
                </a:solidFill>
              </a:rPr>
              <a:t> </a:t>
            </a:r>
            <a:endParaRPr lang="en-US" sz="3200" b="1" dirty="0">
              <a:solidFill>
                <a:srgbClr val="FF0000"/>
              </a:solidFill>
            </a:endParaRPr>
          </a:p>
          <a:p>
            <a:endParaRPr lang="en-US" sz="3200" dirty="0"/>
          </a:p>
        </p:txBody>
      </p:sp>
    </p:spTree>
    <p:extLst>
      <p:ext uri="{BB962C8B-B14F-4D97-AF65-F5344CB8AC3E}">
        <p14:creationId xmlns:p14="http://schemas.microsoft.com/office/powerpoint/2010/main" val="3630896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a:t>VOSH Penalty Reduction Factors</a:t>
            </a:r>
          </a:p>
        </p:txBody>
      </p:sp>
      <p:sp>
        <p:nvSpPr>
          <p:cNvPr id="3" name="Subtitle 2"/>
          <p:cNvSpPr>
            <a:spLocks noGrp="1"/>
          </p:cNvSpPr>
          <p:nvPr>
            <p:ph type="subTitle" idx="1"/>
          </p:nvPr>
        </p:nvSpPr>
        <p:spPr>
          <a:xfrm>
            <a:off x="685800" y="1676400"/>
            <a:ext cx="7315200" cy="4648200"/>
          </a:xfrm>
        </p:spPr>
        <p:txBody>
          <a:bodyPr>
            <a:noAutofit/>
          </a:bodyPr>
          <a:lstStyle/>
          <a:p>
            <a:pPr marL="457200" lvl="0" indent="-457200">
              <a:buClr>
                <a:srgbClr val="A9A57C"/>
              </a:buClr>
              <a:buFont typeface="Arial" pitchFamily="34" charset="0"/>
              <a:buChar char="•"/>
            </a:pPr>
            <a:r>
              <a:rPr lang="en-US" sz="3200" dirty="0" smtClean="0"/>
              <a:t>In light of the significant increase in VOSH maximum penalties, the </a:t>
            </a:r>
            <a:r>
              <a:rPr lang="en-US" sz="3200" b="1" dirty="0" smtClean="0">
                <a:solidFill>
                  <a:srgbClr val="00B050"/>
                </a:solidFill>
              </a:rPr>
              <a:t>size reduction for employers with 1-25 employees is being </a:t>
            </a:r>
            <a:r>
              <a:rPr lang="en-US" sz="3200" b="1" dirty="0">
                <a:solidFill>
                  <a:srgbClr val="00B050"/>
                </a:solidFill>
              </a:rPr>
              <a:t>changed from 60% to 70</a:t>
            </a:r>
            <a:r>
              <a:rPr lang="en-US" sz="3200" b="1" dirty="0" smtClean="0">
                <a:solidFill>
                  <a:srgbClr val="00B050"/>
                </a:solidFill>
              </a:rPr>
              <a:t>%.</a:t>
            </a:r>
            <a:endParaRPr lang="en-US" sz="3200" dirty="0" smtClean="0">
              <a:solidFill>
                <a:srgbClr val="00B050"/>
              </a:solidFill>
            </a:endParaRPr>
          </a:p>
          <a:p>
            <a:pPr marL="457200" indent="-457200">
              <a:buFont typeface="Arial" panose="020B0604020202020204" pitchFamily="34" charset="0"/>
              <a:buChar char="•"/>
            </a:pPr>
            <a:r>
              <a:rPr lang="en-US" sz="3200" dirty="0" smtClean="0"/>
              <a:t>Following is a chart which compares VOSH size reduction factors to federal OSHA. </a:t>
            </a:r>
            <a:r>
              <a:rPr lang="en-US" sz="3200" b="1" dirty="0">
                <a:solidFill>
                  <a:srgbClr val="FF0000"/>
                </a:solidFill>
              </a:rPr>
              <a:t>  </a:t>
            </a:r>
          </a:p>
          <a:p>
            <a:endParaRPr lang="en-US" sz="3200" dirty="0"/>
          </a:p>
        </p:txBody>
      </p:sp>
    </p:spTree>
    <p:extLst>
      <p:ext uri="{BB962C8B-B14F-4D97-AF65-F5344CB8AC3E}">
        <p14:creationId xmlns:p14="http://schemas.microsoft.com/office/powerpoint/2010/main" val="36173185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a:t>VOSH Penalty Reduction Factors</a:t>
            </a:r>
          </a:p>
        </p:txBody>
      </p:sp>
      <p:graphicFrame>
        <p:nvGraphicFramePr>
          <p:cNvPr id="7" name="Table 6"/>
          <p:cNvGraphicFramePr>
            <a:graphicFrameLocks noGrp="1"/>
          </p:cNvGraphicFramePr>
          <p:nvPr>
            <p:extLst>
              <p:ext uri="{D42A27DB-BD31-4B8C-83A1-F6EECF244321}">
                <p14:modId xmlns:p14="http://schemas.microsoft.com/office/powerpoint/2010/main" val="4167278940"/>
              </p:ext>
            </p:extLst>
          </p:nvPr>
        </p:nvGraphicFramePr>
        <p:xfrm>
          <a:off x="1219200" y="1904995"/>
          <a:ext cx="5638801" cy="3810004"/>
        </p:xfrm>
        <a:graphic>
          <a:graphicData uri="http://schemas.openxmlformats.org/drawingml/2006/table">
            <a:tbl>
              <a:tblPr/>
              <a:tblGrid>
                <a:gridCol w="1387253"/>
                <a:gridCol w="1387253"/>
                <a:gridCol w="525271"/>
                <a:gridCol w="1171757"/>
                <a:gridCol w="1167267"/>
              </a:tblGrid>
              <a:tr h="284329">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Calibri"/>
                      </a:endParaRPr>
                    </a:p>
                  </a:txBody>
                  <a:tcPr marL="9525" marR="9525" marT="9525" marB="0" anchor="b">
                    <a:lnL>
                      <a:noFill/>
                    </a:lnL>
                    <a:lnR>
                      <a:noFill/>
                    </a:lnR>
                    <a:lnT>
                      <a:noFill/>
                    </a:lnT>
                    <a:lnB>
                      <a:noFill/>
                    </a:lnB>
                  </a:tcPr>
                </a:tc>
              </a:tr>
              <a:tr h="284329">
                <a:tc gridSpan="5">
                  <a:txBody>
                    <a:bodyPr/>
                    <a:lstStyle/>
                    <a:p>
                      <a:pPr algn="l" fontAlgn="b"/>
                      <a:r>
                        <a:rPr lang="en-US" sz="1100" b="1" i="0" u="none" strike="noStrike" dirty="0">
                          <a:solidFill>
                            <a:srgbClr val="000000"/>
                          </a:solidFill>
                          <a:effectLst/>
                          <a:latin typeface="Calibri"/>
                        </a:rPr>
                        <a:t>Comparison of Size Reduction Charts for VOSH and OSHA</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98545">
                <a:tc>
                  <a:txBody>
                    <a:bodyPr/>
                    <a:lstStyle/>
                    <a:p>
                      <a:pPr algn="l" fontAlgn="b"/>
                      <a:endParaRPr lang="en-US" sz="1100" b="1" i="0" u="none" strike="noStrike" dirty="0">
                        <a:solidFill>
                          <a:srgbClr val="000000"/>
                        </a:solidFill>
                        <a:effectLst/>
                        <a:latin typeface="Calibri"/>
                      </a:endParaRP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100" b="1"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1"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US" sz="1100" b="1" i="0" u="none" strike="noStrike" dirty="0">
                        <a:solidFill>
                          <a:srgbClr val="000000"/>
                        </a:solidFill>
                        <a:effectLst/>
                        <a:latin typeface="Calibri"/>
                      </a:endParaRP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a:noFill/>
                    </a:lnT>
                    <a:lnB>
                      <a:noFill/>
                    </a:lnB>
                  </a:tcPr>
                </a:tc>
              </a:tr>
              <a:tr h="298545">
                <a:tc>
                  <a:txBody>
                    <a:bodyPr/>
                    <a:lstStyle/>
                    <a:p>
                      <a:pPr algn="ctr" fontAlgn="b"/>
                      <a:r>
                        <a:rPr lang="en-US" sz="1100" b="1" i="0" u="none" strike="noStrike" dirty="0">
                          <a:solidFill>
                            <a:srgbClr val="000000"/>
                          </a:solidFill>
                          <a:effectLst/>
                          <a:latin typeface="Calibri"/>
                        </a:rPr>
                        <a:t>VOSH</a:t>
                      </a:r>
                    </a:p>
                  </a:txBody>
                  <a:tcPr marL="9525" marR="9525" marT="9525"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100" b="1" i="0" u="none" strike="noStrike" dirty="0">
                        <a:solidFill>
                          <a:srgbClr val="000000"/>
                        </a:solidFill>
                        <a:effectLst/>
                        <a:latin typeface="Calibri"/>
                      </a:endParaRP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1" i="0" u="none" strike="noStrike" dirty="0">
                        <a:solidFill>
                          <a:srgbClr val="000000"/>
                        </a:solidFill>
                        <a:effectLst/>
                        <a:latin typeface="Calibri"/>
                      </a:endParaRPr>
                    </a:p>
                  </a:txBody>
                  <a:tcPr marL="9525" marR="9525" marT="9525" marB="0" anchor="b">
                    <a:lnL>
                      <a:noFill/>
                    </a:lnL>
                    <a:lnR w="190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dirty="0">
                          <a:solidFill>
                            <a:srgbClr val="000000"/>
                          </a:solidFill>
                          <a:effectLst/>
                          <a:latin typeface="Calibri"/>
                        </a:rPr>
                        <a:t>OSHA</a:t>
                      </a:r>
                    </a:p>
                  </a:txBody>
                  <a:tcPr marL="9525" marR="9525" marT="9525"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ctr" fontAlgn="b"/>
                      <a:endParaRPr lang="en-US" sz="1100" b="1" i="0" u="none" strike="noStrike" dirty="0">
                        <a:solidFill>
                          <a:srgbClr val="000000"/>
                        </a:solidFill>
                        <a:effectLst/>
                        <a:latin typeface="Calibri"/>
                      </a:endParaRPr>
                    </a:p>
                  </a:txBody>
                  <a:tcPr marL="9525" marR="9525" marT="9525" marB="0" anchor="b">
                    <a:lnL w="19050" cap="flat" cmpd="sng" algn="ctr">
                      <a:solidFill>
                        <a:srgbClr val="000000"/>
                      </a:solidFill>
                      <a:prstDash val="solid"/>
                      <a:round/>
                      <a:headEnd type="none" w="med" len="med"/>
                      <a:tailEnd type="none" w="med" len="med"/>
                    </a:lnL>
                    <a:lnR>
                      <a:noFill/>
                    </a:lnR>
                    <a:lnT>
                      <a:noFill/>
                    </a:lnT>
                    <a:lnB>
                      <a:noFill/>
                    </a:lnB>
                  </a:tcPr>
                </a:tc>
              </a:tr>
              <a:tr h="298545">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b"/>
                      <a:endParaRPr lang="en-US" sz="1100" b="0" i="0" u="none" strike="noStrike" dirty="0">
                        <a:solidFill>
                          <a:srgbClr val="000000"/>
                        </a:solidFill>
                        <a:effectLst/>
                        <a:latin typeface="Calibri"/>
                      </a:endParaRPr>
                    </a:p>
                  </a:txBody>
                  <a:tcPr marL="9525" marR="9525" marT="9525"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r>
              <a:tr h="597089">
                <a:tc>
                  <a:txBody>
                    <a:bodyPr/>
                    <a:lstStyle/>
                    <a:p>
                      <a:pPr algn="ctr" fontAlgn="b"/>
                      <a:r>
                        <a:rPr lang="en-US" sz="1100" b="1" i="0" u="none" strike="noStrike" dirty="0">
                          <a:solidFill>
                            <a:srgbClr val="000000"/>
                          </a:solidFill>
                          <a:effectLst/>
                          <a:latin typeface="Calibri"/>
                        </a:rPr>
                        <a:t>Employees</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a:rPr>
                        <a:t>Percent Reduction</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1100" b="1" i="0" u="none" strike="noStrike" dirty="0">
                          <a:solidFill>
                            <a:srgbClr val="000000"/>
                          </a:solidFill>
                          <a:effectLst/>
                          <a:latin typeface="Calibri"/>
                        </a:rPr>
                        <a:t>Employees</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a:rPr>
                        <a:t>Percent Reduction</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98545">
                <a:tc>
                  <a:txBody>
                    <a:bodyPr/>
                    <a:lstStyle/>
                    <a:p>
                      <a:pPr algn="ctr" fontAlgn="b"/>
                      <a:r>
                        <a:rPr lang="en-US" sz="1100" b="0" i="0" u="none" strike="noStrike" dirty="0">
                          <a:solidFill>
                            <a:srgbClr val="000000"/>
                          </a:solidFill>
                          <a:effectLst/>
                          <a:latin typeface="Calibri"/>
                        </a:rPr>
                        <a:t> 1-25</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dirty="0">
                          <a:solidFill>
                            <a:srgbClr val="000000"/>
                          </a:solidFill>
                          <a:effectLst/>
                          <a:latin typeface="Calibri"/>
                        </a:rPr>
                        <a:t>70</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002060"/>
                    </a:solidFill>
                  </a:tcPr>
                </a:tc>
                <a:tc>
                  <a:txBody>
                    <a:bodyPr/>
                    <a:lstStyle/>
                    <a:p>
                      <a:pPr algn="ctr" fontAlgn="b"/>
                      <a:r>
                        <a:rPr lang="en-US" sz="1100" b="0" i="0" u="none" strike="noStrike" dirty="0">
                          <a:solidFill>
                            <a:srgbClr val="000000"/>
                          </a:solidFill>
                          <a:effectLst/>
                          <a:latin typeface="Calibri"/>
                        </a:rPr>
                        <a:t> 1-10</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dirty="0">
                          <a:solidFill>
                            <a:srgbClr val="000000"/>
                          </a:solidFill>
                          <a:effectLst/>
                          <a:latin typeface="Calibri"/>
                        </a:rPr>
                        <a:t>70</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r>
              <a:tr h="284329">
                <a:tc>
                  <a:txBody>
                    <a:bodyPr/>
                    <a:lstStyle/>
                    <a:p>
                      <a:pPr algn="ctr"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b"/>
                      <a:r>
                        <a:rPr lang="en-US" sz="1100" b="0" i="0" u="none" strike="noStrike" dirty="0">
                          <a:solidFill>
                            <a:srgbClr val="000000"/>
                          </a:solidFill>
                          <a:effectLst/>
                          <a:latin typeface="Calibri"/>
                        </a:rPr>
                        <a:t> 11-25</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a:rPr>
                        <a:t>60</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r>
              <a:tr h="284329">
                <a:tc>
                  <a:txBody>
                    <a:bodyPr/>
                    <a:lstStyle/>
                    <a:p>
                      <a:pPr algn="ctr" fontAlgn="b"/>
                      <a:r>
                        <a:rPr lang="en-US" sz="1100" b="0" i="0" u="none" strike="noStrike" dirty="0">
                          <a:solidFill>
                            <a:srgbClr val="000000"/>
                          </a:solidFill>
                          <a:effectLst/>
                          <a:latin typeface="Calibri"/>
                        </a:rPr>
                        <a:t>26-100</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a:rPr>
                        <a:t>40</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b"/>
                      <a:r>
                        <a:rPr lang="en-US" sz="1100" b="0" i="0" u="none" strike="noStrike" dirty="0">
                          <a:solidFill>
                            <a:srgbClr val="000000"/>
                          </a:solidFill>
                          <a:effectLst/>
                          <a:latin typeface="Calibri"/>
                        </a:rPr>
                        <a:t>26-100</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a:rPr>
                        <a:t>30</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r>
              <a:tr h="284329">
                <a:tc>
                  <a:txBody>
                    <a:bodyPr/>
                    <a:lstStyle/>
                    <a:p>
                      <a:pPr algn="ctr" fontAlgn="b"/>
                      <a:r>
                        <a:rPr lang="en-US" sz="1100" b="0" i="0" u="none" strike="noStrike" dirty="0">
                          <a:solidFill>
                            <a:srgbClr val="000000"/>
                          </a:solidFill>
                          <a:effectLst/>
                          <a:latin typeface="Calibri"/>
                        </a:rPr>
                        <a:t>101-250</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a:rPr>
                        <a:t>20</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b"/>
                      <a:r>
                        <a:rPr lang="en-US" sz="1100" b="0" i="0" u="none" strike="noStrike" dirty="0">
                          <a:solidFill>
                            <a:srgbClr val="000000"/>
                          </a:solidFill>
                          <a:effectLst/>
                          <a:latin typeface="Calibri"/>
                        </a:rPr>
                        <a:t>101-250</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a:rPr>
                        <a:t>10</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r>
              <a:tr h="298545">
                <a:tc>
                  <a:txBody>
                    <a:bodyPr/>
                    <a:lstStyle/>
                    <a:p>
                      <a:pPr algn="ctr" fontAlgn="b"/>
                      <a:r>
                        <a:rPr lang="en-US" sz="1100" b="0" i="0" u="none" strike="noStrike" dirty="0">
                          <a:solidFill>
                            <a:srgbClr val="000000"/>
                          </a:solidFill>
                          <a:effectLst/>
                          <a:latin typeface="Calibri"/>
                        </a:rPr>
                        <a:t>251 or more</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a:rPr>
                        <a:t>None</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1100" b="0" i="0" u="none" strike="noStrike" dirty="0">
                          <a:solidFill>
                            <a:srgbClr val="000000"/>
                          </a:solidFill>
                          <a:effectLst/>
                          <a:latin typeface="Calibri"/>
                        </a:rPr>
                        <a:t>251 or more</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a:rPr>
                        <a:t>None</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r>
              <a:tr h="298545">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a:endParaRP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endParaRPr lang="en-US" sz="1100" b="0" i="0" u="none" strike="noStrike" dirty="0">
                        <a:solidFill>
                          <a:srgbClr val="000000"/>
                        </a:solidFill>
                        <a:effectLst/>
                        <a:latin typeface="Calibri"/>
                      </a:endParaRP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965210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a:t>VOSH Penalty Reduction Factors</a:t>
            </a:r>
          </a:p>
        </p:txBody>
      </p:sp>
      <p:sp>
        <p:nvSpPr>
          <p:cNvPr id="3" name="Subtitle 2"/>
          <p:cNvSpPr>
            <a:spLocks noGrp="1"/>
          </p:cNvSpPr>
          <p:nvPr>
            <p:ph type="subTitle" idx="1"/>
          </p:nvPr>
        </p:nvSpPr>
        <p:spPr>
          <a:xfrm>
            <a:off x="685800" y="1676400"/>
            <a:ext cx="7315200" cy="4648200"/>
          </a:xfrm>
        </p:spPr>
        <p:txBody>
          <a:bodyPr>
            <a:noAutofit/>
          </a:bodyPr>
          <a:lstStyle/>
          <a:p>
            <a:pPr marL="457200" indent="-457200">
              <a:buFont typeface="Arial" panose="020B0604020202020204" pitchFamily="34" charset="0"/>
              <a:buChar char="•"/>
            </a:pPr>
            <a:r>
              <a:rPr lang="en-US" sz="3000" dirty="0" smtClean="0"/>
              <a:t>An employer can receive either </a:t>
            </a:r>
            <a:r>
              <a:rPr lang="en-US" sz="3000" b="1" dirty="0" smtClean="0">
                <a:solidFill>
                  <a:srgbClr val="00B050"/>
                </a:solidFill>
              </a:rPr>
              <a:t>a 15% or a 25% reduction</a:t>
            </a:r>
            <a:r>
              <a:rPr lang="en-US" sz="3000" dirty="0" smtClean="0"/>
              <a:t> from the Gravity Based Penalty for </a:t>
            </a:r>
            <a:r>
              <a:rPr lang="en-US" sz="3000" b="1" dirty="0" smtClean="0">
                <a:solidFill>
                  <a:srgbClr val="00B050"/>
                </a:solidFill>
              </a:rPr>
              <a:t>“good faith” </a:t>
            </a:r>
            <a:r>
              <a:rPr lang="en-US" sz="3000" dirty="0" smtClean="0"/>
              <a:t>depending on the quality and effectiveness of the company’s safety and health management program (see VOSH FOM, Chapter 11).</a:t>
            </a:r>
          </a:p>
          <a:p>
            <a:pPr marL="457200" indent="-457200">
              <a:buFont typeface="Arial" panose="020B0604020202020204" pitchFamily="34" charset="0"/>
              <a:buChar char="•"/>
            </a:pPr>
            <a:r>
              <a:rPr lang="en-US" sz="3000" dirty="0" smtClean="0"/>
              <a:t>Recommended Practices for Safety and </a:t>
            </a:r>
            <a:r>
              <a:rPr lang="en-US" sz="3000" dirty="0"/>
              <a:t>Health Programs:  </a:t>
            </a:r>
            <a:r>
              <a:rPr lang="en-US" sz="3000" dirty="0">
                <a:hlinkClick r:id="rId2"/>
              </a:rPr>
              <a:t>https://www.osha.gov/shpguidelines</a:t>
            </a:r>
            <a:r>
              <a:rPr lang="en-US" sz="3000" dirty="0" smtClean="0">
                <a:hlinkClick r:id="rId2"/>
              </a:rPr>
              <a:t>/</a:t>
            </a:r>
            <a:endParaRPr lang="en-US" sz="3000" dirty="0" smtClean="0"/>
          </a:p>
          <a:p>
            <a:pPr marL="457200" indent="-457200">
              <a:buFont typeface="Arial" panose="020B0604020202020204" pitchFamily="34" charset="0"/>
              <a:buChar char="•"/>
            </a:pPr>
            <a:endParaRPr lang="en-US" sz="3000" dirty="0" smtClean="0"/>
          </a:p>
          <a:p>
            <a:pPr marL="457200" indent="-457200">
              <a:buFont typeface="Arial" panose="020B0604020202020204" pitchFamily="34" charset="0"/>
              <a:buChar char="•"/>
            </a:pPr>
            <a:endParaRPr lang="en-US" sz="3000" dirty="0" smtClean="0"/>
          </a:p>
        </p:txBody>
      </p:sp>
    </p:spTree>
    <p:extLst>
      <p:ext uri="{BB962C8B-B14F-4D97-AF65-F5344CB8AC3E}">
        <p14:creationId xmlns:p14="http://schemas.microsoft.com/office/powerpoint/2010/main" val="40157370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Maximum Penalty Increase</a:t>
            </a:r>
            <a:endParaRPr lang="en-US" sz="4000" dirty="0"/>
          </a:p>
        </p:txBody>
      </p:sp>
      <p:sp>
        <p:nvSpPr>
          <p:cNvPr id="3" name="Subtitle 2"/>
          <p:cNvSpPr>
            <a:spLocks noGrp="1"/>
          </p:cNvSpPr>
          <p:nvPr>
            <p:ph type="subTitle" idx="1"/>
          </p:nvPr>
        </p:nvSpPr>
        <p:spPr>
          <a:xfrm>
            <a:off x="685800" y="1676400"/>
            <a:ext cx="7315200" cy="4876800"/>
          </a:xfrm>
        </p:spPr>
        <p:txBody>
          <a:bodyPr>
            <a:noAutofit/>
          </a:bodyPr>
          <a:lstStyle/>
          <a:p>
            <a:pPr marL="457200" indent="-457200">
              <a:buFont typeface="Arial" panose="020B0604020202020204" pitchFamily="34" charset="0"/>
              <a:buChar char="•"/>
            </a:pPr>
            <a:r>
              <a:rPr lang="en-US" sz="2800" dirty="0" smtClean="0"/>
              <a:t>Federal OSHA (Occupational Safety and Health Administration) maximum statutory penalties were last increased in 1990, and the VOSH program followed suit in 1991.</a:t>
            </a:r>
          </a:p>
          <a:p>
            <a:pPr marL="457200" indent="-457200">
              <a:buFont typeface="Arial" panose="020B0604020202020204" pitchFamily="34" charset="0"/>
              <a:buChar char="•"/>
            </a:pPr>
            <a:r>
              <a:rPr lang="en-US" sz="2800" dirty="0" smtClean="0"/>
              <a:t>In the succeeding 25 years, the consumer price index (CPI)(i.e. inflation) had increased 78.15%.</a:t>
            </a:r>
          </a:p>
          <a:p>
            <a:pPr marL="457200" indent="-457200">
              <a:buFont typeface="Arial" panose="020B0604020202020204" pitchFamily="34" charset="0"/>
              <a:buChar char="•"/>
            </a:pPr>
            <a:r>
              <a:rPr lang="en-US" sz="2800" dirty="0" smtClean="0"/>
              <a:t>The Federal Civil Penalties Inflation Adjustment Improvements Act of 2015 ties OSHA penalties to the CPI-Urban (CPI-U).</a:t>
            </a:r>
          </a:p>
          <a:p>
            <a:endParaRPr lang="en-US" sz="2800" dirty="0"/>
          </a:p>
          <a:p>
            <a:endParaRPr lang="en-US" sz="2800" dirty="0"/>
          </a:p>
        </p:txBody>
      </p:sp>
    </p:spTree>
    <p:extLst>
      <p:ext uri="{BB962C8B-B14F-4D97-AF65-F5344CB8AC3E}">
        <p14:creationId xmlns:p14="http://schemas.microsoft.com/office/powerpoint/2010/main" val="26228473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a:t>VOSH Penalty Reduction Factors</a:t>
            </a:r>
          </a:p>
        </p:txBody>
      </p:sp>
      <p:sp>
        <p:nvSpPr>
          <p:cNvPr id="3" name="Subtitle 2"/>
          <p:cNvSpPr>
            <a:spLocks noGrp="1"/>
          </p:cNvSpPr>
          <p:nvPr>
            <p:ph type="subTitle" idx="1"/>
          </p:nvPr>
        </p:nvSpPr>
        <p:spPr>
          <a:xfrm>
            <a:off x="685800" y="2057400"/>
            <a:ext cx="7315200" cy="3962400"/>
          </a:xfrm>
        </p:spPr>
        <p:txBody>
          <a:bodyPr>
            <a:noAutofit/>
          </a:bodyPr>
          <a:lstStyle/>
          <a:p>
            <a:pPr marL="457200" indent="-457200">
              <a:buFont typeface="Arial" panose="020B0604020202020204" pitchFamily="34" charset="0"/>
              <a:buChar char="•"/>
            </a:pPr>
            <a:r>
              <a:rPr lang="en-US" sz="3000" dirty="0" smtClean="0"/>
              <a:t>An employer can receive up to a </a:t>
            </a:r>
            <a:r>
              <a:rPr lang="en-US" sz="3000" b="1" dirty="0" smtClean="0">
                <a:solidFill>
                  <a:srgbClr val="00B050"/>
                </a:solidFill>
              </a:rPr>
              <a:t>10% reduction</a:t>
            </a:r>
            <a:r>
              <a:rPr lang="en-US" sz="3000" dirty="0" smtClean="0"/>
              <a:t> from the Gravity Based Penalty for </a:t>
            </a:r>
            <a:r>
              <a:rPr lang="en-US" sz="3000" b="1" dirty="0" smtClean="0">
                <a:solidFill>
                  <a:srgbClr val="00B050"/>
                </a:solidFill>
              </a:rPr>
              <a:t>“history” </a:t>
            </a:r>
            <a:r>
              <a:rPr lang="en-US" sz="3000" dirty="0" smtClean="0"/>
              <a:t>of previous violations (see VOSH FOM, Chapter 11 for criteria).</a:t>
            </a:r>
          </a:p>
          <a:p>
            <a:pPr marL="457200" indent="-457200">
              <a:buFont typeface="Arial" panose="020B0604020202020204" pitchFamily="34" charset="0"/>
              <a:buChar char="•"/>
            </a:pPr>
            <a:r>
              <a:rPr lang="en-US" sz="3000" dirty="0">
                <a:hlinkClick r:id="rId2"/>
              </a:rPr>
              <a:t>http://</a:t>
            </a:r>
            <a:r>
              <a:rPr lang="en-US" sz="3000" dirty="0" smtClean="0">
                <a:hlinkClick r:id="rId2"/>
              </a:rPr>
              <a:t>townhall.virginia.gov/L/ViewGDoc.cfm?gdid=5354</a:t>
            </a:r>
            <a:endParaRPr lang="en-US" sz="3000" dirty="0" smtClean="0"/>
          </a:p>
          <a:p>
            <a:endParaRPr lang="en-US" sz="3000" dirty="0"/>
          </a:p>
          <a:p>
            <a:pPr marL="457200" indent="-457200">
              <a:buFont typeface="Arial" panose="020B0604020202020204" pitchFamily="34" charset="0"/>
              <a:buChar char="•"/>
            </a:pPr>
            <a:endParaRPr lang="en-US" sz="3000" dirty="0" smtClean="0"/>
          </a:p>
          <a:p>
            <a:pPr marL="457200" indent="-457200">
              <a:buFont typeface="Arial" panose="020B0604020202020204" pitchFamily="34" charset="0"/>
              <a:buChar char="•"/>
            </a:pPr>
            <a:endParaRPr lang="en-US" sz="3000" dirty="0" smtClean="0"/>
          </a:p>
          <a:p>
            <a:pPr marL="457200" indent="-457200">
              <a:buFont typeface="Arial" panose="020B0604020202020204" pitchFamily="34" charset="0"/>
              <a:buChar char="•"/>
            </a:pPr>
            <a:endParaRPr lang="en-US" sz="3000" dirty="0" smtClean="0"/>
          </a:p>
          <a:p>
            <a:pPr marL="457200" indent="-457200">
              <a:buFont typeface="Arial" panose="020B0604020202020204" pitchFamily="34" charset="0"/>
              <a:buChar char="•"/>
            </a:pPr>
            <a:endParaRPr lang="en-US" sz="3000" dirty="0" smtClean="0"/>
          </a:p>
        </p:txBody>
      </p:sp>
    </p:spTree>
    <p:extLst>
      <p:ext uri="{BB962C8B-B14F-4D97-AF65-F5344CB8AC3E}">
        <p14:creationId xmlns:p14="http://schemas.microsoft.com/office/powerpoint/2010/main" val="21242121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Penalty Increase</a:t>
            </a:r>
            <a:endParaRPr lang="en-US" sz="4000" dirty="0"/>
          </a:p>
        </p:txBody>
      </p:sp>
      <p:sp>
        <p:nvSpPr>
          <p:cNvPr id="3" name="Subtitle 2"/>
          <p:cNvSpPr>
            <a:spLocks noGrp="1"/>
          </p:cNvSpPr>
          <p:nvPr>
            <p:ph type="subTitle" idx="1"/>
          </p:nvPr>
        </p:nvSpPr>
        <p:spPr>
          <a:xfrm>
            <a:off x="685800" y="1676400"/>
            <a:ext cx="7315200" cy="4648200"/>
          </a:xfrm>
        </p:spPr>
        <p:txBody>
          <a:bodyPr>
            <a:noAutofit/>
          </a:bodyPr>
          <a:lstStyle/>
          <a:p>
            <a:pPr marL="457200" indent="-457200">
              <a:buFont typeface="Arial" panose="020B0604020202020204" pitchFamily="34" charset="0"/>
              <a:buChar char="•"/>
            </a:pPr>
            <a:r>
              <a:rPr lang="en-US" sz="3000" dirty="0" smtClean="0"/>
              <a:t>VOSH is monitored on an annual basis by federal OSHA on, among other things, a comparison of VOSH average assessed/final penalties to those of OSHA.</a:t>
            </a:r>
          </a:p>
          <a:p>
            <a:pPr marL="457200" indent="-457200">
              <a:buFont typeface="Arial" panose="020B0604020202020204" pitchFamily="34" charset="0"/>
              <a:buChar char="•"/>
            </a:pPr>
            <a:r>
              <a:rPr lang="en-US" sz="3000" dirty="0" smtClean="0"/>
              <a:t>When VOSH average penalties fall outside a range of +/- 25% of OSHA average penalties, OSHA will conduct more intensive monitoring to evaluate the effectiveness of VOSH penalty calculation procedures.</a:t>
            </a:r>
            <a:endParaRPr lang="en-US" sz="3000" dirty="0"/>
          </a:p>
        </p:txBody>
      </p:sp>
    </p:spTree>
    <p:extLst>
      <p:ext uri="{BB962C8B-B14F-4D97-AF65-F5344CB8AC3E}">
        <p14:creationId xmlns:p14="http://schemas.microsoft.com/office/powerpoint/2010/main" val="37187271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Penalty Increase</a:t>
            </a:r>
            <a:endParaRPr lang="en-US" sz="4000" dirty="0"/>
          </a:p>
        </p:txBody>
      </p:sp>
      <p:sp>
        <p:nvSpPr>
          <p:cNvPr id="3" name="Subtitle 2"/>
          <p:cNvSpPr>
            <a:spLocks noGrp="1"/>
          </p:cNvSpPr>
          <p:nvPr>
            <p:ph type="subTitle" idx="1"/>
          </p:nvPr>
        </p:nvSpPr>
        <p:spPr>
          <a:xfrm>
            <a:off x="457200" y="2133600"/>
            <a:ext cx="7543800" cy="4191000"/>
          </a:xfrm>
        </p:spPr>
        <p:txBody>
          <a:bodyPr>
            <a:noAutofit/>
          </a:bodyPr>
          <a:lstStyle/>
          <a:p>
            <a:pPr marL="457200" indent="-457200">
              <a:buFont typeface="Arial" panose="020B0604020202020204" pitchFamily="34" charset="0"/>
              <a:buChar char="•"/>
            </a:pPr>
            <a:r>
              <a:rPr lang="en-US" sz="3000" dirty="0" smtClean="0"/>
              <a:t>When VOSH revises it’s maximum penalty levels </a:t>
            </a:r>
            <a:r>
              <a:rPr lang="en-US" sz="3000" dirty="0"/>
              <a:t>each </a:t>
            </a:r>
            <a:r>
              <a:rPr lang="en-US" sz="3000" dirty="0" smtClean="0"/>
              <a:t>year in accordance with the CPI-U as required by statute, VOSH intends to increase its Gravity Based Penalty (GBP) penalty chart </a:t>
            </a:r>
            <a:r>
              <a:rPr lang="en-US" sz="3000" dirty="0"/>
              <a:t>values </a:t>
            </a:r>
            <a:r>
              <a:rPr lang="en-US" sz="3000" dirty="0" smtClean="0"/>
              <a:t>by </a:t>
            </a:r>
            <a:r>
              <a:rPr lang="en-US" sz="3000" dirty="0"/>
              <a:t>5% </a:t>
            </a:r>
            <a:r>
              <a:rPr lang="en-US" sz="3000" dirty="0" smtClean="0"/>
              <a:t>annually until VOSH can meet the +/-25% OSHA criteria referenced above.  </a:t>
            </a:r>
          </a:p>
        </p:txBody>
      </p:sp>
    </p:spTree>
    <p:extLst>
      <p:ext uri="{BB962C8B-B14F-4D97-AF65-F5344CB8AC3E}">
        <p14:creationId xmlns:p14="http://schemas.microsoft.com/office/powerpoint/2010/main" val="37516966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 </a:t>
            </a:r>
            <a:br>
              <a:rPr lang="en-US" sz="4000" dirty="0" smtClean="0"/>
            </a:br>
            <a:r>
              <a:rPr lang="en-US" sz="4000" dirty="0" smtClean="0"/>
              <a:t>VOSH Emphasis on Employee Protection</a:t>
            </a:r>
            <a:endParaRPr lang="en-US" sz="4000" dirty="0"/>
          </a:p>
        </p:txBody>
      </p:sp>
      <p:sp>
        <p:nvSpPr>
          <p:cNvPr id="3" name="Subtitle 2"/>
          <p:cNvSpPr>
            <a:spLocks noGrp="1"/>
          </p:cNvSpPr>
          <p:nvPr>
            <p:ph type="subTitle" idx="1"/>
          </p:nvPr>
        </p:nvSpPr>
        <p:spPr>
          <a:xfrm>
            <a:off x="457200" y="2057400"/>
            <a:ext cx="7543800" cy="4267200"/>
          </a:xfrm>
        </p:spPr>
        <p:txBody>
          <a:bodyPr>
            <a:noAutofit/>
          </a:bodyPr>
          <a:lstStyle/>
          <a:p>
            <a:r>
              <a:rPr lang="en-US" sz="3200" dirty="0" smtClean="0"/>
              <a:t>From </a:t>
            </a:r>
            <a:r>
              <a:rPr lang="en-US" sz="3200" dirty="0"/>
              <a:t>an employee protection </a:t>
            </a:r>
            <a:r>
              <a:rPr lang="en-US" sz="3200" dirty="0" smtClean="0"/>
              <a:t>standpoint:</a:t>
            </a:r>
          </a:p>
          <a:p>
            <a:pPr marL="457200" indent="-457200">
              <a:buFont typeface="Arial" panose="020B0604020202020204" pitchFamily="34" charset="0"/>
              <a:buChar char="•"/>
            </a:pPr>
            <a:r>
              <a:rPr lang="en-US" sz="3200" dirty="0" smtClean="0"/>
              <a:t>Hazards related to the cause of a fatal </a:t>
            </a:r>
            <a:r>
              <a:rPr lang="en-US" sz="3200" dirty="0"/>
              <a:t>accident </a:t>
            </a:r>
            <a:r>
              <a:rPr lang="en-US" sz="3200" dirty="0" smtClean="0"/>
              <a:t>will </a:t>
            </a:r>
            <a:r>
              <a:rPr lang="en-US" sz="3200" dirty="0"/>
              <a:t>continue to result in the </a:t>
            </a:r>
            <a:r>
              <a:rPr lang="en-US" sz="3200" dirty="0" smtClean="0"/>
              <a:t>  issuance of the maximum </a:t>
            </a:r>
            <a:r>
              <a:rPr lang="en-US" sz="3200" dirty="0"/>
              <a:t>statutory </a:t>
            </a:r>
            <a:r>
              <a:rPr lang="en-US" sz="3200" dirty="0" smtClean="0"/>
              <a:t>proposed penalty for the type of violation cited (serious, willful, repeat).</a:t>
            </a:r>
          </a:p>
          <a:p>
            <a:r>
              <a:rPr lang="en-US" sz="3200" dirty="0" smtClean="0"/>
              <a:t> </a:t>
            </a:r>
          </a:p>
          <a:p>
            <a:endParaRPr lang="en-US" sz="3200" dirty="0"/>
          </a:p>
        </p:txBody>
      </p:sp>
    </p:spTree>
    <p:extLst>
      <p:ext uri="{BB962C8B-B14F-4D97-AF65-F5344CB8AC3E}">
        <p14:creationId xmlns:p14="http://schemas.microsoft.com/office/powerpoint/2010/main" val="12303320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 </a:t>
            </a:r>
            <a:br>
              <a:rPr lang="en-US" sz="4000" dirty="0" smtClean="0"/>
            </a:br>
            <a:r>
              <a:rPr lang="en-US" sz="4000" dirty="0" smtClean="0"/>
              <a:t>VOSH Emphasis on Employee Protection</a:t>
            </a:r>
            <a:endParaRPr lang="en-US" sz="4000" dirty="0"/>
          </a:p>
        </p:txBody>
      </p:sp>
      <p:sp>
        <p:nvSpPr>
          <p:cNvPr id="3" name="Subtitle 2"/>
          <p:cNvSpPr>
            <a:spLocks noGrp="1"/>
          </p:cNvSpPr>
          <p:nvPr>
            <p:ph type="subTitle" idx="1"/>
          </p:nvPr>
        </p:nvSpPr>
        <p:spPr>
          <a:xfrm>
            <a:off x="457200" y="1676400"/>
            <a:ext cx="7543800" cy="4648200"/>
          </a:xfrm>
        </p:spPr>
        <p:txBody>
          <a:bodyPr>
            <a:noAutofit/>
          </a:bodyPr>
          <a:lstStyle/>
          <a:p>
            <a:pPr marL="457200" indent="-457200">
              <a:buFont typeface="Arial" panose="020B0604020202020204" pitchFamily="34" charset="0"/>
              <a:buChar char="•"/>
            </a:pPr>
            <a:r>
              <a:rPr lang="en-US" sz="3200" dirty="0" smtClean="0"/>
              <a:t>VOSH Gravity Based Penalty levels will continue to be higher than that of federal OSHA in some areas (e.g., High </a:t>
            </a:r>
            <a:r>
              <a:rPr lang="en-US" sz="3200" dirty="0"/>
              <a:t>Severity/High </a:t>
            </a:r>
            <a:r>
              <a:rPr lang="en-US" sz="3200" dirty="0" smtClean="0"/>
              <a:t>Probability GBP) in an effort to encourage employers to prevent the occurrence of the most serious hazards that are likely to cause death or serious physical harm/ permanent disability to employees.</a:t>
            </a:r>
            <a:r>
              <a:rPr lang="en-US" sz="3200" dirty="0"/>
              <a:t>  </a:t>
            </a:r>
            <a:endParaRPr lang="en-US" sz="3200" dirty="0" smtClean="0"/>
          </a:p>
          <a:p>
            <a:endParaRPr lang="en-US" sz="3200" dirty="0"/>
          </a:p>
        </p:txBody>
      </p:sp>
    </p:spTree>
    <p:extLst>
      <p:ext uri="{BB962C8B-B14F-4D97-AF65-F5344CB8AC3E}">
        <p14:creationId xmlns:p14="http://schemas.microsoft.com/office/powerpoint/2010/main" val="544598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 </a:t>
            </a:r>
            <a:br>
              <a:rPr lang="en-US" sz="4000" dirty="0" smtClean="0"/>
            </a:br>
            <a:r>
              <a:rPr lang="en-US" sz="4000" dirty="0" smtClean="0"/>
              <a:t>VOSH Emphasis on Employee Protection</a:t>
            </a:r>
            <a:endParaRPr lang="en-US" sz="4000" dirty="0"/>
          </a:p>
        </p:txBody>
      </p:sp>
      <p:sp>
        <p:nvSpPr>
          <p:cNvPr id="3" name="Subtitle 2"/>
          <p:cNvSpPr>
            <a:spLocks noGrp="1"/>
          </p:cNvSpPr>
          <p:nvPr>
            <p:ph type="subTitle" idx="1"/>
          </p:nvPr>
        </p:nvSpPr>
        <p:spPr>
          <a:xfrm>
            <a:off x="457200" y="2133600"/>
            <a:ext cx="7543800" cy="4191000"/>
          </a:xfrm>
        </p:spPr>
        <p:txBody>
          <a:bodyPr>
            <a:noAutofit/>
          </a:bodyPr>
          <a:lstStyle/>
          <a:p>
            <a:pPr marL="457200" indent="-457200">
              <a:buFont typeface="Arial" panose="020B0604020202020204" pitchFamily="34" charset="0"/>
              <a:buChar char="•"/>
            </a:pPr>
            <a:r>
              <a:rPr lang="en-US" sz="3200" b="1" dirty="0" smtClean="0"/>
              <a:t>New for July 1, 2017:  </a:t>
            </a:r>
            <a:r>
              <a:rPr lang="en-US" sz="3200" dirty="0" smtClean="0"/>
              <a:t>VOSH will treat </a:t>
            </a:r>
            <a:r>
              <a:rPr lang="en-US" sz="3200" dirty="0"/>
              <a:t>violations that cause serious, but non-fatal injuries or illnesses </a:t>
            </a:r>
            <a:r>
              <a:rPr lang="en-US" sz="3200" dirty="0" smtClean="0"/>
              <a:t>in the same manner as fatality-related violations – </a:t>
            </a:r>
            <a:r>
              <a:rPr lang="en-US" sz="3200" dirty="0"/>
              <a:t>the statutory maximum </a:t>
            </a:r>
            <a:r>
              <a:rPr lang="en-US" sz="3200" dirty="0" smtClean="0"/>
              <a:t>proposed penalty </a:t>
            </a:r>
            <a:r>
              <a:rPr lang="en-US" sz="3200" dirty="0"/>
              <a:t>will be </a:t>
            </a:r>
            <a:r>
              <a:rPr lang="en-US" sz="3200" dirty="0" smtClean="0"/>
              <a:t>issued for the type of violation cited (serious, willful, repeat).</a:t>
            </a:r>
            <a:r>
              <a:rPr lang="en-US" sz="3200" dirty="0"/>
              <a:t>  </a:t>
            </a:r>
            <a:endParaRPr lang="en-US" sz="3200" dirty="0" smtClean="0"/>
          </a:p>
          <a:p>
            <a:endParaRPr lang="en-US" sz="3200" dirty="0"/>
          </a:p>
        </p:txBody>
      </p:sp>
    </p:spTree>
    <p:extLst>
      <p:ext uri="{BB962C8B-B14F-4D97-AF65-F5344CB8AC3E}">
        <p14:creationId xmlns:p14="http://schemas.microsoft.com/office/powerpoint/2010/main" val="1364110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a:t>VOSH Emphasis on Employee Protection</a:t>
            </a:r>
          </a:p>
        </p:txBody>
      </p:sp>
      <p:sp>
        <p:nvSpPr>
          <p:cNvPr id="3" name="Subtitle 2"/>
          <p:cNvSpPr>
            <a:spLocks noGrp="1"/>
          </p:cNvSpPr>
          <p:nvPr>
            <p:ph type="subTitle" idx="1"/>
          </p:nvPr>
        </p:nvSpPr>
        <p:spPr>
          <a:xfrm>
            <a:off x="685800" y="2133600"/>
            <a:ext cx="7315200" cy="4191000"/>
          </a:xfrm>
        </p:spPr>
        <p:txBody>
          <a:bodyPr>
            <a:noAutofit/>
          </a:bodyPr>
          <a:lstStyle/>
          <a:p>
            <a:pPr marL="457200" indent="-457200">
              <a:buFont typeface="Arial" panose="020B0604020202020204" pitchFamily="34" charset="0"/>
              <a:buChar char="•"/>
            </a:pPr>
            <a:r>
              <a:rPr lang="en-US" sz="3200" b="1" dirty="0"/>
              <a:t>New for July 1, 2017</a:t>
            </a:r>
            <a:r>
              <a:rPr lang="en-US" sz="3200" b="1" dirty="0" smtClean="0"/>
              <a:t>:  </a:t>
            </a:r>
            <a:r>
              <a:rPr lang="en-US" sz="3200" dirty="0" smtClean="0"/>
              <a:t>When </a:t>
            </a:r>
            <a:r>
              <a:rPr lang="en-US" sz="3200" dirty="0"/>
              <a:t>employers engage in </a:t>
            </a:r>
            <a:r>
              <a:rPr lang="en-US" sz="3200" dirty="0" smtClean="0"/>
              <a:t>alleged willful </a:t>
            </a:r>
            <a:r>
              <a:rPr lang="en-US" sz="3200" dirty="0"/>
              <a:t>conduct, </a:t>
            </a:r>
            <a:r>
              <a:rPr lang="en-US" sz="3200" dirty="0" smtClean="0"/>
              <a:t>the VOSH </a:t>
            </a:r>
            <a:r>
              <a:rPr lang="en-US" sz="3200" dirty="0"/>
              <a:t>penalty </a:t>
            </a:r>
            <a:r>
              <a:rPr lang="en-US" sz="3200" dirty="0" smtClean="0"/>
              <a:t>table </a:t>
            </a:r>
            <a:r>
              <a:rPr lang="en-US" sz="3200" dirty="0"/>
              <a:t>provides for near universal higher penalties than what </a:t>
            </a:r>
            <a:r>
              <a:rPr lang="en-US" sz="3200" dirty="0" smtClean="0"/>
              <a:t>the employer would </a:t>
            </a:r>
            <a:r>
              <a:rPr lang="en-US" sz="3200" dirty="0"/>
              <a:t>receive under OSHA’s penalty chart.  </a:t>
            </a:r>
          </a:p>
          <a:p>
            <a:pPr marL="457200" indent="-457200">
              <a:buFont typeface="Arial" panose="020B0604020202020204" pitchFamily="34" charset="0"/>
              <a:buChar char="•"/>
            </a:pPr>
            <a:endParaRPr lang="en-US" sz="3200" dirty="0"/>
          </a:p>
        </p:txBody>
      </p:sp>
    </p:spTree>
    <p:extLst>
      <p:ext uri="{BB962C8B-B14F-4D97-AF65-F5344CB8AC3E}">
        <p14:creationId xmlns:p14="http://schemas.microsoft.com/office/powerpoint/2010/main" val="28597203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Minimum Penalties</a:t>
            </a:r>
            <a:endParaRPr lang="en-US" sz="4000" dirty="0"/>
          </a:p>
        </p:txBody>
      </p:sp>
      <p:sp>
        <p:nvSpPr>
          <p:cNvPr id="3" name="Subtitle 2"/>
          <p:cNvSpPr>
            <a:spLocks noGrp="1"/>
          </p:cNvSpPr>
          <p:nvPr>
            <p:ph type="subTitle" idx="1"/>
          </p:nvPr>
        </p:nvSpPr>
        <p:spPr>
          <a:xfrm>
            <a:off x="685800" y="2133600"/>
            <a:ext cx="7315200" cy="4191000"/>
          </a:xfrm>
        </p:spPr>
        <p:txBody>
          <a:bodyPr>
            <a:noAutofit/>
          </a:bodyPr>
          <a:lstStyle/>
          <a:p>
            <a:r>
              <a:rPr lang="en-US" sz="3200" dirty="0" smtClean="0"/>
              <a:t>Other changes:</a:t>
            </a:r>
          </a:p>
          <a:p>
            <a:pPr marL="457200" indent="-457200">
              <a:buFont typeface="Arial" panose="020B0604020202020204" pitchFamily="34" charset="0"/>
              <a:buChar char="•"/>
            </a:pPr>
            <a:r>
              <a:rPr lang="en-US" sz="3200" dirty="0" smtClean="0"/>
              <a:t>The </a:t>
            </a:r>
            <a:r>
              <a:rPr lang="en-US" sz="3200" dirty="0"/>
              <a:t>minimum penalty for </a:t>
            </a:r>
            <a:r>
              <a:rPr lang="en-US" sz="3200" dirty="0" smtClean="0"/>
              <a:t>a serious violation </a:t>
            </a:r>
            <a:r>
              <a:rPr lang="en-US" sz="3200" dirty="0"/>
              <a:t>will increase 100% from $300.00 to $600.00, but will still be lower than OSHA’s current value of $906.00.</a:t>
            </a:r>
          </a:p>
          <a:p>
            <a:pPr marL="457200" indent="-457200">
              <a:buFont typeface="Arial" panose="020B0604020202020204" pitchFamily="34" charset="0"/>
              <a:buChar char="•"/>
            </a:pPr>
            <a:endParaRPr lang="en-US" sz="3200" dirty="0"/>
          </a:p>
        </p:txBody>
      </p:sp>
    </p:spTree>
    <p:extLst>
      <p:ext uri="{BB962C8B-B14F-4D97-AF65-F5344CB8AC3E}">
        <p14:creationId xmlns:p14="http://schemas.microsoft.com/office/powerpoint/2010/main" val="24469251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Minimum Penalties</a:t>
            </a:r>
            <a:endParaRPr lang="en-US" sz="4000" dirty="0"/>
          </a:p>
        </p:txBody>
      </p:sp>
      <p:sp>
        <p:nvSpPr>
          <p:cNvPr id="3" name="Subtitle 2"/>
          <p:cNvSpPr>
            <a:spLocks noGrp="1"/>
          </p:cNvSpPr>
          <p:nvPr>
            <p:ph type="subTitle" idx="1"/>
          </p:nvPr>
        </p:nvSpPr>
        <p:spPr>
          <a:xfrm>
            <a:off x="685800" y="2209800"/>
            <a:ext cx="7315200" cy="4114800"/>
          </a:xfrm>
        </p:spPr>
        <p:txBody>
          <a:bodyPr>
            <a:noAutofit/>
          </a:bodyPr>
          <a:lstStyle/>
          <a:p>
            <a:r>
              <a:rPr lang="en-US" sz="3200" dirty="0" smtClean="0"/>
              <a:t>Other changes:</a:t>
            </a:r>
          </a:p>
          <a:p>
            <a:pPr marL="457200" indent="-457200">
              <a:buFont typeface="Arial" panose="020B0604020202020204" pitchFamily="34" charset="0"/>
              <a:buChar char="•"/>
            </a:pPr>
            <a:r>
              <a:rPr lang="en-US" sz="3200" dirty="0" smtClean="0"/>
              <a:t>The </a:t>
            </a:r>
            <a:r>
              <a:rPr lang="en-US" sz="3200" dirty="0"/>
              <a:t>minimum penalty for </a:t>
            </a:r>
            <a:r>
              <a:rPr lang="en-US" sz="3200" dirty="0" smtClean="0"/>
              <a:t>a willful violation </a:t>
            </a:r>
            <a:r>
              <a:rPr lang="en-US" sz="3200" dirty="0"/>
              <a:t>will increase from $5,000.00 to $10,000.00 and will be higher than OSHA’s current value of $9,054.00.</a:t>
            </a:r>
          </a:p>
          <a:p>
            <a:r>
              <a:rPr lang="en-US" sz="3200" dirty="0"/>
              <a:t> </a:t>
            </a:r>
          </a:p>
          <a:p>
            <a:pPr marL="457200" indent="-457200">
              <a:buFont typeface="Arial" panose="020B0604020202020204" pitchFamily="34" charset="0"/>
              <a:buChar char="•"/>
            </a:pPr>
            <a:endParaRPr lang="en-US" sz="3200" dirty="0"/>
          </a:p>
        </p:txBody>
      </p:sp>
    </p:spTree>
    <p:extLst>
      <p:ext uri="{BB962C8B-B14F-4D97-AF65-F5344CB8AC3E}">
        <p14:creationId xmlns:p14="http://schemas.microsoft.com/office/powerpoint/2010/main" val="23759265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How to Avoid </a:t>
            </a:r>
            <a:br>
              <a:rPr lang="en-US" sz="4000" dirty="0" smtClean="0"/>
            </a:br>
            <a:r>
              <a:rPr lang="en-US" sz="4000" dirty="0" smtClean="0"/>
              <a:t>VOSH Penalties</a:t>
            </a:r>
            <a:endParaRPr lang="en-US" sz="4000" dirty="0"/>
          </a:p>
        </p:txBody>
      </p:sp>
      <p:sp>
        <p:nvSpPr>
          <p:cNvPr id="3" name="Subtitle 2"/>
          <p:cNvSpPr>
            <a:spLocks noGrp="1"/>
          </p:cNvSpPr>
          <p:nvPr>
            <p:ph type="subTitle" idx="1"/>
          </p:nvPr>
        </p:nvSpPr>
        <p:spPr>
          <a:xfrm>
            <a:off x="685800" y="1981200"/>
            <a:ext cx="7315200" cy="3810000"/>
          </a:xfrm>
        </p:spPr>
        <p:txBody>
          <a:bodyPr>
            <a:noAutofit/>
          </a:bodyPr>
          <a:lstStyle/>
          <a:p>
            <a:pPr marL="457200" indent="-457200">
              <a:buFont typeface="Arial" panose="020B0604020202020204" pitchFamily="34" charset="0"/>
              <a:buChar char="•"/>
            </a:pPr>
            <a:r>
              <a:rPr lang="en-US" sz="3200" dirty="0" smtClean="0"/>
              <a:t>The best way for employers to avoid exposure to increased VOSH penalties is to proactively address workplace hazards before a VOSH inspector shows up at the work site:</a:t>
            </a:r>
          </a:p>
          <a:p>
            <a:pPr algn="ctr"/>
            <a:r>
              <a:rPr lang="en-US" sz="3200" b="1" dirty="0" smtClean="0">
                <a:solidFill>
                  <a:srgbClr val="00B050"/>
                </a:solidFill>
              </a:rPr>
              <a:t>CONTACT THE VOSH CONSULTATION SERVICES DIVISION</a:t>
            </a:r>
            <a:r>
              <a:rPr lang="en-US" sz="3200" dirty="0"/>
              <a:t> </a:t>
            </a:r>
          </a:p>
          <a:p>
            <a:pPr marL="457200" indent="-457200">
              <a:buFont typeface="Arial" panose="020B0604020202020204" pitchFamily="34" charset="0"/>
              <a:buChar char="•"/>
            </a:pPr>
            <a:endParaRPr lang="en-US" sz="3200" dirty="0"/>
          </a:p>
        </p:txBody>
      </p:sp>
    </p:spTree>
    <p:extLst>
      <p:ext uri="{BB962C8B-B14F-4D97-AF65-F5344CB8AC3E}">
        <p14:creationId xmlns:p14="http://schemas.microsoft.com/office/powerpoint/2010/main" val="3435118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Maximum Penalty Increase</a:t>
            </a:r>
            <a:endParaRPr lang="en-US" sz="4000" dirty="0"/>
          </a:p>
        </p:txBody>
      </p:sp>
      <p:sp>
        <p:nvSpPr>
          <p:cNvPr id="3" name="Subtitle 2"/>
          <p:cNvSpPr>
            <a:spLocks noGrp="1"/>
          </p:cNvSpPr>
          <p:nvPr>
            <p:ph type="subTitle" idx="1"/>
          </p:nvPr>
        </p:nvSpPr>
        <p:spPr>
          <a:xfrm>
            <a:off x="533400" y="1752600"/>
            <a:ext cx="7467600" cy="4648200"/>
          </a:xfrm>
        </p:spPr>
        <p:txBody>
          <a:bodyPr>
            <a:normAutofit lnSpcReduction="10000"/>
          </a:bodyPr>
          <a:lstStyle/>
          <a:p>
            <a:pPr marL="457200" indent="-457200">
              <a:buFont typeface="Arial" panose="020B0604020202020204" pitchFamily="34" charset="0"/>
              <a:buChar char="•"/>
            </a:pPr>
            <a:r>
              <a:rPr lang="en-US" sz="3000" dirty="0" smtClean="0"/>
              <a:t>The Department </a:t>
            </a:r>
            <a:r>
              <a:rPr lang="en-US" sz="3000" dirty="0"/>
              <a:t>proposed HB 1883 and companion </a:t>
            </a:r>
            <a:r>
              <a:rPr lang="en-US" sz="3000" dirty="0" smtClean="0"/>
              <a:t> bill SB 1542 to </a:t>
            </a:r>
            <a:r>
              <a:rPr lang="en-US" sz="3000" dirty="0"/>
              <a:t>increase the maximum </a:t>
            </a:r>
            <a:r>
              <a:rPr lang="en-US" sz="3000" dirty="0" smtClean="0"/>
              <a:t>statutory </a:t>
            </a:r>
            <a:r>
              <a:rPr lang="en-US" sz="3000" dirty="0"/>
              <a:t>VOSH civil </a:t>
            </a:r>
            <a:r>
              <a:rPr lang="en-US" sz="3000" dirty="0" smtClean="0"/>
              <a:t>penalties </a:t>
            </a:r>
            <a:r>
              <a:rPr lang="en-US" sz="3000" b="1" dirty="0" smtClean="0">
                <a:solidFill>
                  <a:srgbClr val="FF0000"/>
                </a:solidFill>
              </a:rPr>
              <a:t>by 78.15%.</a:t>
            </a:r>
            <a:r>
              <a:rPr lang="en-US" sz="3000" b="1" dirty="0" smtClean="0"/>
              <a:t>  </a:t>
            </a:r>
            <a:r>
              <a:rPr lang="en-US" sz="3000" dirty="0"/>
              <a:t>Virginia’s legislation mirrors the 2015 increase in OSHA penalties.  The legislation </a:t>
            </a:r>
            <a:r>
              <a:rPr lang="en-US" sz="3000" b="1" dirty="0"/>
              <a:t>passed </a:t>
            </a:r>
            <a:r>
              <a:rPr lang="en-US" sz="3000" b="1" dirty="0" smtClean="0"/>
              <a:t>both houses of the General Assembly by unanimous vote </a:t>
            </a:r>
            <a:r>
              <a:rPr lang="en-US" sz="3000" dirty="0"/>
              <a:t>and was signed into law.  </a:t>
            </a:r>
            <a:endParaRPr lang="en-US" sz="3000" dirty="0" smtClean="0"/>
          </a:p>
          <a:p>
            <a:pPr marL="457200" indent="-457200">
              <a:buFont typeface="Arial" panose="020B0604020202020204" pitchFamily="34" charset="0"/>
              <a:buChar char="•"/>
            </a:pPr>
            <a:r>
              <a:rPr lang="en-US" sz="3000" dirty="0" smtClean="0"/>
              <a:t>The </a:t>
            </a:r>
            <a:r>
              <a:rPr lang="en-US" sz="3000" dirty="0"/>
              <a:t>legislative history can be viewed at this </a:t>
            </a:r>
            <a:r>
              <a:rPr lang="en-US" sz="3000" dirty="0" smtClean="0"/>
              <a:t>link:</a:t>
            </a:r>
          </a:p>
          <a:p>
            <a:pPr marL="457200" indent="-457200">
              <a:buFont typeface="Arial" panose="020B0604020202020204" pitchFamily="34" charset="0"/>
              <a:buChar char="•"/>
            </a:pPr>
            <a:r>
              <a:rPr lang="en-US" u="sng" dirty="0" smtClean="0">
                <a:hlinkClick r:id="rId2"/>
              </a:rPr>
              <a:t>http</a:t>
            </a:r>
            <a:r>
              <a:rPr lang="en-US" u="sng" dirty="0">
                <a:hlinkClick r:id="rId2"/>
              </a:rPr>
              <a:t>://</a:t>
            </a:r>
            <a:r>
              <a:rPr lang="en-US" u="sng" dirty="0" smtClean="0">
                <a:hlinkClick r:id="rId2"/>
              </a:rPr>
              <a:t>lis.virginia.gov/cgi-bin/legp604.exe?171+sum+HB1883</a:t>
            </a:r>
            <a:endParaRPr lang="en-US" dirty="0"/>
          </a:p>
        </p:txBody>
      </p:sp>
    </p:spTree>
    <p:extLst>
      <p:ext uri="{BB962C8B-B14F-4D97-AF65-F5344CB8AC3E}">
        <p14:creationId xmlns:p14="http://schemas.microsoft.com/office/powerpoint/2010/main" val="26288381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543800" cy="838199"/>
          </a:xfrm>
        </p:spPr>
        <p:txBody>
          <a:bodyPr/>
          <a:lstStyle/>
          <a:p>
            <a:pPr algn="ctr"/>
            <a:r>
              <a:rPr lang="en-US" sz="4000" dirty="0" smtClean="0"/>
              <a:t> </a:t>
            </a:r>
            <a:br>
              <a:rPr lang="en-US" sz="4000" dirty="0" smtClean="0"/>
            </a:br>
            <a:r>
              <a:rPr lang="en-US" sz="3800" dirty="0" smtClean="0"/>
              <a:t>VOSH Consultation Services Division</a:t>
            </a:r>
            <a:endParaRPr lang="en-US" sz="3800" dirty="0"/>
          </a:p>
        </p:txBody>
      </p:sp>
      <p:sp>
        <p:nvSpPr>
          <p:cNvPr id="3" name="Subtitle 2"/>
          <p:cNvSpPr>
            <a:spLocks noGrp="1"/>
          </p:cNvSpPr>
          <p:nvPr>
            <p:ph type="subTitle" idx="1"/>
          </p:nvPr>
        </p:nvSpPr>
        <p:spPr>
          <a:xfrm>
            <a:off x="304800" y="1143000"/>
            <a:ext cx="7848600" cy="5410200"/>
          </a:xfrm>
        </p:spPr>
        <p:txBody>
          <a:bodyPr>
            <a:noAutofit/>
          </a:bodyPr>
          <a:lstStyle/>
          <a:p>
            <a:pPr marL="342900" indent="-342900">
              <a:buFont typeface="Arial" panose="020B0604020202020204" pitchFamily="34" charset="0"/>
              <a:buChar char="•"/>
            </a:pPr>
            <a:r>
              <a:rPr lang="en-US" sz="2200" dirty="0" smtClean="0"/>
              <a:t>The </a:t>
            </a:r>
            <a:r>
              <a:rPr lang="en-US" sz="2200" dirty="0"/>
              <a:t>Virginia Department of Labor and Industry offers </a:t>
            </a:r>
            <a:r>
              <a:rPr lang="en-US" sz="2200" b="1" dirty="0" smtClean="0">
                <a:solidFill>
                  <a:srgbClr val="00B050"/>
                </a:solidFill>
              </a:rPr>
              <a:t>free On-Site </a:t>
            </a:r>
            <a:r>
              <a:rPr lang="en-US" sz="2200" b="1" dirty="0">
                <a:solidFill>
                  <a:srgbClr val="00B050"/>
                </a:solidFill>
              </a:rPr>
              <a:t>Consultation Services</a:t>
            </a:r>
            <a:r>
              <a:rPr lang="en-US" sz="2200" dirty="0"/>
              <a:t> to help employers better understand and voluntarily comply with VOSH standards.  Priority is given to high hazard workplaces with </a:t>
            </a:r>
            <a:r>
              <a:rPr lang="en-US" sz="2200" b="1" dirty="0">
                <a:solidFill>
                  <a:srgbClr val="00B050"/>
                </a:solidFill>
              </a:rPr>
              <a:t>250 or fewer employees</a:t>
            </a:r>
            <a:r>
              <a:rPr lang="en-US" sz="2200" b="1" dirty="0">
                <a:solidFill>
                  <a:srgbClr val="FF0000"/>
                </a:solidFill>
              </a:rPr>
              <a:t> </a:t>
            </a:r>
            <a:r>
              <a:rPr lang="en-US" sz="2200" dirty="0"/>
              <a:t>and all services are offered to employers at no cost.  </a:t>
            </a:r>
            <a:endParaRPr lang="en-US" sz="2200" dirty="0" smtClean="0"/>
          </a:p>
          <a:p>
            <a:pPr marL="342900" indent="-342900">
              <a:buFont typeface="Arial" panose="020B0604020202020204" pitchFamily="34" charset="0"/>
              <a:buChar char="•"/>
            </a:pPr>
            <a:r>
              <a:rPr lang="en-US" sz="2200" dirty="0" smtClean="0"/>
              <a:t>On-Site </a:t>
            </a:r>
            <a:r>
              <a:rPr lang="en-US" sz="2200" dirty="0"/>
              <a:t>Consultation Services helps employers identify and correct potential safety and health hazards through walk-through surveys </a:t>
            </a:r>
            <a:r>
              <a:rPr lang="en-US" sz="2200" b="1" dirty="0">
                <a:solidFill>
                  <a:srgbClr val="00B050"/>
                </a:solidFill>
              </a:rPr>
              <a:t>(without citations or penalties), </a:t>
            </a:r>
            <a:r>
              <a:rPr lang="en-US" sz="2200" dirty="0"/>
              <a:t>provide abatement advice, provide on-site training, and provide </a:t>
            </a:r>
            <a:r>
              <a:rPr lang="en-US" sz="2200" b="1" dirty="0">
                <a:solidFill>
                  <a:srgbClr val="00B050"/>
                </a:solidFill>
              </a:rPr>
              <a:t>program assistance to develop safety and health programs. </a:t>
            </a:r>
            <a:r>
              <a:rPr lang="en-US" sz="2200" b="1" dirty="0">
                <a:solidFill>
                  <a:srgbClr val="FF0000"/>
                </a:solidFill>
              </a:rPr>
              <a:t> </a:t>
            </a:r>
            <a:r>
              <a:rPr lang="en-US" sz="2200" dirty="0"/>
              <a:t>Additional information about On-Site Consultation Services can be obtained by contacting the Virginia Department of Labor and Industry office closest to you at </a:t>
            </a:r>
            <a:r>
              <a:rPr lang="en-US" sz="2200" dirty="0" smtClean="0">
                <a:hlinkClick r:id="rId2"/>
              </a:rPr>
              <a:t>www.doli.virginia.gov</a:t>
            </a:r>
            <a:r>
              <a:rPr lang="en-US" sz="2200" dirty="0" smtClean="0"/>
              <a:t>  </a:t>
            </a:r>
            <a:r>
              <a:rPr lang="en-US" sz="2200" dirty="0"/>
              <a:t>or by contacting Dennis Edwards, Consultation Program Manager at (804) 786-8707 or </a:t>
            </a:r>
            <a:r>
              <a:rPr lang="en-US" sz="2200" dirty="0" smtClean="0">
                <a:hlinkClick r:id="rId3"/>
              </a:rPr>
              <a:t>Dennis.Edwards@doli.virginia.gov</a:t>
            </a:r>
            <a:r>
              <a:rPr lang="en-US" sz="2200" dirty="0" smtClean="0"/>
              <a:t>.</a:t>
            </a:r>
            <a:endParaRPr lang="en-US" sz="2200" dirty="0"/>
          </a:p>
          <a:p>
            <a:endParaRPr lang="en-US" sz="3200" dirty="0"/>
          </a:p>
          <a:p>
            <a:pPr marL="457200" indent="-457200">
              <a:buFont typeface="Arial" panose="020B0604020202020204" pitchFamily="34" charset="0"/>
              <a:buChar char="•"/>
            </a:pPr>
            <a:endParaRPr lang="en-US" sz="3200" dirty="0"/>
          </a:p>
        </p:txBody>
      </p:sp>
    </p:spTree>
    <p:extLst>
      <p:ext uri="{BB962C8B-B14F-4D97-AF65-F5344CB8AC3E}">
        <p14:creationId xmlns:p14="http://schemas.microsoft.com/office/powerpoint/2010/main" val="941016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Maximum Penalty Increase</a:t>
            </a:r>
            <a:endParaRPr lang="en-US" sz="4000" dirty="0"/>
          </a:p>
        </p:txBody>
      </p:sp>
      <p:sp>
        <p:nvSpPr>
          <p:cNvPr id="3" name="Subtitle 2"/>
          <p:cNvSpPr>
            <a:spLocks noGrp="1"/>
          </p:cNvSpPr>
          <p:nvPr>
            <p:ph type="subTitle" idx="1"/>
          </p:nvPr>
        </p:nvSpPr>
        <p:spPr>
          <a:xfrm>
            <a:off x="457200" y="1981200"/>
            <a:ext cx="7543800" cy="4724400"/>
          </a:xfrm>
        </p:spPr>
        <p:txBody>
          <a:bodyPr>
            <a:normAutofit fontScale="92500" lnSpcReduction="10000"/>
          </a:bodyPr>
          <a:lstStyle/>
          <a:p>
            <a:pPr algn="ctr"/>
            <a:r>
              <a:rPr lang="en-US" sz="3500" b="1" dirty="0" smtClean="0"/>
              <a:t>Effective date:	July 1, 2017</a:t>
            </a:r>
          </a:p>
          <a:p>
            <a:pPr algn="ctr"/>
            <a:endParaRPr lang="en-US" sz="2600" b="1" dirty="0" smtClean="0"/>
          </a:p>
          <a:p>
            <a:pPr marL="457200" indent="-457200">
              <a:buFont typeface="Arial" panose="020B0604020202020204" pitchFamily="34" charset="0"/>
              <a:buChar char="•"/>
            </a:pPr>
            <a:r>
              <a:rPr lang="en-US" sz="3800" dirty="0" smtClean="0"/>
              <a:t>The new maximum penalty levels and penalty calculation procedures apply to VOSH inspections opened on or after July 1, 2017.</a:t>
            </a:r>
          </a:p>
          <a:p>
            <a:pPr marL="457200" indent="-457200">
              <a:buFont typeface="Arial" panose="020B0604020202020204" pitchFamily="34" charset="0"/>
              <a:buChar char="•"/>
            </a:pPr>
            <a:r>
              <a:rPr lang="en-US" sz="3500" dirty="0" smtClean="0"/>
              <a:t>Penalties for inspections opened June 30, 2017 or earlier will be issued under the old maximum penalty levels.</a:t>
            </a:r>
          </a:p>
          <a:p>
            <a:endParaRPr lang="en-US" sz="2600" dirty="0" smtClean="0"/>
          </a:p>
          <a:p>
            <a:endParaRPr lang="en-US" dirty="0"/>
          </a:p>
        </p:txBody>
      </p:sp>
    </p:spTree>
    <p:extLst>
      <p:ext uri="{BB962C8B-B14F-4D97-AF65-F5344CB8AC3E}">
        <p14:creationId xmlns:p14="http://schemas.microsoft.com/office/powerpoint/2010/main" val="1490803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Maximum Penalty Increase</a:t>
            </a:r>
            <a:endParaRPr lang="en-US" sz="4000" dirty="0"/>
          </a:p>
        </p:txBody>
      </p:sp>
      <p:sp>
        <p:nvSpPr>
          <p:cNvPr id="3" name="Subtitle 2"/>
          <p:cNvSpPr>
            <a:spLocks noGrp="1"/>
          </p:cNvSpPr>
          <p:nvPr>
            <p:ph type="subTitle" idx="1"/>
          </p:nvPr>
        </p:nvSpPr>
        <p:spPr>
          <a:xfrm>
            <a:off x="685800" y="1828800"/>
            <a:ext cx="7315200" cy="4648200"/>
          </a:xfrm>
        </p:spPr>
        <p:txBody>
          <a:bodyPr>
            <a:noAutofit/>
          </a:bodyPr>
          <a:lstStyle/>
          <a:p>
            <a:r>
              <a:rPr lang="en-US" sz="3200" dirty="0" smtClean="0"/>
              <a:t>Serious				</a:t>
            </a:r>
            <a:r>
              <a:rPr lang="en-US" sz="3200" b="1" dirty="0" smtClean="0"/>
              <a:t>From</a:t>
            </a:r>
          </a:p>
          <a:p>
            <a:r>
              <a:rPr lang="en-US" sz="3200" dirty="0" smtClean="0"/>
              <a:t>and					</a:t>
            </a:r>
            <a:r>
              <a:rPr lang="en-US" sz="3200" b="1" dirty="0" smtClean="0"/>
              <a:t>$7,000 to</a:t>
            </a:r>
          </a:p>
          <a:p>
            <a:r>
              <a:rPr lang="en-US" sz="3200" dirty="0"/>
              <a:t>Other-than-serious		</a:t>
            </a:r>
            <a:r>
              <a:rPr lang="en-US" sz="3200" b="1" dirty="0">
                <a:solidFill>
                  <a:srgbClr val="FF0000"/>
                </a:solidFill>
              </a:rPr>
              <a:t>$</a:t>
            </a:r>
            <a:r>
              <a:rPr lang="en-US" sz="3200" b="1" dirty="0" smtClean="0">
                <a:solidFill>
                  <a:srgbClr val="FF0000"/>
                </a:solidFill>
              </a:rPr>
              <a:t>12,471</a:t>
            </a:r>
            <a:endParaRPr lang="en-US" sz="3200" b="1" dirty="0">
              <a:solidFill>
                <a:srgbClr val="FF0000"/>
              </a:solidFill>
            </a:endParaRPr>
          </a:p>
          <a:p>
            <a:endParaRPr lang="en-US" sz="2400" dirty="0"/>
          </a:p>
          <a:p>
            <a:r>
              <a:rPr lang="en-US" sz="3200" dirty="0" smtClean="0"/>
              <a:t>Willful				</a:t>
            </a:r>
            <a:r>
              <a:rPr lang="en-US" sz="3200" b="1" dirty="0" smtClean="0"/>
              <a:t>From</a:t>
            </a:r>
          </a:p>
          <a:p>
            <a:r>
              <a:rPr lang="en-US" sz="3200" dirty="0" smtClean="0"/>
              <a:t>and 					</a:t>
            </a:r>
            <a:r>
              <a:rPr lang="en-US" sz="3200" b="1" dirty="0" smtClean="0"/>
              <a:t>$70,000 to</a:t>
            </a:r>
          </a:p>
          <a:p>
            <a:r>
              <a:rPr lang="en-US" sz="3200" dirty="0"/>
              <a:t>Repeat				</a:t>
            </a:r>
            <a:r>
              <a:rPr lang="en-US" sz="3200" b="1" dirty="0">
                <a:solidFill>
                  <a:srgbClr val="FF0000"/>
                </a:solidFill>
              </a:rPr>
              <a:t>$</a:t>
            </a:r>
            <a:r>
              <a:rPr lang="en-US" sz="3200" b="1" dirty="0" smtClean="0">
                <a:solidFill>
                  <a:srgbClr val="FF0000"/>
                </a:solidFill>
              </a:rPr>
              <a:t>124,709</a:t>
            </a:r>
            <a:endParaRPr lang="en-US" sz="3200" b="1" dirty="0">
              <a:solidFill>
                <a:srgbClr val="FF0000"/>
              </a:solidFill>
            </a:endParaRPr>
          </a:p>
        </p:txBody>
      </p:sp>
    </p:spTree>
    <p:extLst>
      <p:ext uri="{BB962C8B-B14F-4D97-AF65-F5344CB8AC3E}">
        <p14:creationId xmlns:p14="http://schemas.microsoft.com/office/powerpoint/2010/main" val="27139019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Maximum Penalty Increase</a:t>
            </a:r>
            <a:endParaRPr lang="en-US" sz="4000" dirty="0"/>
          </a:p>
        </p:txBody>
      </p:sp>
      <p:sp>
        <p:nvSpPr>
          <p:cNvPr id="3" name="Subtitle 2"/>
          <p:cNvSpPr>
            <a:spLocks noGrp="1"/>
          </p:cNvSpPr>
          <p:nvPr>
            <p:ph type="subTitle" idx="1"/>
          </p:nvPr>
        </p:nvSpPr>
        <p:spPr>
          <a:xfrm>
            <a:off x="685800" y="2133600"/>
            <a:ext cx="7315200" cy="4191000"/>
          </a:xfrm>
        </p:spPr>
        <p:txBody>
          <a:bodyPr>
            <a:noAutofit/>
          </a:bodyPr>
          <a:lstStyle/>
          <a:p>
            <a:r>
              <a:rPr lang="en-US" sz="3200" dirty="0" smtClean="0"/>
              <a:t>Failure-to-abate			</a:t>
            </a:r>
            <a:r>
              <a:rPr lang="en-US" sz="3200" b="1" dirty="0" smtClean="0"/>
              <a:t>From</a:t>
            </a:r>
            <a:r>
              <a:rPr lang="en-US" sz="3200" dirty="0" smtClean="0"/>
              <a:t> </a:t>
            </a:r>
            <a:r>
              <a:rPr lang="en-US" sz="3200" b="1" dirty="0" smtClean="0"/>
              <a:t>$7,000 					per day</a:t>
            </a:r>
          </a:p>
          <a:p>
            <a:r>
              <a:rPr lang="en-US" sz="3200" b="1" dirty="0"/>
              <a:t>	</a:t>
            </a:r>
            <a:r>
              <a:rPr lang="en-US" sz="3200" b="1" dirty="0" smtClean="0"/>
              <a:t>				</a:t>
            </a:r>
            <a:r>
              <a:rPr lang="en-US" sz="3200" b="1" dirty="0" smtClean="0">
                <a:solidFill>
                  <a:srgbClr val="FF0000"/>
                </a:solidFill>
              </a:rPr>
              <a:t>to $12,471</a:t>
            </a:r>
          </a:p>
          <a:p>
            <a:r>
              <a:rPr lang="en-US" sz="3200" b="1" dirty="0">
                <a:solidFill>
                  <a:srgbClr val="FF0000"/>
                </a:solidFill>
              </a:rPr>
              <a:t>	</a:t>
            </a:r>
            <a:r>
              <a:rPr lang="en-US" sz="3200" b="1" dirty="0" smtClean="0">
                <a:solidFill>
                  <a:srgbClr val="FF0000"/>
                </a:solidFill>
              </a:rPr>
              <a:t>				per day</a:t>
            </a:r>
            <a:endParaRPr lang="en-US" sz="3200" b="1" dirty="0" smtClean="0">
              <a:solidFill>
                <a:srgbClr val="FF0000"/>
              </a:solidFill>
            </a:endParaRPr>
          </a:p>
          <a:p>
            <a:endParaRPr lang="en-US" sz="3200" dirty="0"/>
          </a:p>
          <a:p>
            <a:r>
              <a:rPr lang="en-US" sz="3200" dirty="0" smtClean="0"/>
              <a:t>Criminal Willful			</a:t>
            </a:r>
            <a:r>
              <a:rPr lang="en-US" sz="3200" b="1" dirty="0" smtClean="0"/>
              <a:t>$70,000</a:t>
            </a:r>
          </a:p>
          <a:p>
            <a:r>
              <a:rPr lang="en-US" sz="3200" b="1" dirty="0" smtClean="0"/>
              <a:t>[no change]</a:t>
            </a:r>
            <a:endParaRPr lang="en-US" sz="3200" b="1" dirty="0"/>
          </a:p>
        </p:txBody>
      </p:sp>
    </p:spTree>
    <p:extLst>
      <p:ext uri="{BB962C8B-B14F-4D97-AF65-F5344CB8AC3E}">
        <p14:creationId xmlns:p14="http://schemas.microsoft.com/office/powerpoint/2010/main" val="25086136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Maximum Penalty Increase</a:t>
            </a:r>
            <a:endParaRPr lang="en-US" sz="4000" dirty="0"/>
          </a:p>
        </p:txBody>
      </p:sp>
      <p:sp>
        <p:nvSpPr>
          <p:cNvPr id="3" name="Subtitle 2"/>
          <p:cNvSpPr>
            <a:spLocks noGrp="1"/>
          </p:cNvSpPr>
          <p:nvPr>
            <p:ph type="subTitle" idx="1"/>
          </p:nvPr>
        </p:nvSpPr>
        <p:spPr>
          <a:xfrm>
            <a:off x="685800" y="1676400"/>
            <a:ext cx="7315200" cy="4648200"/>
          </a:xfrm>
        </p:spPr>
        <p:txBody>
          <a:bodyPr>
            <a:noAutofit/>
          </a:bodyPr>
          <a:lstStyle/>
          <a:p>
            <a:pPr marL="457200" indent="-457200">
              <a:buFont typeface="Arial" panose="020B0604020202020204" pitchFamily="34" charset="0"/>
              <a:buChar char="•"/>
            </a:pPr>
            <a:r>
              <a:rPr lang="en-US" sz="3200" dirty="0"/>
              <a:t>The </a:t>
            </a:r>
            <a:r>
              <a:rPr lang="en-US" sz="3200" dirty="0" smtClean="0"/>
              <a:t>statute </a:t>
            </a:r>
            <a:r>
              <a:rPr lang="en-US" sz="3200" dirty="0"/>
              <a:t>also requires the Commissioner </a:t>
            </a:r>
            <a:r>
              <a:rPr lang="en-US" sz="3200" dirty="0" smtClean="0"/>
              <a:t>of Labor and Industry to annually increase </a:t>
            </a:r>
            <a:r>
              <a:rPr lang="en-US" sz="3200" dirty="0"/>
              <a:t>the maximum civil penalty amounts, starting in 2018, by an amount that reflects the percentage increase, if any, in the </a:t>
            </a:r>
            <a:r>
              <a:rPr lang="en-US" sz="3200" b="1" dirty="0" smtClean="0">
                <a:solidFill>
                  <a:srgbClr val="FF0000"/>
                </a:solidFill>
              </a:rPr>
              <a:t>Consumer Price </a:t>
            </a:r>
            <a:r>
              <a:rPr lang="en-US" sz="3200" b="1" dirty="0">
                <a:solidFill>
                  <a:srgbClr val="FF0000"/>
                </a:solidFill>
              </a:rPr>
              <a:t>I</a:t>
            </a:r>
            <a:r>
              <a:rPr lang="en-US" sz="3200" b="1" dirty="0" smtClean="0">
                <a:solidFill>
                  <a:srgbClr val="FF0000"/>
                </a:solidFill>
              </a:rPr>
              <a:t>ndex - Urban (CPI-U)</a:t>
            </a:r>
            <a:r>
              <a:rPr lang="en-US" sz="3200" b="1" dirty="0" smtClean="0"/>
              <a:t> </a:t>
            </a:r>
            <a:r>
              <a:rPr lang="en-US" sz="3200" dirty="0" smtClean="0"/>
              <a:t>from </a:t>
            </a:r>
            <a:r>
              <a:rPr lang="en-US" sz="3200" dirty="0"/>
              <a:t>the previous calendar year.</a:t>
            </a:r>
          </a:p>
        </p:txBody>
      </p:sp>
    </p:spTree>
    <p:extLst>
      <p:ext uri="{BB962C8B-B14F-4D97-AF65-F5344CB8AC3E}">
        <p14:creationId xmlns:p14="http://schemas.microsoft.com/office/powerpoint/2010/main" val="5844722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Maximum Penalty Increase</a:t>
            </a:r>
            <a:endParaRPr lang="en-US" sz="4000" dirty="0"/>
          </a:p>
        </p:txBody>
      </p:sp>
      <p:sp>
        <p:nvSpPr>
          <p:cNvPr id="3" name="Subtitle 2"/>
          <p:cNvSpPr>
            <a:spLocks noGrp="1"/>
          </p:cNvSpPr>
          <p:nvPr>
            <p:ph type="subTitle" idx="1"/>
          </p:nvPr>
        </p:nvSpPr>
        <p:spPr>
          <a:xfrm>
            <a:off x="685800" y="2133600"/>
            <a:ext cx="7315200" cy="4191000"/>
          </a:xfrm>
        </p:spPr>
        <p:txBody>
          <a:bodyPr>
            <a:noAutofit/>
          </a:bodyPr>
          <a:lstStyle/>
          <a:p>
            <a:pPr marL="457200" indent="-457200">
              <a:buFont typeface="Arial" panose="020B0604020202020204" pitchFamily="34" charset="0"/>
              <a:buChar char="•"/>
            </a:pPr>
            <a:r>
              <a:rPr lang="en-US" sz="3200" dirty="0"/>
              <a:t>Please note that </a:t>
            </a:r>
            <a:r>
              <a:rPr lang="en-US" sz="3200" dirty="0" smtClean="0"/>
              <a:t>VOSH </a:t>
            </a:r>
            <a:r>
              <a:rPr lang="en-US" sz="3200" dirty="0"/>
              <a:t>statutory maximums will lag one year behind </a:t>
            </a:r>
            <a:r>
              <a:rPr lang="en-US" sz="3200" dirty="0" smtClean="0"/>
              <a:t>federal OSHA’s </a:t>
            </a:r>
            <a:r>
              <a:rPr lang="en-US" sz="3200" dirty="0"/>
              <a:t>maximum penalties because an OSHA increase occurred after </a:t>
            </a:r>
            <a:r>
              <a:rPr lang="en-US" sz="3200" dirty="0" smtClean="0"/>
              <a:t>DOLI </a:t>
            </a:r>
            <a:r>
              <a:rPr lang="en-US" sz="3200" dirty="0"/>
              <a:t>legislation had already been submitted.</a:t>
            </a:r>
          </a:p>
        </p:txBody>
      </p:sp>
    </p:spTree>
    <p:extLst>
      <p:ext uri="{BB962C8B-B14F-4D97-AF65-F5344CB8AC3E}">
        <p14:creationId xmlns:p14="http://schemas.microsoft.com/office/powerpoint/2010/main" val="3125722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543800" cy="1219199"/>
          </a:xfrm>
        </p:spPr>
        <p:txBody>
          <a:bodyPr/>
          <a:lstStyle/>
          <a:p>
            <a:pPr algn="ctr"/>
            <a:r>
              <a:rPr lang="en-US" sz="4000" dirty="0" smtClean="0"/>
              <a:t>2017 </a:t>
            </a:r>
            <a:br>
              <a:rPr lang="en-US" sz="4000" dirty="0" smtClean="0"/>
            </a:br>
            <a:r>
              <a:rPr lang="en-US" sz="4000" dirty="0" smtClean="0"/>
              <a:t>VOSH Gravity Based Penalty </a:t>
            </a:r>
            <a:endParaRPr lang="en-US" sz="4000" dirty="0"/>
          </a:p>
        </p:txBody>
      </p:sp>
      <p:sp>
        <p:nvSpPr>
          <p:cNvPr id="3" name="Subtitle 2"/>
          <p:cNvSpPr>
            <a:spLocks noGrp="1"/>
          </p:cNvSpPr>
          <p:nvPr>
            <p:ph type="subTitle" idx="1"/>
          </p:nvPr>
        </p:nvSpPr>
        <p:spPr>
          <a:xfrm>
            <a:off x="685800" y="1676400"/>
            <a:ext cx="7315200" cy="4648200"/>
          </a:xfrm>
        </p:spPr>
        <p:txBody>
          <a:bodyPr>
            <a:noAutofit/>
          </a:bodyPr>
          <a:lstStyle/>
          <a:p>
            <a:pPr marL="457200" indent="-457200">
              <a:buFont typeface="Arial" panose="020B0604020202020204" pitchFamily="34" charset="0"/>
              <a:buChar char="•"/>
            </a:pPr>
            <a:r>
              <a:rPr lang="en-US" sz="3200" dirty="0" smtClean="0"/>
              <a:t>VOSH generally follows OSHA’s Gravity Based Penalty (GBP) methodology for calculating proposed penalties which includes an assessment of the </a:t>
            </a:r>
            <a:r>
              <a:rPr lang="en-US" sz="3200" b="1" dirty="0" smtClean="0">
                <a:solidFill>
                  <a:srgbClr val="FF0000"/>
                </a:solidFill>
              </a:rPr>
              <a:t>“Severity” </a:t>
            </a:r>
            <a:r>
              <a:rPr lang="en-US" sz="3200" dirty="0" smtClean="0"/>
              <a:t>of the hazard cited and the </a:t>
            </a:r>
            <a:r>
              <a:rPr lang="en-US" sz="3200" b="1" dirty="0" smtClean="0">
                <a:solidFill>
                  <a:srgbClr val="FF0000"/>
                </a:solidFill>
              </a:rPr>
              <a:t>“Probability”</a:t>
            </a:r>
            <a:r>
              <a:rPr lang="en-US" sz="3200" dirty="0" smtClean="0"/>
              <a:t> that an injury or illness would result from the cited hazard.</a:t>
            </a:r>
          </a:p>
          <a:p>
            <a:pPr marL="457200" indent="-457200">
              <a:buFont typeface="Arial" panose="020B0604020202020204" pitchFamily="34" charset="0"/>
              <a:buChar char="•"/>
            </a:pPr>
            <a:r>
              <a:rPr lang="en-US" sz="3200" dirty="0" smtClean="0"/>
              <a:t>VOSH GBP penalty levels differ from OSHA in certain areas discussed later in this presentation.</a:t>
            </a:r>
            <a:endParaRPr lang="en-US" sz="3200" dirty="0"/>
          </a:p>
        </p:txBody>
      </p:sp>
    </p:spTree>
    <p:extLst>
      <p:ext uri="{BB962C8B-B14F-4D97-AF65-F5344CB8AC3E}">
        <p14:creationId xmlns:p14="http://schemas.microsoft.com/office/powerpoint/2010/main" val="35793283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928</TotalTime>
  <Words>1558</Words>
  <Application>Microsoft Office PowerPoint</Application>
  <PresentationFormat>On-screen Show (4:3)</PresentationFormat>
  <Paragraphs>310</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Adjacency</vt:lpstr>
      <vt:lpstr>2017  VOSH Maximum Penalty Increase</vt:lpstr>
      <vt:lpstr>2017  VOSH Maximum Penalty Increase</vt:lpstr>
      <vt:lpstr>2017  VOSH Maximum Penalty Increase</vt:lpstr>
      <vt:lpstr>2017  VOSH Maximum Penalty Increase</vt:lpstr>
      <vt:lpstr>2017  VOSH Maximum Penalty Increase</vt:lpstr>
      <vt:lpstr>2017  VOSH Maximum Penalty Increase</vt:lpstr>
      <vt:lpstr>2017  VOSH Maximum Penalty Increase</vt:lpstr>
      <vt:lpstr>2017  VOSH Maximum Penalty Increase</vt:lpstr>
      <vt:lpstr>2017  VOSH Gravity Based Penalty </vt:lpstr>
      <vt:lpstr>2017  VOSH Gravity Based Penalty </vt:lpstr>
      <vt:lpstr>2017  VOSH Gravity Based Penalty </vt:lpstr>
      <vt:lpstr>2017  VOSH Gravity Based Penalty</vt:lpstr>
      <vt:lpstr>2017  VOSH GBP Penalty Table</vt:lpstr>
      <vt:lpstr>2017  VOSH GBP Penalty Table</vt:lpstr>
      <vt:lpstr>2017  VOSH GBP Penalty Table</vt:lpstr>
      <vt:lpstr>2017  VOSH Penalty Reduction Factors</vt:lpstr>
      <vt:lpstr>2017  VOSH Penalty Reduction Factors</vt:lpstr>
      <vt:lpstr>2017  VOSH Penalty Reduction Factors</vt:lpstr>
      <vt:lpstr>2017  VOSH Penalty Reduction Factors</vt:lpstr>
      <vt:lpstr>2017  VOSH Penalty Reduction Factors</vt:lpstr>
      <vt:lpstr>2017  VOSH Penalty Increase</vt:lpstr>
      <vt:lpstr>2017  VOSH Penalty Increase</vt:lpstr>
      <vt:lpstr>  VOSH Emphasis on Employee Protection</vt:lpstr>
      <vt:lpstr>  VOSH Emphasis on Employee Protection</vt:lpstr>
      <vt:lpstr>  VOSH Emphasis on Employee Protection</vt:lpstr>
      <vt:lpstr>VOSH Emphasis on Employee Protection</vt:lpstr>
      <vt:lpstr>2017  VOSH Minimum Penalties</vt:lpstr>
      <vt:lpstr>2017  VOSH Minimum Penalties</vt:lpstr>
      <vt:lpstr>How to Avoid  VOSH Penalties</vt:lpstr>
      <vt:lpstr>  VOSH Consultation Services Division</vt:lpstr>
    </vt:vector>
  </TitlesOfParts>
  <Company>Virginia IT Infrastructure Partnership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Withrow, Jay (DOLI)</dc:creator>
  <cp:lastModifiedBy>Withrow, Jay (DOLI)</cp:lastModifiedBy>
  <cp:revision>52</cp:revision>
  <cp:lastPrinted>2017-06-20T15:05:50Z</cp:lastPrinted>
  <dcterms:created xsi:type="dcterms:W3CDTF">2017-06-13T13:44:16Z</dcterms:created>
  <dcterms:modified xsi:type="dcterms:W3CDTF">2017-07-31T18:55:27Z</dcterms:modified>
</cp:coreProperties>
</file>